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3105" r:id="rId3"/>
    <p:sldId id="3106" r:id="rId4"/>
    <p:sldId id="3107" r:id="rId5"/>
    <p:sldId id="3098" r:id="rId6"/>
    <p:sldId id="3054" r:id="rId7"/>
    <p:sldId id="3099" r:id="rId8"/>
    <p:sldId id="3090" r:id="rId9"/>
    <p:sldId id="3101" r:id="rId10"/>
    <p:sldId id="3068" r:id="rId11"/>
    <p:sldId id="3109" r:id="rId12"/>
    <p:sldId id="3112" r:id="rId13"/>
    <p:sldId id="3110" r:id="rId14"/>
    <p:sldId id="3111" r:id="rId15"/>
    <p:sldId id="3040" r:id="rId16"/>
    <p:sldId id="3115" r:id="rId17"/>
    <p:sldId id="3108" r:id="rId18"/>
    <p:sldId id="310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38D8"/>
    <a:srgbClr val="00B050"/>
    <a:srgbClr val="1694E9"/>
    <a:srgbClr val="DCD0D7"/>
    <a:srgbClr val="002060"/>
    <a:srgbClr val="2F3242"/>
    <a:srgbClr val="FFFF00"/>
    <a:srgbClr val="295FFF"/>
    <a:srgbClr val="FFB441"/>
    <a:srgbClr val="709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6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846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91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290" y="2660821"/>
            <a:ext cx="1996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№221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5957" y="3902719"/>
            <a:ext cx="93499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b="1" dirty="0">
                <a:solidFill>
                  <a:srgbClr val="2F3242"/>
                </a:solidFill>
              </a:rPr>
              <a:t>       </a:t>
            </a:r>
            <a:r>
              <a:rPr lang="ru-RU" sz="4500" b="1" dirty="0" err="1">
                <a:solidFill>
                  <a:srgbClr val="2F3242"/>
                </a:solidFill>
              </a:rPr>
              <a:t>Читання</a:t>
            </a:r>
            <a:r>
              <a:rPr lang="ru-RU" sz="4500" b="1" dirty="0">
                <a:solidFill>
                  <a:srgbClr val="2F3242"/>
                </a:solidFill>
              </a:rPr>
              <a:t>. </a:t>
            </a:r>
          </a:p>
          <a:p>
            <a:pPr algn="ctr"/>
            <a:r>
              <a:rPr lang="ru-RU" sz="4500" b="1" dirty="0">
                <a:solidFill>
                  <a:srgbClr val="2F3242"/>
                </a:solidFill>
              </a:rPr>
              <a:t>Читаю </a:t>
            </a:r>
            <a:r>
              <a:rPr lang="ru-RU" sz="4500" b="1" dirty="0" err="1">
                <a:solidFill>
                  <a:srgbClr val="2F3242"/>
                </a:solidFill>
              </a:rPr>
              <a:t>оповідання</a:t>
            </a:r>
            <a:r>
              <a:rPr lang="ru-RU" sz="4500" b="1" dirty="0">
                <a:solidFill>
                  <a:srgbClr val="2F3242"/>
                </a:solidFill>
              </a:rPr>
              <a:t> про </a:t>
            </a:r>
            <a:r>
              <a:rPr lang="ru-RU" sz="4500" b="1" dirty="0" err="1">
                <a:solidFill>
                  <a:srgbClr val="2F3242"/>
                </a:solidFill>
              </a:rPr>
              <a:t>дітей</a:t>
            </a:r>
            <a:r>
              <a:rPr lang="ru-RU" sz="4500" b="1" dirty="0">
                <a:solidFill>
                  <a:srgbClr val="2F3242"/>
                </a:solidFill>
              </a:rPr>
              <a:t>. </a:t>
            </a:r>
          </a:p>
          <a:p>
            <a:pPr algn="ctr"/>
            <a:r>
              <a:rPr lang="ru-RU" sz="4500" b="1" dirty="0">
                <a:solidFill>
                  <a:srgbClr val="2F3242"/>
                </a:solidFill>
              </a:rPr>
              <a:t>Н. Вернигора «</a:t>
            </a:r>
            <a:r>
              <a:rPr lang="ru-RU" sz="4500" b="1" dirty="0" err="1">
                <a:solidFill>
                  <a:srgbClr val="2F3242"/>
                </a:solidFill>
              </a:rPr>
              <a:t>Моє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місто</a:t>
            </a:r>
            <a:r>
              <a:rPr lang="ru-RU" sz="4500" b="1" dirty="0">
                <a:solidFill>
                  <a:srgbClr val="2F3242"/>
                </a:solidFill>
              </a:rPr>
              <a:t>». «</a:t>
            </a:r>
            <a:r>
              <a:rPr lang="ru-RU" sz="4500" b="1" dirty="0" err="1">
                <a:solidFill>
                  <a:srgbClr val="2F3242"/>
                </a:solidFill>
              </a:rPr>
              <a:t>Несправжня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вулиця</a:t>
            </a:r>
            <a:r>
              <a:rPr lang="ru-RU" sz="4500" b="1" dirty="0">
                <a:solidFill>
                  <a:srgbClr val="2F3242"/>
                </a:solidFill>
              </a:rPr>
              <a:t>»</a:t>
            </a:r>
            <a:endParaRPr lang="uk-UA" sz="45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-6920"/>
            <a:ext cx="2402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Українська мова (навчання грамоти) 1 клас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4073" r="1069" b="2262"/>
          <a:stretch/>
        </p:blipFill>
        <p:spPr>
          <a:xfrm>
            <a:off x="6988630" y="205273"/>
            <a:ext cx="5057192" cy="450253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</a:t>
            </a:r>
            <a:r>
              <a:rPr lang="ru-RU" sz="2000" b="1" dirty="0" err="1">
                <a:solidFill>
                  <a:schemeClr val="bg1"/>
                </a:solidFill>
              </a:rPr>
              <a:t>Відкритий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мікрофон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6" name="Дата 1"/>
          <p:cNvSpPr txBox="1">
            <a:spLocks/>
          </p:cNvSpPr>
          <p:nvPr/>
        </p:nvSpPr>
        <p:spPr>
          <a:xfrm>
            <a:off x="1574585" y="604508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8300" y="14467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1863" y="1326632"/>
            <a:ext cx="8884023" cy="30400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ru-RU" sz="3500" dirty="0"/>
              <a:t>Чому </a:t>
            </a:r>
            <a:r>
              <a:rPr lang="ru-RU" sz="3500" dirty="0" err="1"/>
              <a:t>дідусь</a:t>
            </a:r>
            <a:r>
              <a:rPr lang="ru-RU" sz="3500" dirty="0"/>
              <a:t> не </a:t>
            </a:r>
            <a:r>
              <a:rPr lang="ru-RU" sz="3500" dirty="0" err="1"/>
              <a:t>впізнав</a:t>
            </a:r>
            <a:r>
              <a:rPr lang="ru-RU" sz="3500" dirty="0"/>
              <a:t> на </a:t>
            </a:r>
            <a:r>
              <a:rPr lang="ru-RU" sz="3500" dirty="0" err="1"/>
              <a:t>малюнку</a:t>
            </a:r>
            <a:r>
              <a:rPr lang="ru-RU" sz="3500" dirty="0"/>
              <a:t> </a:t>
            </a:r>
            <a:r>
              <a:rPr lang="ru-RU" sz="3500" dirty="0" err="1"/>
              <a:t>своєї</a:t>
            </a:r>
            <a:r>
              <a:rPr lang="ru-RU" sz="3500" dirty="0"/>
              <a:t> </a:t>
            </a:r>
            <a:r>
              <a:rPr lang="ru-RU" sz="3500" dirty="0" err="1"/>
              <a:t>вулиці</a:t>
            </a:r>
            <a:r>
              <a:rPr lang="ru-RU" sz="3500" dirty="0"/>
              <a:t>?</a:t>
            </a:r>
          </a:p>
          <a:p>
            <a:pPr marL="742950" indent="-742950">
              <a:buAutoNum type="arabicPeriod"/>
            </a:pPr>
            <a:r>
              <a:rPr lang="ru-RU" sz="3500" dirty="0" err="1"/>
              <a:t>Які</a:t>
            </a:r>
            <a:r>
              <a:rPr lang="ru-RU" sz="3500" dirty="0"/>
              <a:t> правила </a:t>
            </a:r>
            <a:r>
              <a:rPr lang="ru-RU" sz="3500" dirty="0" err="1"/>
              <a:t>поведінки</a:t>
            </a:r>
            <a:r>
              <a:rPr lang="ru-RU" sz="3500" dirty="0"/>
              <a:t> на </a:t>
            </a:r>
            <a:r>
              <a:rPr lang="ru-RU" sz="3500" dirty="0" err="1"/>
              <a:t>вулиці</a:t>
            </a:r>
            <a:r>
              <a:rPr lang="ru-RU" sz="3500" dirty="0"/>
              <a:t> порушили </a:t>
            </a:r>
            <a:r>
              <a:rPr lang="ru-RU" sz="3500" dirty="0" err="1"/>
              <a:t>діти</a:t>
            </a:r>
            <a:r>
              <a:rPr lang="ru-RU" sz="3500" dirty="0"/>
              <a:t>?</a:t>
            </a:r>
          </a:p>
        </p:txBody>
      </p:sp>
      <p:pic>
        <p:nvPicPr>
          <p:cNvPr id="1026" name="Picture 2" descr="Микрофон рисунок акварель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r="12122" b="16141"/>
          <a:stretch/>
        </p:blipFill>
        <p:spPr bwMode="auto">
          <a:xfrm>
            <a:off x="9152965" y="3117605"/>
            <a:ext cx="2934697" cy="363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D8E6349D-ACB9-47F5-89CF-188259D5AD0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Ромашка Блума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E15CE1-1D85-48B3-AC70-8BB7303E3349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Дата 7">
            <a:extLst>
              <a:ext uri="{FF2B5EF4-FFF2-40B4-BE49-F238E27FC236}">
                <a16:creationId xmlns:a16="http://schemas.microsoft.com/office/drawing/2014/main" id="{E00F3FDD-5894-40A9-822F-12B82AF03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ED390-A25B-408F-9FA6-9370C8474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18509" r="977" b="24731"/>
          <a:stretch/>
        </p:blipFill>
        <p:spPr>
          <a:xfrm>
            <a:off x="186812" y="1297858"/>
            <a:ext cx="11854391" cy="5324902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C4E97-092D-47B2-A935-D6A1CA1A1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4691" r="85990" b="72024"/>
          <a:stretch/>
        </p:blipFill>
        <p:spPr>
          <a:xfrm rot="15245765">
            <a:off x="7668937" y="2545916"/>
            <a:ext cx="1229917" cy="13146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F0AD0D-288A-4C3E-9018-A4912214D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0" t="4192" r="67972" b="72523"/>
          <a:stretch/>
        </p:blipFill>
        <p:spPr>
          <a:xfrm rot="18144785">
            <a:off x="8337415" y="1835217"/>
            <a:ext cx="1494312" cy="13146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DE54AD-5DE1-4787-991A-37B392847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37963" r="79801" b="38752"/>
          <a:stretch/>
        </p:blipFill>
        <p:spPr>
          <a:xfrm rot="698567">
            <a:off x="9238612" y="2322249"/>
            <a:ext cx="1494311" cy="13146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D4B345-7B18-4426-BF83-BA268E64AF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9" t="47210" r="32326" b="2577"/>
          <a:stretch/>
        </p:blipFill>
        <p:spPr>
          <a:xfrm>
            <a:off x="7606472" y="3836437"/>
            <a:ext cx="3429667" cy="28106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A74267-AF66-49B4-B599-B3CDB464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6" t="1006" r="18226" b="75709"/>
          <a:stretch/>
        </p:blipFill>
        <p:spPr>
          <a:xfrm rot="5207243">
            <a:off x="9305076" y="3179116"/>
            <a:ext cx="1494312" cy="13146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A06DF4-6B9A-414B-A569-2A4BFD92E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5" t="1120" r="797" b="75595"/>
          <a:stretch/>
        </p:blipFill>
        <p:spPr>
          <a:xfrm rot="9023636">
            <a:off x="8511089" y="3805833"/>
            <a:ext cx="1494311" cy="13146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89BDF3-BA39-465B-B584-C34669BFC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26922" r="10080" b="49793"/>
          <a:stretch/>
        </p:blipFill>
        <p:spPr>
          <a:xfrm rot="11102015">
            <a:off x="7580179" y="3500715"/>
            <a:ext cx="1494311" cy="13146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2EE869-9834-4837-9F25-6F8E49715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10571" r="44668" b="64924"/>
          <a:stretch/>
        </p:blipFill>
        <p:spPr>
          <a:xfrm>
            <a:off x="8507635" y="2845886"/>
            <a:ext cx="1376413" cy="1371600"/>
          </a:xfrm>
          <a:prstGeom prst="ellipse">
            <a:avLst/>
          </a:prstGeom>
        </p:spPr>
      </p:pic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D721D2F1-4117-4281-BBFA-AE1611936B20}"/>
              </a:ext>
            </a:extLst>
          </p:cNvPr>
          <p:cNvSpPr/>
          <p:nvPr/>
        </p:nvSpPr>
        <p:spPr>
          <a:xfrm>
            <a:off x="370217" y="1421580"/>
            <a:ext cx="6341806" cy="646624"/>
          </a:xfrm>
          <a:prstGeom prst="roundRect">
            <a:avLst/>
          </a:prstGeom>
          <a:solidFill>
            <a:srgbClr val="7DFFF3"/>
          </a:solidFill>
          <a:ln w="38100">
            <a:solidFill>
              <a:srgbClr val="09A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i="1" dirty="0">
                <a:solidFill>
                  <a:schemeClr val="tx1"/>
                </a:solidFill>
              </a:rPr>
              <a:t>Просте питання. (Що?, Де?, Як?)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Про </a:t>
            </a:r>
            <a:r>
              <a:rPr lang="ru-RU" sz="1600" b="1" dirty="0" err="1">
                <a:solidFill>
                  <a:schemeClr val="tx1"/>
                </a:solidFill>
              </a:rPr>
              <a:t>що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йдеться</a:t>
            </a:r>
            <a:r>
              <a:rPr lang="ru-RU" sz="1600" b="1" dirty="0">
                <a:solidFill>
                  <a:schemeClr val="tx1"/>
                </a:solidFill>
              </a:rPr>
              <a:t> у </a:t>
            </a:r>
            <a:r>
              <a:rPr lang="ru-RU" sz="1600" b="1" dirty="0" err="1">
                <a:solidFill>
                  <a:schemeClr val="tx1"/>
                </a:solidFill>
              </a:rPr>
              <a:t>тексті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613F28F7-113D-4FF1-A229-8B9420CC252A}"/>
              </a:ext>
            </a:extLst>
          </p:cNvPr>
          <p:cNvSpPr/>
          <p:nvPr/>
        </p:nvSpPr>
        <p:spPr>
          <a:xfrm>
            <a:off x="380035" y="2178918"/>
            <a:ext cx="6341806" cy="766760"/>
          </a:xfrm>
          <a:prstGeom prst="roundRect">
            <a:avLst/>
          </a:prstGeom>
          <a:solidFill>
            <a:srgbClr val="FFB8FC"/>
          </a:solidFill>
          <a:ln w="38100">
            <a:solidFill>
              <a:srgbClr val="AF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i="1" dirty="0">
                <a:solidFill>
                  <a:schemeClr val="tx1"/>
                </a:solidFill>
              </a:rPr>
              <a:t>Інтерпретуюче питання. (Чому?)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Чи </a:t>
            </a:r>
            <a:r>
              <a:rPr lang="ru-RU" sz="1600" b="1" dirty="0" err="1">
                <a:solidFill>
                  <a:schemeClr val="tx1"/>
                </a:solidFill>
              </a:rPr>
              <a:t>задоволені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були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діти</a:t>
            </a:r>
            <a:r>
              <a:rPr lang="ru-RU" sz="1600" b="1" dirty="0">
                <a:solidFill>
                  <a:schemeClr val="tx1"/>
                </a:solidFill>
              </a:rPr>
              <a:t> покупками?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E25B483B-802B-4286-8D23-16AA1C3F812C}"/>
              </a:ext>
            </a:extLst>
          </p:cNvPr>
          <p:cNvSpPr/>
          <p:nvPr/>
        </p:nvSpPr>
        <p:spPr>
          <a:xfrm>
            <a:off x="385094" y="3059978"/>
            <a:ext cx="6341806" cy="766760"/>
          </a:xfrm>
          <a:prstGeom prst="roundRect">
            <a:avLst/>
          </a:prstGeom>
          <a:solidFill>
            <a:srgbClr val="FFA5A5"/>
          </a:solidFill>
          <a:ln w="38100">
            <a:solidFill>
              <a:srgbClr val="B126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Практичне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. (Як ми можемо …?)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Що б </a:t>
            </a:r>
            <a:r>
              <a:rPr lang="ru-RU" sz="1600" b="1" dirty="0" err="1">
                <a:solidFill>
                  <a:schemeClr val="tx1"/>
                </a:solidFill>
              </a:rPr>
              <a:t>ви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зробили</a:t>
            </a:r>
            <a:r>
              <a:rPr lang="ru-RU" sz="1600" b="1" dirty="0">
                <a:solidFill>
                  <a:schemeClr val="tx1"/>
                </a:solidFill>
              </a:rPr>
              <a:t>, </a:t>
            </a:r>
            <a:r>
              <a:rPr lang="ru-RU" sz="1600" b="1" dirty="0" err="1">
                <a:solidFill>
                  <a:schemeClr val="tx1"/>
                </a:solidFill>
              </a:rPr>
              <a:t>аби</a:t>
            </a:r>
            <a:r>
              <a:rPr lang="ru-RU" sz="1600" b="1" dirty="0">
                <a:solidFill>
                  <a:schemeClr val="tx1"/>
                </a:solidFill>
              </a:rPr>
              <a:t> ваша </a:t>
            </a:r>
            <a:r>
              <a:rPr lang="ru-RU" sz="1600" b="1" dirty="0" err="1">
                <a:solidFill>
                  <a:schemeClr val="tx1"/>
                </a:solidFill>
              </a:rPr>
              <a:t>вулиця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була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найкращою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72363C66-71BC-4704-86A7-0AF5CF2310F7}"/>
              </a:ext>
            </a:extLst>
          </p:cNvPr>
          <p:cNvSpPr/>
          <p:nvPr/>
        </p:nvSpPr>
        <p:spPr>
          <a:xfrm>
            <a:off x="392912" y="3951382"/>
            <a:ext cx="6341806" cy="766760"/>
          </a:xfrm>
          <a:prstGeom prst="roundRect">
            <a:avLst/>
          </a:prstGeom>
          <a:solidFill>
            <a:srgbClr val="A8C2FB"/>
          </a:solidFill>
          <a:ln w="38100">
            <a:solidFill>
              <a:srgbClr val="1E51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Оціночне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. (Порівняння)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Чому </a:t>
            </a:r>
            <a:r>
              <a:rPr lang="ru-RU" sz="1600" b="1" dirty="0" err="1">
                <a:solidFill>
                  <a:schemeClr val="tx1"/>
                </a:solidFill>
              </a:rPr>
              <a:t>дідусеві</a:t>
            </a:r>
            <a:r>
              <a:rPr lang="ru-RU" sz="1600" b="1" dirty="0">
                <a:solidFill>
                  <a:schemeClr val="tx1"/>
                </a:solidFill>
              </a:rPr>
              <a:t> не </a:t>
            </a:r>
            <a:r>
              <a:rPr lang="ru-RU" sz="1600" b="1" dirty="0" err="1">
                <a:solidFill>
                  <a:schemeClr val="tx1"/>
                </a:solidFill>
              </a:rPr>
              <a:t>сподобалася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вулиця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43310747-E73E-4888-B113-613646167159}"/>
              </a:ext>
            </a:extLst>
          </p:cNvPr>
          <p:cNvSpPr/>
          <p:nvPr/>
        </p:nvSpPr>
        <p:spPr>
          <a:xfrm>
            <a:off x="390287" y="4819341"/>
            <a:ext cx="6341806" cy="766760"/>
          </a:xfrm>
          <a:prstGeom prst="roundRect">
            <a:avLst/>
          </a:prstGeom>
          <a:solidFill>
            <a:srgbClr val="FFE281"/>
          </a:solidFill>
          <a:ln w="38100">
            <a:solidFill>
              <a:srgbClr val="BA8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Творче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. (З часткою «б»)</a:t>
            </a:r>
          </a:p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Якою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ви</a:t>
            </a:r>
            <a:r>
              <a:rPr lang="ru-RU" sz="1600" b="1" dirty="0">
                <a:solidFill>
                  <a:schemeClr val="tx1"/>
                </a:solidFill>
              </a:rPr>
              <a:t> б </a:t>
            </a:r>
            <a:r>
              <a:rPr lang="ru-RU" sz="1600" b="1" dirty="0" err="1">
                <a:solidFill>
                  <a:schemeClr val="tx1"/>
                </a:solidFill>
              </a:rPr>
              <a:t>намалювали</a:t>
            </a:r>
            <a:r>
              <a:rPr lang="ru-RU" sz="1600" b="1" dirty="0">
                <a:solidFill>
                  <a:schemeClr val="tx1"/>
                </a:solidFill>
              </a:rPr>
              <a:t> свою </a:t>
            </a:r>
            <a:r>
              <a:rPr lang="ru-RU" sz="1600" b="1" dirty="0" err="1">
                <a:solidFill>
                  <a:schemeClr val="tx1"/>
                </a:solidFill>
              </a:rPr>
              <a:t>вулицю</a:t>
            </a:r>
            <a:r>
              <a:rPr lang="ru-RU" sz="1600" b="1" dirty="0">
                <a:solidFill>
                  <a:schemeClr val="tx1"/>
                </a:solidFill>
              </a:rPr>
              <a:t>? 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61D6D4BF-55A8-4F6F-97C9-2317495EA3FD}"/>
              </a:ext>
            </a:extLst>
          </p:cNvPr>
          <p:cNvSpPr/>
          <p:nvPr/>
        </p:nvSpPr>
        <p:spPr>
          <a:xfrm>
            <a:off x="390287" y="5691435"/>
            <a:ext cx="6341806" cy="766760"/>
          </a:xfrm>
          <a:prstGeom prst="roundRect">
            <a:avLst/>
          </a:prstGeom>
          <a:solidFill>
            <a:srgbClr val="74FFBC"/>
          </a:solidFill>
          <a:ln w="38100">
            <a:solidFill>
              <a:srgbClr val="0FB3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Уточнююче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. (Наскільки я зрозумів …)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Я </a:t>
            </a:r>
            <a:r>
              <a:rPr lang="ru-RU" sz="1600" b="1" dirty="0" err="1">
                <a:solidFill>
                  <a:schemeClr val="tx1"/>
                </a:solidFill>
              </a:rPr>
              <a:t>можу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помилитися</a:t>
            </a:r>
            <a:r>
              <a:rPr lang="ru-RU" sz="1600" b="1" dirty="0">
                <a:solidFill>
                  <a:schemeClr val="tx1"/>
                </a:solidFill>
              </a:rPr>
              <a:t>, але, </a:t>
            </a:r>
            <a:r>
              <a:rPr lang="ru-RU" sz="1600" b="1" dirty="0" err="1">
                <a:solidFill>
                  <a:schemeClr val="tx1"/>
                </a:solidFill>
              </a:rPr>
              <a:t>здається</a:t>
            </a:r>
            <a:r>
              <a:rPr lang="ru-RU" sz="1600" b="1" dirty="0">
                <a:solidFill>
                  <a:schemeClr val="tx1"/>
                </a:solidFill>
              </a:rPr>
              <a:t>, в </a:t>
            </a:r>
            <a:r>
              <a:rPr lang="ru-RU" sz="1600" b="1" dirty="0" err="1">
                <a:solidFill>
                  <a:schemeClr val="tx1"/>
                </a:solidFill>
              </a:rPr>
              <a:t>тексті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йдеться</a:t>
            </a:r>
            <a:r>
              <a:rPr lang="ru-RU" sz="1600" b="1" dirty="0">
                <a:solidFill>
                  <a:schemeClr val="tx1"/>
                </a:solidFill>
              </a:rPr>
              <a:t> про </a:t>
            </a:r>
            <a:r>
              <a:rPr lang="ru-RU" sz="1600" b="1" dirty="0" err="1">
                <a:solidFill>
                  <a:schemeClr val="tx1"/>
                </a:solidFill>
              </a:rPr>
              <a:t>несправжню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вулицю</a:t>
            </a:r>
            <a:r>
              <a:rPr lang="ru-RU" sz="1600" b="1" dirty="0">
                <a:solidFill>
                  <a:schemeClr val="tx1"/>
                </a:solidFill>
              </a:rPr>
              <a:t>? </a:t>
            </a:r>
            <a:endParaRPr lang="uk-UA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8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Вправа</a:t>
            </a:r>
            <a:r>
              <a:rPr lang="ru-RU" sz="2000" b="1" dirty="0">
                <a:solidFill>
                  <a:schemeClr val="bg1"/>
                </a:solidFill>
              </a:rPr>
              <a:t> «</a:t>
            </a:r>
            <a:r>
              <a:rPr lang="ru-RU" sz="2000" b="1" dirty="0" err="1">
                <a:solidFill>
                  <a:schemeClr val="bg1"/>
                </a:solidFill>
              </a:rPr>
              <a:t>Продовжте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речення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6" name="Дата 1"/>
          <p:cNvSpPr txBox="1">
            <a:spLocks/>
          </p:cNvSpPr>
          <p:nvPr/>
        </p:nvSpPr>
        <p:spPr>
          <a:xfrm>
            <a:off x="1574585" y="604508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8300" y="14467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1863" y="1326631"/>
            <a:ext cx="9925198" cy="4281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500" dirty="0" err="1"/>
              <a:t>Гарний</a:t>
            </a:r>
            <a:r>
              <a:rPr lang="ru-RU" sz="3500" dirty="0"/>
              <a:t> день </a:t>
            </a:r>
            <a:r>
              <a:rPr lang="ru-RU" sz="3500" dirty="0" err="1"/>
              <a:t>видався</a:t>
            </a:r>
            <a:r>
              <a:rPr lang="ru-RU" sz="3500" dirty="0"/>
              <a:t> (для кого?) ... </a:t>
            </a:r>
          </a:p>
          <a:p>
            <a:r>
              <a:rPr lang="ru-RU" sz="3500" dirty="0" err="1"/>
              <a:t>Дідусь</a:t>
            </a:r>
            <a:r>
              <a:rPr lang="ru-RU" sz="3500" dirty="0"/>
              <a:t> купив </a:t>
            </a:r>
            <a:r>
              <a:rPr lang="ru-RU" sz="3500" dirty="0" err="1"/>
              <a:t>онукам</a:t>
            </a:r>
            <a:r>
              <a:rPr lang="ru-RU" sz="3500" dirty="0"/>
              <a:t> (</a:t>
            </a:r>
            <a:r>
              <a:rPr lang="ru-RU" sz="3500" dirty="0" err="1"/>
              <a:t>що</a:t>
            </a:r>
            <a:r>
              <a:rPr lang="ru-RU" sz="3500" dirty="0"/>
              <a:t>?) ... </a:t>
            </a:r>
          </a:p>
          <a:p>
            <a:r>
              <a:rPr lang="ru-RU" sz="3500" dirty="0"/>
              <a:t>Повернувшись </a:t>
            </a:r>
            <a:r>
              <a:rPr lang="ru-RU" sz="3500" dirty="0" err="1"/>
              <a:t>додому</a:t>
            </a:r>
            <a:r>
              <a:rPr lang="ru-RU" sz="3500" dirty="0"/>
              <a:t>, Леся з </a:t>
            </a:r>
            <a:r>
              <a:rPr lang="ru-RU" sz="3500" dirty="0" err="1"/>
              <a:t>Дмитриком</a:t>
            </a:r>
            <a:r>
              <a:rPr lang="ru-RU" sz="3500" dirty="0"/>
              <a:t> </a:t>
            </a:r>
            <a:r>
              <a:rPr lang="ru-RU" sz="3500" dirty="0" err="1"/>
              <a:t>узялися</a:t>
            </a:r>
            <a:r>
              <a:rPr lang="ru-RU" sz="3500" dirty="0"/>
              <a:t> </a:t>
            </a:r>
            <a:r>
              <a:rPr lang="ru-RU" sz="3500" dirty="0" err="1"/>
              <a:t>малювати</a:t>
            </a:r>
            <a:r>
              <a:rPr lang="ru-RU" sz="3500" dirty="0"/>
              <a:t> (</a:t>
            </a:r>
            <a:r>
              <a:rPr lang="ru-RU" sz="3500" dirty="0" err="1"/>
              <a:t>що</a:t>
            </a:r>
            <a:r>
              <a:rPr lang="ru-RU" sz="3500" dirty="0"/>
              <a:t>?) ... </a:t>
            </a:r>
          </a:p>
          <a:p>
            <a:r>
              <a:rPr lang="ru-RU" sz="3500" dirty="0"/>
              <a:t>— Чудова робота! — похвалив </a:t>
            </a:r>
            <a:r>
              <a:rPr lang="ru-RU" sz="3500" dirty="0" err="1"/>
              <a:t>дідусь</a:t>
            </a:r>
            <a:r>
              <a:rPr lang="ru-RU" sz="3500" dirty="0"/>
              <a:t>, — </a:t>
            </a:r>
            <a:r>
              <a:rPr lang="ru-RU" sz="3500" dirty="0" err="1"/>
              <a:t>тільки</a:t>
            </a:r>
            <a:r>
              <a:rPr lang="ru-RU" sz="3500" dirty="0"/>
              <a:t> </a:t>
            </a:r>
            <a:r>
              <a:rPr lang="ru-RU" sz="3500" dirty="0" err="1"/>
              <a:t>вулиця</a:t>
            </a:r>
            <a:r>
              <a:rPr lang="ru-RU" sz="3500" dirty="0"/>
              <a:t> (чия?)...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755" y="3685591"/>
            <a:ext cx="3509505" cy="350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ідокремлені члени речення - це що таке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4" y="3597914"/>
            <a:ext cx="2737873" cy="31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Підготуйся читати самостійно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4702" y="828574"/>
            <a:ext cx="6791981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Леся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77267" y="3067942"/>
            <a:ext cx="6919035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похвалив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88223" y="5226784"/>
            <a:ext cx="7993652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усміхаються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86595" y="4305183"/>
            <a:ext cx="8142074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жовтенький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9394" y="1904406"/>
            <a:ext cx="7083442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гарно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81837" y="689740"/>
            <a:ext cx="6159062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малюнки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13508" y="3225587"/>
            <a:ext cx="8465180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цукерки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00324" y="1267775"/>
            <a:ext cx="8776954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дідусь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32037" y="2168219"/>
            <a:ext cx="7050298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господарчі</a:t>
            </a:r>
          </a:p>
        </p:txBody>
      </p:sp>
    </p:spTree>
    <p:extLst>
      <p:ext uri="{BB962C8B-B14F-4D97-AF65-F5344CB8AC3E}">
        <p14:creationId xmlns:p14="http://schemas.microsoft.com/office/powerpoint/2010/main" val="7697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2605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Читання тексту «</a:t>
            </a:r>
            <a:r>
              <a:rPr lang="ru-RU" sz="2000" b="1" dirty="0" err="1">
                <a:solidFill>
                  <a:schemeClr val="bg1"/>
                </a:solidFill>
              </a:rPr>
              <a:t>ланцюжком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Детский клипарт: картинки, стокові Детский клипарт фотографії, зображення |  Скачати з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99" y="1456402"/>
            <a:ext cx="7004808" cy="48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6542" y="561851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500" b="1" dirty="0">
                <a:solidFill>
                  <a:schemeClr val="bg1"/>
                </a:solidFill>
              </a:rPr>
              <a:t>98-99</a:t>
            </a:r>
            <a:endParaRPr lang="ru-RU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000" b="1" dirty="0" err="1">
                <a:solidFill>
                  <a:schemeClr val="bg1"/>
                </a:solidFill>
              </a:rPr>
              <a:t>Складання</a:t>
            </a:r>
            <a:r>
              <a:rPr lang="ru-RU" sz="2000" b="1" dirty="0">
                <a:solidFill>
                  <a:schemeClr val="bg1"/>
                </a:solidFill>
              </a:rPr>
              <a:t> правил </a:t>
            </a:r>
            <a:r>
              <a:rPr lang="ru-RU" sz="2000" b="1" dirty="0" err="1">
                <a:solidFill>
                  <a:schemeClr val="bg1"/>
                </a:solidFill>
              </a:rPr>
              <a:t>поведінки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вулиці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110392" y="1456402"/>
            <a:ext cx="2207394" cy="5183496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2314362" y="1240971"/>
            <a:ext cx="9773300" cy="11849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/>
              <a:t>1. </a:t>
            </a:r>
            <a:r>
              <a:rPr lang="ru-RU" sz="3000" dirty="0" err="1"/>
              <a:t>Ніколи</a:t>
            </a:r>
            <a:r>
              <a:rPr lang="ru-RU" sz="3000" dirty="0"/>
              <a:t> не </a:t>
            </a:r>
            <a:r>
              <a:rPr lang="ru-RU" sz="3000" dirty="0" err="1"/>
              <a:t>сміти</a:t>
            </a:r>
            <a:r>
              <a:rPr lang="ru-RU" sz="3000" dirty="0"/>
              <a:t> на </a:t>
            </a:r>
            <a:r>
              <a:rPr lang="ru-RU" sz="3000" dirty="0" err="1"/>
              <a:t>вулиці</a:t>
            </a:r>
            <a:r>
              <a:rPr lang="ru-RU" sz="3000" dirty="0"/>
              <a:t>. </a:t>
            </a:r>
            <a:r>
              <a:rPr lang="ru-RU" sz="3000" dirty="0" err="1"/>
              <a:t>Папірці</a:t>
            </a:r>
            <a:r>
              <a:rPr lang="ru-RU" sz="3000" dirty="0"/>
              <a:t> </a:t>
            </a:r>
            <a:r>
              <a:rPr lang="ru-RU" sz="3000" dirty="0" err="1"/>
              <a:t>викидай</a:t>
            </a:r>
            <a:r>
              <a:rPr lang="ru-RU" sz="3000" dirty="0"/>
              <a:t> у </a:t>
            </a:r>
            <a:r>
              <a:rPr lang="ru-RU" sz="3000" dirty="0" err="1"/>
              <a:t>зазначеному</a:t>
            </a:r>
            <a:r>
              <a:rPr lang="ru-RU" sz="3000" dirty="0"/>
              <a:t> </a:t>
            </a:r>
            <a:r>
              <a:rPr lang="ru-RU" sz="3000" dirty="0" err="1"/>
              <a:t>місці</a:t>
            </a:r>
            <a:r>
              <a:rPr lang="ru-RU" sz="3000" dirty="0"/>
              <a:t>.</a:t>
            </a:r>
          </a:p>
        </p:txBody>
      </p:sp>
      <p:sp>
        <p:nvSpPr>
          <p:cNvPr id="9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2314362" y="2641390"/>
            <a:ext cx="9773300" cy="5496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/>
              <a:t>2. Не </a:t>
            </a:r>
            <a:r>
              <a:rPr lang="ru-RU" sz="3000" dirty="0" err="1"/>
              <a:t>псуй</a:t>
            </a:r>
            <a:r>
              <a:rPr lang="ru-RU" sz="3000" dirty="0"/>
              <a:t> дерева, </a:t>
            </a:r>
            <a:r>
              <a:rPr lang="ru-RU" sz="3000" dirty="0" err="1"/>
              <a:t>квіти</a:t>
            </a:r>
            <a:r>
              <a:rPr lang="ru-RU" sz="3000" dirty="0"/>
              <a:t>.</a:t>
            </a:r>
          </a:p>
        </p:txBody>
      </p:sp>
      <p:sp>
        <p:nvSpPr>
          <p:cNvPr id="10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2314362" y="3406500"/>
            <a:ext cx="9773300" cy="549679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/>
              <a:t>3. Не </a:t>
            </a:r>
            <a:r>
              <a:rPr lang="ru-RU" sz="3000" dirty="0" err="1"/>
              <a:t>дражни</a:t>
            </a:r>
            <a:r>
              <a:rPr lang="ru-RU" sz="3000" dirty="0"/>
              <a:t> на </a:t>
            </a:r>
            <a:r>
              <a:rPr lang="ru-RU" sz="3000" dirty="0" err="1"/>
              <a:t>вулиці</a:t>
            </a:r>
            <a:r>
              <a:rPr lang="ru-RU" sz="3000" dirty="0"/>
              <a:t> </a:t>
            </a:r>
            <a:r>
              <a:rPr lang="ru-RU" sz="3000" dirty="0" err="1"/>
              <a:t>тварин</a:t>
            </a:r>
            <a:r>
              <a:rPr lang="ru-RU" sz="3000" dirty="0"/>
              <a:t>.</a:t>
            </a:r>
          </a:p>
        </p:txBody>
      </p:sp>
      <p:sp>
        <p:nvSpPr>
          <p:cNvPr id="11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2314362" y="4171610"/>
            <a:ext cx="9773300" cy="1436088"/>
          </a:xfrm>
          <a:prstGeom prst="roundRect">
            <a:avLst/>
          </a:prstGeom>
          <a:solidFill>
            <a:srgbClr val="F838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/>
              <a:t>4. </a:t>
            </a:r>
            <a:r>
              <a:rPr lang="ru-RU" sz="3000" dirty="0" err="1"/>
              <a:t>Ніколи</a:t>
            </a:r>
            <a:r>
              <a:rPr lang="ru-RU" sz="3000" dirty="0"/>
              <a:t> не </a:t>
            </a:r>
            <a:r>
              <a:rPr lang="ru-RU" sz="3000" dirty="0" err="1"/>
              <a:t>переходь</a:t>
            </a:r>
            <a:r>
              <a:rPr lang="ru-RU" sz="3000" dirty="0"/>
              <a:t> дорогу на </a:t>
            </a:r>
            <a:r>
              <a:rPr lang="ru-RU" sz="3000" dirty="0" err="1"/>
              <a:t>червоне</a:t>
            </a:r>
            <a:r>
              <a:rPr lang="ru-RU" sz="3000" dirty="0"/>
              <a:t> </a:t>
            </a:r>
            <a:r>
              <a:rPr lang="ru-RU" sz="3000" dirty="0" err="1"/>
              <a:t>світло</a:t>
            </a:r>
            <a:r>
              <a:rPr lang="ru-RU" sz="3000" dirty="0"/>
              <a:t>, </a:t>
            </a:r>
            <a:r>
              <a:rPr lang="ru-RU" sz="3000" dirty="0" err="1"/>
              <a:t>навіть</a:t>
            </a:r>
            <a:r>
              <a:rPr lang="ru-RU" sz="3000" dirty="0"/>
              <a:t> коли </a:t>
            </a:r>
            <a:r>
              <a:rPr lang="ru-RU" sz="3000" dirty="0" err="1"/>
              <a:t>поблизу</a:t>
            </a:r>
            <a:r>
              <a:rPr lang="ru-RU" sz="3000" dirty="0"/>
              <a:t> </a:t>
            </a:r>
            <a:r>
              <a:rPr lang="ru-RU" sz="3000" dirty="0" err="1"/>
              <a:t>немає</a:t>
            </a:r>
            <a:r>
              <a:rPr lang="ru-RU" sz="3000" dirty="0"/>
              <a:t> машин, </a:t>
            </a:r>
            <a:r>
              <a:rPr lang="ru-RU" sz="3000" dirty="0" err="1"/>
              <a:t>краще</a:t>
            </a:r>
            <a:r>
              <a:rPr lang="ru-RU" sz="3000" dirty="0"/>
              <a:t> </a:t>
            </a:r>
            <a:r>
              <a:rPr lang="ru-RU" sz="3000" dirty="0" err="1"/>
              <a:t>переходити</a:t>
            </a:r>
            <a:r>
              <a:rPr lang="ru-RU" sz="3000" dirty="0"/>
              <a:t> дорогу в </a:t>
            </a:r>
            <a:r>
              <a:rPr lang="ru-RU" sz="3000" dirty="0" err="1"/>
              <a:t>спеціальних</a:t>
            </a:r>
            <a:r>
              <a:rPr lang="ru-RU" sz="3000" dirty="0"/>
              <a:t> </a:t>
            </a:r>
            <a:r>
              <a:rPr lang="ru-RU" sz="3000" dirty="0" err="1"/>
              <a:t>місцях</a:t>
            </a:r>
            <a:r>
              <a:rPr lang="ru-RU" sz="3000" dirty="0"/>
              <a:t> для переходу — так </a:t>
            </a:r>
            <a:r>
              <a:rPr lang="ru-RU" sz="3000" dirty="0" err="1"/>
              <a:t>безпечніше</a:t>
            </a:r>
            <a:r>
              <a:rPr lang="ru-RU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77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000" b="1" dirty="0" err="1">
                <a:solidFill>
                  <a:schemeClr val="bg1"/>
                </a:solidFill>
              </a:rPr>
              <a:t>Складання</a:t>
            </a:r>
            <a:r>
              <a:rPr lang="ru-RU" sz="2000" b="1" dirty="0">
                <a:solidFill>
                  <a:schemeClr val="bg1"/>
                </a:solidFill>
              </a:rPr>
              <a:t> правил </a:t>
            </a:r>
            <a:r>
              <a:rPr lang="ru-RU" sz="2000" b="1" dirty="0" err="1">
                <a:solidFill>
                  <a:schemeClr val="bg1"/>
                </a:solidFill>
              </a:rPr>
              <a:t>поведінки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вулиці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110392" y="1456402"/>
            <a:ext cx="2207394" cy="5183496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2314362" y="1240970"/>
            <a:ext cx="9773300" cy="194286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/>
              <a:t>5. </a:t>
            </a:r>
            <a:r>
              <a:rPr lang="ru-RU" sz="3000" dirty="0" err="1"/>
              <a:t>Якщо</a:t>
            </a:r>
            <a:r>
              <a:rPr lang="ru-RU" sz="3000" dirty="0"/>
              <a:t> </a:t>
            </a:r>
            <a:r>
              <a:rPr lang="ru-RU" sz="3000" dirty="0" err="1"/>
              <a:t>тобі</a:t>
            </a:r>
            <a:r>
              <a:rPr lang="ru-RU" sz="3000" dirty="0"/>
              <a:t> </a:t>
            </a:r>
            <a:r>
              <a:rPr lang="ru-RU" sz="3000" dirty="0" err="1"/>
              <a:t>потрібно</a:t>
            </a:r>
            <a:r>
              <a:rPr lang="ru-RU" sz="3000" dirty="0"/>
              <a:t> перейти дорогу, а в тому </a:t>
            </a:r>
            <a:r>
              <a:rPr lang="ru-RU" sz="3000" dirty="0" err="1"/>
              <a:t>місці</a:t>
            </a:r>
            <a:r>
              <a:rPr lang="ru-RU" sz="3000" dirty="0"/>
              <a:t> </a:t>
            </a:r>
            <a:r>
              <a:rPr lang="ru-RU" sz="3000" dirty="0" err="1"/>
              <a:t>немає</a:t>
            </a:r>
            <a:r>
              <a:rPr lang="ru-RU" sz="3000" dirty="0"/>
              <a:t> </a:t>
            </a:r>
            <a:r>
              <a:rPr lang="ru-RU" sz="3000" dirty="0" err="1"/>
              <a:t>світлофора</a:t>
            </a:r>
            <a:r>
              <a:rPr lang="ru-RU" sz="3000" dirty="0"/>
              <a:t>, то </a:t>
            </a:r>
            <a:r>
              <a:rPr lang="ru-RU" sz="3000" dirty="0" err="1"/>
              <a:t>уважно</a:t>
            </a:r>
            <a:r>
              <a:rPr lang="ru-RU" sz="3000" dirty="0"/>
              <a:t> подивись в </a:t>
            </a:r>
            <a:r>
              <a:rPr lang="ru-RU" sz="3000" dirty="0" err="1"/>
              <a:t>обидві</a:t>
            </a:r>
            <a:r>
              <a:rPr lang="ru-RU" sz="3000" dirty="0"/>
              <a:t> </a:t>
            </a:r>
            <a:r>
              <a:rPr lang="ru-RU" sz="3000" dirty="0" err="1"/>
              <a:t>сторони</a:t>
            </a:r>
            <a:r>
              <a:rPr lang="ru-RU" sz="3000" dirty="0"/>
              <a:t>, </a:t>
            </a:r>
            <a:r>
              <a:rPr lang="ru-RU" sz="3000" dirty="0" err="1"/>
              <a:t>щоб</a:t>
            </a:r>
            <a:r>
              <a:rPr lang="ru-RU" sz="3000" dirty="0"/>
              <a:t> </a:t>
            </a:r>
            <a:r>
              <a:rPr lang="ru-RU" sz="3000" dirty="0" err="1"/>
              <a:t>упевнитись</a:t>
            </a:r>
            <a:r>
              <a:rPr lang="ru-RU" sz="3000" dirty="0"/>
              <a:t>, </a:t>
            </a:r>
            <a:r>
              <a:rPr lang="ru-RU" sz="3000" dirty="0" err="1"/>
              <a:t>що</a:t>
            </a:r>
            <a:r>
              <a:rPr lang="ru-RU" sz="3000" dirty="0"/>
              <a:t> </a:t>
            </a:r>
            <a:r>
              <a:rPr lang="ru-RU" sz="3000" dirty="0" err="1"/>
              <a:t>поблизу</a:t>
            </a:r>
            <a:r>
              <a:rPr lang="ru-RU" sz="3000" dirty="0"/>
              <a:t> </a:t>
            </a:r>
            <a:r>
              <a:rPr lang="ru-RU" sz="3000" dirty="0" err="1"/>
              <a:t>немає</a:t>
            </a:r>
            <a:r>
              <a:rPr lang="ru-RU" sz="3000" dirty="0"/>
              <a:t> машин, а </a:t>
            </a:r>
            <a:r>
              <a:rPr lang="ru-RU" sz="3000" dirty="0" err="1"/>
              <a:t>тільки</a:t>
            </a:r>
            <a:r>
              <a:rPr lang="ru-RU" sz="3000" dirty="0"/>
              <a:t> </a:t>
            </a:r>
            <a:r>
              <a:rPr lang="ru-RU" sz="3000" dirty="0" err="1"/>
              <a:t>потім</a:t>
            </a:r>
            <a:r>
              <a:rPr lang="ru-RU" sz="3000" dirty="0"/>
              <a:t> </a:t>
            </a:r>
            <a:r>
              <a:rPr lang="ru-RU" sz="3000" dirty="0" err="1"/>
              <a:t>переходь</a:t>
            </a:r>
            <a:r>
              <a:rPr lang="ru-RU" sz="3000" dirty="0"/>
              <a:t>.</a:t>
            </a:r>
          </a:p>
        </p:txBody>
      </p:sp>
      <p:sp>
        <p:nvSpPr>
          <p:cNvPr id="9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2314362" y="3399266"/>
            <a:ext cx="9773300" cy="1405999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/>
              <a:t>6. </a:t>
            </a:r>
            <a:r>
              <a:rPr lang="ru-RU" sz="3000" dirty="0" err="1"/>
              <a:t>Грайся</a:t>
            </a:r>
            <a:r>
              <a:rPr lang="ru-RU" sz="3000" dirty="0"/>
              <a:t> </a:t>
            </a:r>
            <a:r>
              <a:rPr lang="ru-RU" sz="3000" dirty="0" err="1"/>
              <a:t>тільки</a:t>
            </a:r>
            <a:r>
              <a:rPr lang="ru-RU" sz="3000" dirty="0"/>
              <a:t> на </a:t>
            </a:r>
            <a:r>
              <a:rPr lang="ru-RU" sz="3000" dirty="0" err="1"/>
              <a:t>ігровому</a:t>
            </a:r>
            <a:r>
              <a:rPr lang="ru-RU" sz="3000" dirty="0"/>
              <a:t> </a:t>
            </a:r>
            <a:r>
              <a:rPr lang="ru-RU" sz="3000" dirty="0" err="1"/>
              <a:t>майданчику</a:t>
            </a:r>
            <a:r>
              <a:rPr lang="ru-RU" sz="3000" dirty="0"/>
              <a:t>. Не </a:t>
            </a:r>
            <a:r>
              <a:rPr lang="ru-RU" sz="3000" dirty="0" err="1"/>
              <a:t>вискакуй</a:t>
            </a:r>
            <a:r>
              <a:rPr lang="ru-RU" sz="3000" dirty="0"/>
              <a:t> на </a:t>
            </a:r>
            <a:r>
              <a:rPr lang="ru-RU" sz="3000" dirty="0" err="1"/>
              <a:t>проїжджу</a:t>
            </a:r>
            <a:r>
              <a:rPr lang="ru-RU" sz="3000" dirty="0"/>
              <a:t> </a:t>
            </a:r>
            <a:r>
              <a:rPr lang="ru-RU" sz="3000" dirty="0" err="1"/>
              <a:t>частину</a:t>
            </a:r>
            <a:r>
              <a:rPr lang="ru-RU" sz="3000" dirty="0"/>
              <a:t> з </a:t>
            </a:r>
            <a:r>
              <a:rPr lang="ru-RU" sz="3000" dirty="0" err="1"/>
              <a:t>м'ячем</a:t>
            </a:r>
            <a:r>
              <a:rPr lang="ru-RU" sz="3000" dirty="0"/>
              <a:t> </a:t>
            </a:r>
            <a:r>
              <a:rPr lang="ru-RU" sz="3000" dirty="0" err="1"/>
              <a:t>чи</a:t>
            </a:r>
            <a:r>
              <a:rPr lang="ru-RU" sz="3000" dirty="0"/>
              <a:t> </a:t>
            </a:r>
            <a:r>
              <a:rPr lang="ru-RU" sz="3000" dirty="0" err="1"/>
              <a:t>іграшкою</a:t>
            </a:r>
            <a:r>
              <a:rPr lang="ru-RU" sz="3000" dirty="0"/>
              <a:t>: </a:t>
            </a:r>
            <a:r>
              <a:rPr lang="ru-RU" sz="3000" dirty="0" err="1"/>
              <a:t>ти</a:t>
            </a:r>
            <a:r>
              <a:rPr lang="ru-RU" sz="3000" dirty="0"/>
              <a:t> </a:t>
            </a:r>
            <a:r>
              <a:rPr lang="ru-RU" sz="3000" dirty="0" err="1"/>
              <a:t>ризикуєш</a:t>
            </a:r>
            <a:r>
              <a:rPr lang="ru-RU" sz="3000" dirty="0"/>
              <a:t> не </a:t>
            </a:r>
            <a:r>
              <a:rPr lang="ru-RU" sz="3000" dirty="0" err="1"/>
              <a:t>побачити</a:t>
            </a:r>
            <a:r>
              <a:rPr lang="ru-RU" sz="3000" dirty="0"/>
              <a:t> машину і </a:t>
            </a:r>
            <a:r>
              <a:rPr lang="ru-RU" sz="3000" dirty="0" err="1"/>
              <a:t>потрапити</a:t>
            </a:r>
            <a:r>
              <a:rPr lang="ru-RU" sz="3000" dirty="0"/>
              <a:t> </a:t>
            </a:r>
            <a:r>
              <a:rPr lang="ru-RU" sz="3000" dirty="0" err="1"/>
              <a:t>під</a:t>
            </a:r>
            <a:r>
              <a:rPr lang="ru-RU" sz="3000" dirty="0"/>
              <a:t> </a:t>
            </a:r>
            <a:r>
              <a:rPr lang="ru-RU" sz="3000" dirty="0" err="1"/>
              <a:t>її</a:t>
            </a:r>
            <a:r>
              <a:rPr lang="ru-RU" sz="3000" dirty="0"/>
              <a:t> колеса.</a:t>
            </a:r>
          </a:p>
        </p:txBody>
      </p:sp>
      <p:sp>
        <p:nvSpPr>
          <p:cNvPr id="11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2314362" y="5023620"/>
            <a:ext cx="9773300" cy="1050609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/>
              <a:t>7. Не катайся на </a:t>
            </a:r>
            <a:r>
              <a:rPr lang="ru-RU" sz="3000" dirty="0" err="1"/>
              <a:t>велосипеді</a:t>
            </a:r>
            <a:r>
              <a:rPr lang="ru-RU" sz="3000" dirty="0"/>
              <a:t> </a:t>
            </a:r>
            <a:r>
              <a:rPr lang="ru-RU" sz="3000" dirty="0" err="1"/>
              <a:t>проїжджою</a:t>
            </a:r>
            <a:r>
              <a:rPr lang="ru-RU" sz="3000" dirty="0"/>
              <a:t> </a:t>
            </a:r>
            <a:r>
              <a:rPr lang="ru-RU" sz="3000" dirty="0" err="1"/>
              <a:t>частиною</a:t>
            </a:r>
            <a:r>
              <a:rPr lang="ru-RU" sz="3000" dirty="0"/>
              <a:t> </a:t>
            </a:r>
            <a:r>
              <a:rPr lang="ru-RU" sz="3000" dirty="0" err="1"/>
              <a:t>вулиці</a:t>
            </a:r>
            <a:r>
              <a:rPr lang="ru-RU" sz="3000" dirty="0"/>
              <a:t> — </a:t>
            </a:r>
            <a:r>
              <a:rPr lang="ru-RU" sz="3000" dirty="0" err="1"/>
              <a:t>це</a:t>
            </a:r>
            <a:r>
              <a:rPr lang="ru-RU" sz="3000" dirty="0"/>
              <a:t> </a:t>
            </a:r>
            <a:r>
              <a:rPr lang="ru-RU" sz="3000" dirty="0" err="1"/>
              <a:t>дуже</a:t>
            </a:r>
            <a:r>
              <a:rPr lang="ru-RU" sz="3000" dirty="0"/>
              <a:t> </a:t>
            </a:r>
            <a:r>
              <a:rPr lang="ru-RU" sz="3000" dirty="0" err="1"/>
              <a:t>небезпечно</a:t>
            </a:r>
            <a:r>
              <a:rPr lang="ru-RU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525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«Трибуна думок»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7202" y="2061713"/>
            <a:ext cx="8864081" cy="2360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dirty="0"/>
              <a:t>Від кого </a:t>
            </a:r>
            <a:r>
              <a:rPr lang="ru-RU" sz="4500" dirty="0" err="1"/>
              <a:t>залежить</a:t>
            </a:r>
            <a:r>
              <a:rPr lang="ru-RU" sz="4500" dirty="0"/>
              <a:t> </a:t>
            </a:r>
          </a:p>
          <a:p>
            <a:pPr algn="ctr"/>
            <a:r>
              <a:rPr lang="ru-RU" sz="4500" dirty="0"/>
              <a:t>чистота </a:t>
            </a:r>
            <a:r>
              <a:rPr lang="ru-RU" sz="4500" dirty="0" err="1"/>
              <a:t>вашої</a:t>
            </a:r>
            <a:r>
              <a:rPr lang="ru-RU" sz="4500" dirty="0"/>
              <a:t> </a:t>
            </a:r>
            <a:r>
              <a:rPr lang="ru-RU" sz="4500" dirty="0" err="1"/>
              <a:t>вулиці</a:t>
            </a:r>
            <a:r>
              <a:rPr lang="ru-RU" sz="4500" dirty="0"/>
              <a:t>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6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«Конструктори або  Склади слова»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47243" y="1228140"/>
            <a:ext cx="51743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uk-UA" sz="4500" b="1" dirty="0">
                <a:solidFill>
                  <a:srgbClr val="002060"/>
                </a:solidFill>
              </a:rPr>
              <a:t>З букв слова </a:t>
            </a:r>
            <a:r>
              <a:rPr lang="uk-UA" sz="4500" b="1" dirty="0">
                <a:solidFill>
                  <a:srgbClr val="FF0000"/>
                </a:solidFill>
              </a:rPr>
              <a:t>містечко</a:t>
            </a:r>
          </a:p>
          <a:p>
            <a:pPr lvl="1" algn="ctr"/>
            <a:r>
              <a:rPr lang="uk-UA" sz="4500" b="1" dirty="0" err="1">
                <a:solidFill>
                  <a:srgbClr val="002060"/>
                </a:solidFill>
              </a:rPr>
              <a:t>утворіть</a:t>
            </a:r>
            <a:r>
              <a:rPr lang="uk-UA" sz="4500" b="1" dirty="0">
                <a:solidFill>
                  <a:srgbClr val="002060"/>
                </a:solidFill>
              </a:rPr>
              <a:t> нові слова.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411287" y="4964441"/>
            <a:ext cx="75416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3500" b="1" dirty="0">
                <a:solidFill>
                  <a:srgbClr val="002060"/>
                </a:solidFill>
              </a:rPr>
              <a:t>Міст, </a:t>
            </a:r>
            <a:r>
              <a:rPr lang="ru-RU" sz="3500" b="1" dirty="0" err="1">
                <a:solidFill>
                  <a:srgbClr val="002060"/>
                </a:solidFill>
              </a:rPr>
              <a:t>сік</a:t>
            </a:r>
            <a:r>
              <a:rPr lang="ru-RU" sz="3500" b="1" dirty="0">
                <a:solidFill>
                  <a:srgbClr val="002060"/>
                </a:solidFill>
              </a:rPr>
              <a:t>, </a:t>
            </a:r>
            <a:r>
              <a:rPr lang="ru-RU" sz="3500" b="1" dirty="0" err="1">
                <a:solidFill>
                  <a:srgbClr val="002060"/>
                </a:solidFill>
              </a:rPr>
              <a:t>кіт</a:t>
            </a:r>
            <a:r>
              <a:rPr lang="ru-RU" sz="3500" b="1" dirty="0">
                <a:solidFill>
                  <a:srgbClr val="002060"/>
                </a:solidFill>
              </a:rPr>
              <a:t>, </a:t>
            </a:r>
            <a:r>
              <a:rPr lang="ru-RU" sz="3500" b="1" dirty="0" err="1">
                <a:solidFill>
                  <a:srgbClr val="002060"/>
                </a:solidFill>
              </a:rPr>
              <a:t>сім</a:t>
            </a:r>
            <a:r>
              <a:rPr lang="ru-RU" sz="3500" b="1" dirty="0">
                <a:solidFill>
                  <a:srgbClr val="002060"/>
                </a:solidFill>
              </a:rPr>
              <a:t>, меч, </a:t>
            </a:r>
            <a:r>
              <a:rPr lang="ru-RU" sz="3500" b="1" dirty="0" err="1">
                <a:solidFill>
                  <a:srgbClr val="002060"/>
                </a:solidFill>
              </a:rPr>
              <a:t>місто</a:t>
            </a:r>
            <a:r>
              <a:rPr lang="ru-RU" sz="3500" b="1" dirty="0">
                <a:solidFill>
                  <a:srgbClr val="002060"/>
                </a:solidFill>
              </a:rPr>
              <a:t>, </a:t>
            </a:r>
            <a:r>
              <a:rPr lang="ru-RU" sz="3500" b="1" dirty="0" err="1">
                <a:solidFill>
                  <a:srgbClr val="002060"/>
                </a:solidFill>
              </a:rPr>
              <a:t>чітко</a:t>
            </a:r>
            <a:r>
              <a:rPr lang="ru-RU" sz="3500" b="1" dirty="0">
                <a:solidFill>
                  <a:srgbClr val="002060"/>
                </a:solidFill>
              </a:rPr>
              <a:t>.…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14" y="2063931"/>
            <a:ext cx="3770371" cy="4608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9592"/>
          <a:stretch/>
        </p:blipFill>
        <p:spPr>
          <a:xfrm>
            <a:off x="7420363" y="1349051"/>
            <a:ext cx="4583093" cy="297481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48205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8D680240-E512-40DB-986F-C31A2046D1DC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2000" b="1" dirty="0">
                <a:solidFill>
                  <a:schemeClr val="bg1"/>
                </a:solidFill>
              </a:rPr>
              <a:t>Робота зі скоромовкою</a:t>
            </a:r>
          </a:p>
        </p:txBody>
      </p:sp>
      <p:pic>
        <p:nvPicPr>
          <p:cNvPr id="2050" name="Picture 2" descr="УВАГА! ПАЛАЦ ВІДНОВЛЮЄ ОЧНЕ НАВЧАННЯ! | Вінницький міський палац дітей та  юнацтва ім. Лялі Ратушно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54" y="3845859"/>
            <a:ext cx="4374108" cy="290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21D1848A-2991-4EFE-90F4-610D3A1160E8}"/>
              </a:ext>
            </a:extLst>
          </p:cNvPr>
          <p:cNvSpPr/>
          <p:nvPr/>
        </p:nvSpPr>
        <p:spPr>
          <a:xfrm>
            <a:off x="4219829" y="1283732"/>
            <a:ext cx="7409935" cy="21452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Трамвай,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</a:rPr>
              <a:t>тролейбус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 і метро –</a:t>
            </a:r>
          </a:p>
          <a:p>
            <a:pPr algn="ctr"/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</a:rPr>
              <a:t>Це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 наш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</a:rPr>
              <a:t>громадський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 транспорт.</a:t>
            </a:r>
          </a:p>
          <a:p>
            <a:pPr algn="ctr"/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</a:rPr>
              <a:t>Його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 ми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</a:rPr>
              <a:t>мусим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</a:rPr>
              <a:t>берегти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</a:rPr>
              <a:t>Бо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</a:rPr>
              <a:t>пішки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</a:rPr>
              <a:t>прийдеться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</a:rPr>
              <a:t>іти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uk-UA" sz="3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40540E-2029-4DB0-BF2B-472E1DC38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8" y="2577371"/>
            <a:ext cx="3720040" cy="398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 склади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37" y="1456402"/>
            <a:ext cx="2794861" cy="4964158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DA9C1BA0-657E-479C-8519-33B998E00E3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61008" y="1613188"/>
          <a:ext cx="8472374" cy="4807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6888">
                  <a:extLst>
                    <a:ext uri="{9D8B030D-6E8A-4147-A177-3AD203B41FA5}">
                      <a16:colId xmlns:a16="http://schemas.microsoft.com/office/drawing/2014/main" val="2008053646"/>
                    </a:ext>
                  </a:extLst>
                </a:gridCol>
                <a:gridCol w="1186888">
                  <a:extLst>
                    <a:ext uri="{9D8B030D-6E8A-4147-A177-3AD203B41FA5}">
                      <a16:colId xmlns:a16="http://schemas.microsoft.com/office/drawing/2014/main" val="3792828322"/>
                    </a:ext>
                  </a:extLst>
                </a:gridCol>
                <a:gridCol w="1186888">
                  <a:extLst>
                    <a:ext uri="{9D8B030D-6E8A-4147-A177-3AD203B41FA5}">
                      <a16:colId xmlns:a16="http://schemas.microsoft.com/office/drawing/2014/main" val="2413477619"/>
                    </a:ext>
                  </a:extLst>
                </a:gridCol>
                <a:gridCol w="1186888">
                  <a:extLst>
                    <a:ext uri="{9D8B030D-6E8A-4147-A177-3AD203B41FA5}">
                      <a16:colId xmlns:a16="http://schemas.microsoft.com/office/drawing/2014/main" val="4281189973"/>
                    </a:ext>
                  </a:extLst>
                </a:gridCol>
                <a:gridCol w="1186888">
                  <a:extLst>
                    <a:ext uri="{9D8B030D-6E8A-4147-A177-3AD203B41FA5}">
                      <a16:colId xmlns:a16="http://schemas.microsoft.com/office/drawing/2014/main" val="895340690"/>
                    </a:ext>
                  </a:extLst>
                </a:gridCol>
                <a:gridCol w="1329281">
                  <a:extLst>
                    <a:ext uri="{9D8B030D-6E8A-4147-A177-3AD203B41FA5}">
                      <a16:colId xmlns:a16="http://schemas.microsoft.com/office/drawing/2014/main" val="3628401683"/>
                    </a:ext>
                  </a:extLst>
                </a:gridCol>
                <a:gridCol w="1208653">
                  <a:extLst>
                    <a:ext uri="{9D8B030D-6E8A-4147-A177-3AD203B41FA5}">
                      <a16:colId xmlns:a16="http://schemas.microsoft.com/office/drawing/2014/main" val="2632424819"/>
                    </a:ext>
                  </a:extLst>
                </a:gridCol>
              </a:tblGrid>
              <a:tr h="675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500" dirty="0">
                          <a:effectLst/>
                        </a:rPr>
                        <a:t> </a:t>
                      </a:r>
                      <a:endParaRPr lang="ru-RU" sz="3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dirty="0">
                          <a:effectLst/>
                        </a:rPr>
                        <a:t>а</a:t>
                      </a:r>
                      <a:endParaRPr lang="ru-RU" sz="3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о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у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е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і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и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extLst>
                  <a:ext uri="{0D108BD9-81ED-4DB2-BD59-A6C34878D82A}">
                    <a16:rowId xmlns:a16="http://schemas.microsoft.com/office/drawing/2014/main" val="2299703986"/>
                  </a:ext>
                </a:extLst>
              </a:tr>
              <a:tr h="675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Д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>
                          <a:effectLst/>
                        </a:rPr>
                        <a:t>ад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од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уд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ед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ід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ид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extLst>
                  <a:ext uri="{0D108BD9-81ED-4DB2-BD59-A6C34878D82A}">
                    <a16:rowId xmlns:a16="http://schemas.microsoft.com/office/drawing/2014/main" val="3702515900"/>
                  </a:ext>
                </a:extLst>
              </a:tr>
              <a:tr h="675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Д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да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>
                          <a:effectLst/>
                        </a:rPr>
                        <a:t>до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ду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>
                          <a:effectLst/>
                        </a:rPr>
                        <a:t>де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ді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ди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extLst>
                  <a:ext uri="{0D108BD9-81ED-4DB2-BD59-A6C34878D82A}">
                    <a16:rowId xmlns:a16="http://schemas.microsoft.com/office/drawing/2014/main" val="2380544818"/>
                  </a:ext>
                </a:extLst>
              </a:tr>
              <a:tr h="675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З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аз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оз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уз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ез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>
                          <a:effectLst/>
                        </a:rPr>
                        <a:t>із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из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extLst>
                  <a:ext uri="{0D108BD9-81ED-4DB2-BD59-A6C34878D82A}">
                    <a16:rowId xmlns:a16="http://schemas.microsoft.com/office/drawing/2014/main" val="2138750471"/>
                  </a:ext>
                </a:extLst>
              </a:tr>
              <a:tr h="675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З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за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зо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зу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зе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>
                          <a:effectLst/>
                        </a:rPr>
                        <a:t>зі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зи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extLst>
                  <a:ext uri="{0D108BD9-81ED-4DB2-BD59-A6C34878D82A}">
                    <a16:rowId xmlns:a16="http://schemas.microsoft.com/office/drawing/2014/main" val="915613866"/>
                  </a:ext>
                </a:extLst>
              </a:tr>
              <a:tr h="723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Б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аб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об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уб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еб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іб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иб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extLst>
                  <a:ext uri="{0D108BD9-81ED-4DB2-BD59-A6C34878D82A}">
                    <a16:rowId xmlns:a16="http://schemas.microsoft.com/office/drawing/2014/main" val="4193874894"/>
                  </a:ext>
                </a:extLst>
              </a:tr>
              <a:tr h="708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Б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ба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бо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бу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бе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бі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89" marR="352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effectLst/>
                        </a:rPr>
                        <a:t>би</a:t>
                      </a:r>
                      <a:endParaRPr lang="ru-RU" b="1" dirty="0"/>
                    </a:p>
                  </a:txBody>
                  <a:tcPr marL="35289" marR="35289" marT="0" marB="0"/>
                </a:tc>
                <a:extLst>
                  <a:ext uri="{0D108BD9-81ED-4DB2-BD59-A6C34878D82A}">
                    <a16:rowId xmlns:a16="http://schemas.microsoft.com/office/drawing/2014/main" val="3929028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7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 склади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37" y="1456402"/>
            <a:ext cx="2794861" cy="4964158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03B8668-2D3F-4E73-99AB-EBEE5B4655F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91165" y="1417859"/>
          <a:ext cx="8769925" cy="45592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750">
                  <a:extLst>
                    <a:ext uri="{9D8B030D-6E8A-4147-A177-3AD203B41FA5}">
                      <a16:colId xmlns:a16="http://schemas.microsoft.com/office/drawing/2014/main" val="3211879003"/>
                    </a:ext>
                  </a:extLst>
                </a:gridCol>
                <a:gridCol w="1219750">
                  <a:extLst>
                    <a:ext uri="{9D8B030D-6E8A-4147-A177-3AD203B41FA5}">
                      <a16:colId xmlns:a16="http://schemas.microsoft.com/office/drawing/2014/main" val="3075733945"/>
                    </a:ext>
                  </a:extLst>
                </a:gridCol>
                <a:gridCol w="1219750">
                  <a:extLst>
                    <a:ext uri="{9D8B030D-6E8A-4147-A177-3AD203B41FA5}">
                      <a16:colId xmlns:a16="http://schemas.microsoft.com/office/drawing/2014/main" val="1751430219"/>
                    </a:ext>
                  </a:extLst>
                </a:gridCol>
                <a:gridCol w="1219750">
                  <a:extLst>
                    <a:ext uri="{9D8B030D-6E8A-4147-A177-3AD203B41FA5}">
                      <a16:colId xmlns:a16="http://schemas.microsoft.com/office/drawing/2014/main" val="383523941"/>
                    </a:ext>
                  </a:extLst>
                </a:gridCol>
                <a:gridCol w="1219750">
                  <a:extLst>
                    <a:ext uri="{9D8B030D-6E8A-4147-A177-3AD203B41FA5}">
                      <a16:colId xmlns:a16="http://schemas.microsoft.com/office/drawing/2014/main" val="1068636000"/>
                    </a:ext>
                  </a:extLst>
                </a:gridCol>
                <a:gridCol w="1428775">
                  <a:extLst>
                    <a:ext uri="{9D8B030D-6E8A-4147-A177-3AD203B41FA5}">
                      <a16:colId xmlns:a16="http://schemas.microsoft.com/office/drawing/2014/main" val="1098736437"/>
                    </a:ext>
                  </a:extLst>
                </a:gridCol>
                <a:gridCol w="1242400">
                  <a:extLst>
                    <a:ext uri="{9D8B030D-6E8A-4147-A177-3AD203B41FA5}">
                      <a16:colId xmlns:a16="http://schemas.microsoft.com/office/drawing/2014/main" val="221480815"/>
                    </a:ext>
                  </a:extLst>
                </a:gridCol>
              </a:tblGrid>
              <a:tr h="508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500" dirty="0">
                          <a:effectLst/>
                        </a:rPr>
                        <a:t> </a:t>
                      </a:r>
                      <a:endParaRPr lang="ru-RU" sz="3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а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о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у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е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і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и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val="4287869140"/>
                  </a:ext>
                </a:extLst>
              </a:tr>
              <a:tr h="706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Ш 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аш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ош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уш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еш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іш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иш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val="4039226513"/>
                  </a:ext>
                </a:extLst>
              </a:tr>
              <a:tr h="706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Ш 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шу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ше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ші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ши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val="2969708468"/>
                  </a:ext>
                </a:extLst>
              </a:tr>
              <a:tr h="508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Х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ах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ох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ух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ех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іх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их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val="1918515775"/>
                  </a:ext>
                </a:extLst>
              </a:tr>
              <a:tr h="508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dirty="0">
                          <a:effectLst/>
                        </a:rPr>
                        <a:t>Х</a:t>
                      </a: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ха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хо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ху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хе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>
                          <a:effectLst/>
                        </a:rPr>
                        <a:t>хі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хи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val="3141386358"/>
                  </a:ext>
                </a:extLst>
              </a:tr>
              <a:tr h="706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Ч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ач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оч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уч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еч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>
                          <a:effectLst/>
                        </a:rPr>
                        <a:t>іч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ич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val="921822740"/>
                  </a:ext>
                </a:extLst>
              </a:tr>
              <a:tr h="706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Ч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чу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че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чі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effectLst/>
                        </a:rPr>
                        <a:t>чи</a:t>
                      </a:r>
                      <a:endParaRPr lang="ru-RU" b="1" dirty="0"/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val="1735493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1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Гра</a:t>
            </a:r>
            <a:r>
              <a:rPr lang="ru-RU" sz="2000" b="1" dirty="0">
                <a:solidFill>
                  <a:schemeClr val="bg1"/>
                </a:solidFill>
              </a:rPr>
              <a:t> «Магазин»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477121"/>
              </p:ext>
            </p:extLst>
          </p:nvPr>
        </p:nvGraphicFramePr>
        <p:xfrm>
          <a:off x="5751205" y="5498780"/>
          <a:ext cx="3840664" cy="742379"/>
        </p:xfrm>
        <a:graphic>
          <a:graphicData uri="http://schemas.openxmlformats.org/drawingml/2006/table">
            <a:tbl>
              <a:tblPr/>
              <a:tblGrid>
                <a:gridCol w="1168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5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5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= о</a:t>
                      </a:r>
                      <a:r>
                        <a:rPr lang="uk-UA" sz="4500" b="1" baseline="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45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5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= 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824506"/>
              </p:ext>
            </p:extLst>
          </p:nvPr>
        </p:nvGraphicFramePr>
        <p:xfrm>
          <a:off x="1390261" y="5498780"/>
          <a:ext cx="2900215" cy="742379"/>
        </p:xfrm>
        <a:graphic>
          <a:graphicData uri="http://schemas.openxmlformats.org/drawingml/2006/table">
            <a:tbl>
              <a:tblPr/>
              <a:tblGrid>
                <a:gridCol w="1402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5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о =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5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о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9" name="Прямая со стрелкой 18"/>
          <p:cNvCxnSpPr>
            <a:stCxn id="7" idx="2"/>
            <a:endCxn id="15" idx="0"/>
          </p:cNvCxnSpPr>
          <p:nvPr/>
        </p:nvCxnSpPr>
        <p:spPr>
          <a:xfrm>
            <a:off x="1728534" y="3738797"/>
            <a:ext cx="1111834" cy="17599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4" idx="0"/>
          </p:cNvCxnSpPr>
          <p:nvPr/>
        </p:nvCxnSpPr>
        <p:spPr>
          <a:xfrm>
            <a:off x="4367380" y="3759749"/>
            <a:ext cx="3304157" cy="17390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"/>
          <a:stretch/>
        </p:blipFill>
        <p:spPr>
          <a:xfrm>
            <a:off x="199999" y="1688627"/>
            <a:ext cx="3057069" cy="205017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96" y="1051581"/>
            <a:ext cx="1951591" cy="2687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11480" r="11240" b="10448"/>
          <a:stretch/>
        </p:blipFill>
        <p:spPr>
          <a:xfrm>
            <a:off x="5307187" y="1882900"/>
            <a:ext cx="2491274" cy="17147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24" y="1375446"/>
            <a:ext cx="2245044" cy="27296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9819"/>
          <a:stretch/>
        </p:blipFill>
        <p:spPr>
          <a:xfrm>
            <a:off x="8172731" y="1386653"/>
            <a:ext cx="2162010" cy="267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«Трибуна думок»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7202" y="1457568"/>
            <a:ext cx="8864081" cy="2965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dirty="0"/>
              <a:t>Чи </a:t>
            </a:r>
            <a:r>
              <a:rPr lang="ru-RU" sz="4500" dirty="0" err="1"/>
              <a:t>доводилося</a:t>
            </a:r>
            <a:r>
              <a:rPr lang="ru-RU" sz="4500" dirty="0"/>
              <a:t> вам з </a:t>
            </a:r>
            <a:r>
              <a:rPr lang="ru-RU" sz="4500" dirty="0" err="1"/>
              <a:t>рідними</a:t>
            </a:r>
            <a:r>
              <a:rPr lang="ru-RU" sz="4500" dirty="0"/>
              <a:t> </a:t>
            </a:r>
            <a:r>
              <a:rPr lang="ru-RU" sz="4500" dirty="0" err="1"/>
              <a:t>ходити</a:t>
            </a:r>
            <a:r>
              <a:rPr lang="ru-RU" sz="4500" dirty="0"/>
              <a:t> до магазину? </a:t>
            </a:r>
            <a:r>
              <a:rPr lang="ru-RU" sz="4500" dirty="0" err="1"/>
              <a:t>Які</a:t>
            </a:r>
            <a:r>
              <a:rPr lang="ru-RU" sz="4500" dirty="0"/>
              <a:t> </a:t>
            </a:r>
            <a:r>
              <a:rPr lang="ru-RU" sz="4500" dirty="0" err="1"/>
              <a:t>магазини</a:t>
            </a:r>
            <a:r>
              <a:rPr lang="ru-RU" sz="4500" dirty="0"/>
              <a:t> </a:t>
            </a:r>
            <a:r>
              <a:rPr lang="ru-RU" sz="4500" dirty="0" err="1"/>
              <a:t>ви</a:t>
            </a:r>
            <a:r>
              <a:rPr lang="ru-RU" sz="4500" dirty="0"/>
              <a:t> </a:t>
            </a:r>
            <a:r>
              <a:rPr lang="ru-RU" sz="4500" dirty="0" err="1"/>
              <a:t>відвідували</a:t>
            </a:r>
            <a:r>
              <a:rPr lang="ru-RU" sz="4500" dirty="0"/>
              <a:t>? </a:t>
            </a:r>
            <a:r>
              <a:rPr lang="ru-RU" sz="4500" dirty="0" err="1"/>
              <a:t>Які</a:t>
            </a:r>
            <a:r>
              <a:rPr lang="ru-RU" sz="4500" dirty="0"/>
              <a:t> покупки </a:t>
            </a:r>
            <a:r>
              <a:rPr lang="ru-RU" sz="4500" dirty="0" err="1"/>
              <a:t>ви</a:t>
            </a:r>
            <a:r>
              <a:rPr lang="ru-RU" sz="4500" dirty="0"/>
              <a:t> </a:t>
            </a:r>
            <a:r>
              <a:rPr lang="ru-RU" sz="4500" dirty="0" err="1"/>
              <a:t>робили</a:t>
            </a:r>
            <a:r>
              <a:rPr lang="ru-RU" sz="4500" dirty="0"/>
              <a:t>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31169" t="8766" r="30022" b="8766"/>
          <a:stretch/>
        </p:blipFill>
        <p:spPr>
          <a:xfrm>
            <a:off x="7012502" y="3750127"/>
            <a:ext cx="1418254" cy="30137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3395" t="4509" r="-3395" b="10184"/>
          <a:stretch/>
        </p:blipFill>
        <p:spPr>
          <a:xfrm>
            <a:off x="148575" y="2618229"/>
            <a:ext cx="2748643" cy="2344812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Поміркуй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28" y="3868901"/>
            <a:ext cx="1721271" cy="277624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74645" y="1250302"/>
            <a:ext cx="11940753" cy="1269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dirty="0"/>
              <a:t>Що </a:t>
            </a:r>
            <a:r>
              <a:rPr lang="ru-RU" sz="4500" dirty="0" err="1"/>
              <a:t>ви</a:t>
            </a:r>
            <a:r>
              <a:rPr lang="ru-RU" sz="4500" dirty="0"/>
              <a:t> </a:t>
            </a:r>
            <a:r>
              <a:rPr lang="ru-RU" sz="4500" dirty="0" err="1"/>
              <a:t>покладете</a:t>
            </a:r>
            <a:r>
              <a:rPr lang="ru-RU" sz="4500" dirty="0"/>
              <a:t> у </a:t>
            </a:r>
            <a:r>
              <a:rPr lang="ru-RU" sz="4500" dirty="0" err="1"/>
              <a:t>свій</a:t>
            </a:r>
            <a:r>
              <a:rPr lang="ru-RU" sz="4500" dirty="0"/>
              <a:t> </a:t>
            </a:r>
            <a:r>
              <a:rPr lang="ru-RU" sz="4500" dirty="0" err="1"/>
              <a:t>кошик</a:t>
            </a:r>
            <a:r>
              <a:rPr lang="ru-RU" sz="4500" dirty="0"/>
              <a:t>?</a:t>
            </a:r>
          </a:p>
          <a:p>
            <a:pPr algn="ctr"/>
            <a:r>
              <a:rPr lang="ru-RU" sz="4500" dirty="0"/>
              <a:t> </a:t>
            </a:r>
            <a:r>
              <a:rPr lang="ru-RU" sz="4500" dirty="0" err="1"/>
              <a:t>Поясніть</a:t>
            </a:r>
            <a:r>
              <a:rPr lang="ru-RU" sz="4500" dirty="0"/>
              <a:t> </a:t>
            </a:r>
            <a:r>
              <a:rPr lang="ru-RU" sz="4500" dirty="0" err="1"/>
              <a:t>свій</a:t>
            </a:r>
            <a:r>
              <a:rPr lang="ru-RU" sz="4500" dirty="0"/>
              <a:t> </a:t>
            </a:r>
            <a:r>
              <a:rPr lang="ru-RU" sz="4500" dirty="0" err="1"/>
              <a:t>вибір</a:t>
            </a:r>
            <a:r>
              <a:rPr lang="ru-RU" sz="4500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998" y="3037791"/>
            <a:ext cx="2867778" cy="28677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13" y="4776207"/>
            <a:ext cx="1996752" cy="19967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0" r="7936"/>
          <a:stretch/>
        </p:blipFill>
        <p:spPr>
          <a:xfrm>
            <a:off x="8651940" y="4722591"/>
            <a:ext cx="1642188" cy="19626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136" y="1856968"/>
            <a:ext cx="3651929" cy="24297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9904" y="2618229"/>
            <a:ext cx="1838582" cy="26387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238" y="4990812"/>
            <a:ext cx="2011280" cy="178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355596" y="494529"/>
            <a:ext cx="8732066" cy="48394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Послухайте </a:t>
            </a:r>
            <a:r>
              <a:rPr lang="ru-RU" sz="2000" b="1" dirty="0" err="1">
                <a:solidFill>
                  <a:schemeClr val="bg1"/>
                </a:solidFill>
              </a:rPr>
              <a:t>вірш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Ніни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Вернигори</a:t>
            </a:r>
            <a:r>
              <a:rPr lang="ru-RU" sz="2000" b="1" dirty="0">
                <a:solidFill>
                  <a:schemeClr val="bg1"/>
                </a:solidFill>
              </a:rPr>
              <a:t> «</a:t>
            </a:r>
            <a:r>
              <a:rPr lang="ru-RU" sz="2000" b="1" dirty="0" err="1">
                <a:solidFill>
                  <a:schemeClr val="bg1"/>
                </a:solidFill>
              </a:rPr>
              <a:t>Моє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місто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6" name="Дата 1"/>
          <p:cNvSpPr txBox="1">
            <a:spLocks/>
          </p:cNvSpPr>
          <p:nvPr/>
        </p:nvSpPr>
        <p:spPr>
          <a:xfrm>
            <a:off x="1574585" y="604508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8300" y="14467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83975" y="56614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Інформатика та ІК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038" y="4599992"/>
            <a:ext cx="2310614" cy="210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0107" y="1437686"/>
            <a:ext cx="2703091" cy="27030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" y="1371601"/>
            <a:ext cx="6747002" cy="382555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482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802" y="1937055"/>
            <a:ext cx="88586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dirty="0"/>
              <a:t>Прочитайте заголовок та </a:t>
            </a:r>
            <a:r>
              <a:rPr lang="ru-RU" sz="5000" dirty="0" err="1"/>
              <a:t>зробіть</a:t>
            </a:r>
            <a:r>
              <a:rPr lang="ru-RU" sz="5000" dirty="0"/>
              <a:t> </a:t>
            </a:r>
            <a:r>
              <a:rPr lang="ru-RU" sz="5000" dirty="0" err="1"/>
              <a:t>передбачення</a:t>
            </a:r>
            <a:r>
              <a:rPr lang="ru-RU" sz="5000" dirty="0"/>
              <a:t> за ним </a:t>
            </a:r>
            <a:r>
              <a:rPr lang="ru-RU" sz="5000" dirty="0" err="1"/>
              <a:t>щодо</a:t>
            </a:r>
            <a:r>
              <a:rPr lang="ru-RU" sz="5000" dirty="0"/>
              <a:t> </a:t>
            </a:r>
            <a:r>
              <a:rPr lang="ru-RU" sz="5000" dirty="0" err="1"/>
              <a:t>змісту</a:t>
            </a:r>
            <a:r>
              <a:rPr lang="ru-RU" sz="5000" dirty="0"/>
              <a:t>.</a:t>
            </a: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6525" y="492702"/>
            <a:ext cx="8732066" cy="6462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«Передбачення»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3" t="12790" r="14516" b="6893"/>
          <a:stretch/>
        </p:blipFill>
        <p:spPr>
          <a:xfrm>
            <a:off x="9699285" y="4097938"/>
            <a:ext cx="2379306" cy="2677886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98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14375</TotalTime>
  <Words>651</Words>
  <Application>Microsoft Office PowerPoint</Application>
  <PresentationFormat>Широкоэкранный</PresentationFormat>
  <Paragraphs>220</Paragraphs>
  <Slides>18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2068</cp:revision>
  <dcterms:created xsi:type="dcterms:W3CDTF">2018-01-05T16:38:53Z</dcterms:created>
  <dcterms:modified xsi:type="dcterms:W3CDTF">2024-04-28T18:15:09Z</dcterms:modified>
</cp:coreProperties>
</file>