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85" r:id="rId3"/>
    <p:sldId id="2803" r:id="rId4"/>
    <p:sldId id="2804" r:id="rId5"/>
    <p:sldId id="2770" r:id="rId6"/>
    <p:sldId id="2805" r:id="rId7"/>
    <p:sldId id="2806" r:id="rId8"/>
    <p:sldId id="2764" r:id="rId9"/>
    <p:sldId id="2781" r:id="rId10"/>
    <p:sldId id="2783" r:id="rId11"/>
    <p:sldId id="2807" r:id="rId12"/>
    <p:sldId id="279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1">
    <p:extLst>
      <p:ext uri="{19B8F6BF-5375-455C-9EA6-DF929625EA0E}">
        <p15:presenceInfo xmlns:p15="http://schemas.microsoft.com/office/powerpoint/2012/main" userId="c59f40493c0fa5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7979"/>
    <a:srgbClr val="FA36D0"/>
    <a:srgbClr val="2F3242"/>
    <a:srgbClr val="1694E9"/>
    <a:srgbClr val="002060"/>
    <a:srgbClr val="000000"/>
    <a:srgbClr val="DCD0D7"/>
    <a:srgbClr val="FFFF00"/>
    <a:srgbClr val="29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4.gif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29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290" y="2660821"/>
            <a:ext cx="1996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№212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4870" y="5306893"/>
            <a:ext cx="90926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>
                <a:solidFill>
                  <a:srgbClr val="2F3242"/>
                </a:solidFill>
              </a:rPr>
              <a:t>Письмо. Правильно пишу слова з буквою Ь</a:t>
            </a:r>
            <a:endParaRPr lang="uk-UA" sz="4500" b="1" dirty="0">
              <a:solidFill>
                <a:srgbClr val="2F324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06" y="-6920"/>
            <a:ext cx="2402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Українська мова (навчання грамоти) 1 клас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26" y="90754"/>
            <a:ext cx="3908591" cy="39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1789" r="67408" b="89491"/>
          <a:stretch/>
        </p:blipFill>
        <p:spPr>
          <a:xfrm>
            <a:off x="1609500" y="1636776"/>
            <a:ext cx="2889504" cy="1078992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Робота в </a:t>
            </a:r>
            <a:r>
              <a:rPr lang="ru-RU" sz="2000" b="1" dirty="0" err="1" smtClean="0">
                <a:solidFill>
                  <a:schemeClr val="bg1"/>
                </a:solidFill>
              </a:rPr>
              <a:t>зошиті</a:t>
            </a:r>
            <a:r>
              <a:rPr lang="ru-RU" sz="2000" b="1" dirty="0">
                <a:solidFill>
                  <a:schemeClr val="bg1"/>
                </a:solidFill>
              </a:rPr>
              <a:t>. Прочитайте </a:t>
            </a:r>
            <a:r>
              <a:rPr lang="ru-RU" sz="2000" b="1" dirty="0" smtClean="0">
                <a:solidFill>
                  <a:schemeClr val="bg1"/>
                </a:solidFill>
              </a:rPr>
              <a:t>слова. </a:t>
            </a:r>
            <a:r>
              <a:rPr lang="ru-RU" sz="2000" b="1" dirty="0" err="1" smtClean="0">
                <a:solidFill>
                  <a:schemeClr val="bg1"/>
                </a:solidFill>
              </a:rPr>
              <a:t>Утворіть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пари </a:t>
            </a:r>
            <a:r>
              <a:rPr lang="ru-RU" sz="2000" b="1" dirty="0" err="1">
                <a:solidFill>
                  <a:schemeClr val="bg1"/>
                </a:solidFill>
              </a:rPr>
              <a:t>слів</a:t>
            </a:r>
            <a:r>
              <a:rPr lang="ru-RU" sz="2000" b="1" dirty="0">
                <a:solidFill>
                  <a:schemeClr val="bg1"/>
                </a:solidFill>
              </a:rPr>
              <a:t> за </a:t>
            </a:r>
            <a:r>
              <a:rPr lang="ru-RU" sz="2000" b="1" dirty="0" err="1">
                <a:solidFill>
                  <a:schemeClr val="bg1"/>
                </a:solidFill>
              </a:rPr>
              <a:t>зразком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66" y="3907450"/>
            <a:ext cx="2963770" cy="2963770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01787" y="5639922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Зошит.</a:t>
            </a:r>
            <a:endParaRPr lang="uk-UA" sz="1200" b="1" dirty="0">
              <a:solidFill>
                <a:schemeClr val="bg1"/>
              </a:solidFill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1789" r="67408" b="89491"/>
          <a:stretch/>
        </p:blipFill>
        <p:spPr>
          <a:xfrm>
            <a:off x="1609500" y="3608832"/>
            <a:ext cx="2889504" cy="10789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1789" r="67408" b="89491"/>
          <a:stretch/>
        </p:blipFill>
        <p:spPr>
          <a:xfrm>
            <a:off x="7266588" y="1636776"/>
            <a:ext cx="2889504" cy="10789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1789" r="67408" b="89491"/>
          <a:stretch/>
        </p:blipFill>
        <p:spPr>
          <a:xfrm>
            <a:off x="7266588" y="3608832"/>
            <a:ext cx="2889504" cy="1078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787" y="1783857"/>
            <a:ext cx="19293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dirty="0" smtClean="0"/>
              <a:t>коні - </a:t>
            </a:r>
            <a:endParaRPr lang="ru-RU" sz="4500" dirty="0"/>
          </a:p>
        </p:txBody>
      </p:sp>
      <p:sp>
        <p:nvSpPr>
          <p:cNvPr id="20" name="TextBox 19"/>
          <p:cNvSpPr txBox="1"/>
          <p:nvPr/>
        </p:nvSpPr>
        <p:spPr>
          <a:xfrm>
            <a:off x="101787" y="3755913"/>
            <a:ext cx="19293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dirty="0" smtClean="0"/>
              <a:t>лосі - </a:t>
            </a:r>
            <a:endParaRPr lang="ru-RU" sz="4500" dirty="0"/>
          </a:p>
        </p:txBody>
      </p:sp>
      <p:sp>
        <p:nvSpPr>
          <p:cNvPr id="21" name="TextBox 20"/>
          <p:cNvSpPr txBox="1"/>
          <p:nvPr/>
        </p:nvSpPr>
        <p:spPr>
          <a:xfrm>
            <a:off x="5400321" y="1783857"/>
            <a:ext cx="19293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dirty="0" smtClean="0"/>
              <a:t>окуні - </a:t>
            </a:r>
            <a:endParaRPr lang="ru-RU" sz="4500" dirty="0"/>
          </a:p>
        </p:txBody>
      </p:sp>
      <p:sp>
        <p:nvSpPr>
          <p:cNvPr id="22" name="TextBox 21"/>
          <p:cNvSpPr txBox="1"/>
          <p:nvPr/>
        </p:nvSpPr>
        <p:spPr>
          <a:xfrm>
            <a:off x="5221224" y="3714330"/>
            <a:ext cx="21084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dirty="0" smtClean="0"/>
              <a:t>карасі - </a:t>
            </a:r>
            <a:endParaRPr lang="ru-RU" sz="45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 t="46884" r="84682" b="46159"/>
          <a:stretch/>
        </p:blipFill>
        <p:spPr>
          <a:xfrm>
            <a:off x="2520819" y="1904380"/>
            <a:ext cx="1018065" cy="5947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8" t="39439" r="16372" b="45500"/>
          <a:stretch/>
        </p:blipFill>
        <p:spPr>
          <a:xfrm>
            <a:off x="1969301" y="3220173"/>
            <a:ext cx="1569583" cy="1320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45635" r="88402" b="48179"/>
          <a:stretch/>
        </p:blipFill>
        <p:spPr>
          <a:xfrm>
            <a:off x="2828433" y="3840480"/>
            <a:ext cx="592457" cy="6059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5" t="42198" r="39036" b="43661"/>
          <a:stretch/>
        </p:blipFill>
        <p:spPr>
          <a:xfrm>
            <a:off x="7976038" y="1529843"/>
            <a:ext cx="1433928" cy="118592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2" t="45605" r="18516" b="44689"/>
          <a:stretch/>
        </p:blipFill>
        <p:spPr>
          <a:xfrm>
            <a:off x="7976038" y="3899514"/>
            <a:ext cx="1833989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0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1789" r="67408" b="89491"/>
          <a:stretch/>
        </p:blipFill>
        <p:spPr>
          <a:xfrm>
            <a:off x="1609500" y="1636776"/>
            <a:ext cx="2889504" cy="1078992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Робота в </a:t>
            </a:r>
            <a:r>
              <a:rPr lang="ru-RU" sz="2000" b="1" dirty="0" err="1" smtClean="0">
                <a:solidFill>
                  <a:schemeClr val="bg1"/>
                </a:solidFill>
              </a:rPr>
              <a:t>зошиті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000" b="1" dirty="0" err="1">
                <a:solidFill>
                  <a:schemeClr val="bg1"/>
                </a:solidFill>
              </a:rPr>
              <a:t>Утворіть</a:t>
            </a:r>
            <a:r>
              <a:rPr lang="ru-RU" sz="2000" b="1" dirty="0">
                <a:solidFill>
                  <a:schemeClr val="bg1"/>
                </a:solidFill>
              </a:rPr>
              <a:t> і </a:t>
            </a:r>
            <a:r>
              <a:rPr lang="ru-RU" sz="2000" b="1" dirty="0" err="1">
                <a:solidFill>
                  <a:schemeClr val="bg1"/>
                </a:solidFill>
              </a:rPr>
              <a:t>запишіть</a:t>
            </a:r>
            <a:r>
              <a:rPr lang="ru-RU" sz="2000" b="1" dirty="0">
                <a:solidFill>
                  <a:schemeClr val="bg1"/>
                </a:solidFill>
              </a:rPr>
              <a:t> «</a:t>
            </a:r>
            <a:r>
              <a:rPr lang="ru-RU" sz="2000" b="1" dirty="0" err="1">
                <a:solidFill>
                  <a:schemeClr val="bg1"/>
                </a:solidFill>
              </a:rPr>
              <a:t>лагідні</a:t>
            </a:r>
            <a:r>
              <a:rPr lang="ru-RU" sz="2000" b="1" dirty="0">
                <a:solidFill>
                  <a:schemeClr val="bg1"/>
                </a:solidFill>
              </a:rPr>
              <a:t>» слова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66" y="3907450"/>
            <a:ext cx="2963770" cy="2963770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01787" y="5639922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Зошит.</a:t>
            </a:r>
            <a:endParaRPr lang="uk-UA" sz="1200" b="1" dirty="0">
              <a:solidFill>
                <a:schemeClr val="bg1"/>
              </a:solidFill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13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1789" r="67408" b="89491"/>
          <a:stretch/>
        </p:blipFill>
        <p:spPr>
          <a:xfrm>
            <a:off x="1609500" y="3608832"/>
            <a:ext cx="2889504" cy="10789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1789" r="67408" b="89491"/>
          <a:stretch/>
        </p:blipFill>
        <p:spPr>
          <a:xfrm>
            <a:off x="7266588" y="1636776"/>
            <a:ext cx="2889504" cy="10789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1789" r="67408" b="89491"/>
          <a:stretch/>
        </p:blipFill>
        <p:spPr>
          <a:xfrm>
            <a:off x="7266588" y="3608832"/>
            <a:ext cx="2889504" cy="1078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787" y="1783857"/>
            <a:ext cx="19293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dirty="0" smtClean="0"/>
              <a:t>дід - </a:t>
            </a:r>
            <a:endParaRPr lang="ru-RU" sz="4500" dirty="0"/>
          </a:p>
        </p:txBody>
      </p:sp>
      <p:sp>
        <p:nvSpPr>
          <p:cNvPr id="20" name="TextBox 19"/>
          <p:cNvSpPr txBox="1"/>
          <p:nvPr/>
        </p:nvSpPr>
        <p:spPr>
          <a:xfrm>
            <a:off x="101787" y="3755913"/>
            <a:ext cx="19293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dirty="0" smtClean="0"/>
              <a:t>тато - </a:t>
            </a:r>
            <a:endParaRPr lang="ru-RU" sz="4500" dirty="0"/>
          </a:p>
        </p:txBody>
      </p:sp>
      <p:sp>
        <p:nvSpPr>
          <p:cNvPr id="21" name="TextBox 20"/>
          <p:cNvSpPr txBox="1"/>
          <p:nvPr/>
        </p:nvSpPr>
        <p:spPr>
          <a:xfrm>
            <a:off x="5208454" y="1783857"/>
            <a:ext cx="21212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dirty="0" smtClean="0"/>
              <a:t>Петро - </a:t>
            </a:r>
            <a:endParaRPr lang="ru-RU" sz="4500" dirty="0"/>
          </a:p>
        </p:txBody>
      </p:sp>
      <p:sp>
        <p:nvSpPr>
          <p:cNvPr id="22" name="TextBox 21"/>
          <p:cNvSpPr txBox="1"/>
          <p:nvPr/>
        </p:nvSpPr>
        <p:spPr>
          <a:xfrm>
            <a:off x="5221224" y="3714330"/>
            <a:ext cx="21084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dirty="0" smtClean="0"/>
              <a:t>Павло - </a:t>
            </a:r>
            <a:endParaRPr lang="ru-RU" sz="45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t="42534" r="80673" b="42933"/>
          <a:stretch/>
        </p:blipFill>
        <p:spPr>
          <a:xfrm>
            <a:off x="2130866" y="1651209"/>
            <a:ext cx="1801054" cy="121406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0" t="42534" r="63925" b="42933"/>
          <a:stretch/>
        </p:blipFill>
        <p:spPr>
          <a:xfrm>
            <a:off x="2020823" y="3608832"/>
            <a:ext cx="2317242" cy="125577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9" t="41002" r="46573" b="44465"/>
          <a:stretch/>
        </p:blipFill>
        <p:spPr>
          <a:xfrm>
            <a:off x="7671815" y="1572652"/>
            <a:ext cx="2288261" cy="114311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7" t="41111" r="14298" b="44356"/>
          <a:stretch/>
        </p:blipFill>
        <p:spPr>
          <a:xfrm>
            <a:off x="7973567" y="3571039"/>
            <a:ext cx="4036283" cy="114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1" t="-96" r="29059" b="74109"/>
          <a:stretch/>
        </p:blipFill>
        <p:spPr>
          <a:xfrm>
            <a:off x="5029199" y="3554868"/>
            <a:ext cx="6986261" cy="321572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665319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Допишіть</a:t>
            </a:r>
            <a:r>
              <a:rPr lang="ru-RU" sz="2000" b="1" dirty="0">
                <a:solidFill>
                  <a:schemeClr val="bg1"/>
                </a:solidFill>
              </a:rPr>
              <a:t> у </a:t>
            </a:r>
            <a:r>
              <a:rPr lang="ru-RU" sz="2000" b="1" dirty="0" err="1">
                <a:solidFill>
                  <a:schemeClr val="bg1"/>
                </a:solidFill>
              </a:rPr>
              <a:t>речення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потрібні</a:t>
            </a:r>
            <a:r>
              <a:rPr lang="ru-RU" sz="2000" b="1" dirty="0">
                <a:solidFill>
                  <a:schemeClr val="bg1"/>
                </a:solidFill>
              </a:rPr>
              <a:t> слова — </a:t>
            </a:r>
            <a:r>
              <a:rPr lang="ru-RU" sz="2000" b="1" dirty="0" err="1">
                <a:solidFill>
                  <a:schemeClr val="bg1"/>
                </a:solidFill>
              </a:rPr>
              <a:t>назви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зображених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предметів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66" y="3907450"/>
            <a:ext cx="2963770" cy="2963770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01787" y="5639922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Зошит.</a:t>
            </a:r>
            <a:endParaRPr lang="uk-UA" sz="1200" b="1" dirty="0">
              <a:solidFill>
                <a:schemeClr val="bg1"/>
              </a:solidFill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5887" y="3996705"/>
            <a:ext cx="37546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dirty="0" smtClean="0"/>
              <a:t>1. У Марійки нова</a:t>
            </a:r>
            <a:endParaRPr lang="ru-RU" sz="3500" dirty="0"/>
          </a:p>
        </p:txBody>
      </p:sp>
      <p:sp>
        <p:nvSpPr>
          <p:cNvPr id="14" name="TextBox 13"/>
          <p:cNvSpPr txBox="1"/>
          <p:nvPr/>
        </p:nvSpPr>
        <p:spPr>
          <a:xfrm>
            <a:off x="1155887" y="4926345"/>
            <a:ext cx="37546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dirty="0" smtClean="0"/>
              <a:t>2. У Василька синя</a:t>
            </a:r>
            <a:endParaRPr lang="ru-RU" sz="3500" dirty="0"/>
          </a:p>
        </p:txBody>
      </p:sp>
      <p:sp>
        <p:nvSpPr>
          <p:cNvPr id="15" name="TextBox 14"/>
          <p:cNvSpPr txBox="1"/>
          <p:nvPr/>
        </p:nvSpPr>
        <p:spPr>
          <a:xfrm>
            <a:off x="1155887" y="5889787"/>
            <a:ext cx="36359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dirty="0" smtClean="0"/>
              <a:t>3. У лісі великий</a:t>
            </a:r>
            <a:endParaRPr lang="ru-RU" sz="3500" dirty="0"/>
          </a:p>
        </p:txBody>
      </p:sp>
      <p:sp>
        <p:nvSpPr>
          <p:cNvPr id="6" name="Овал 5"/>
          <p:cNvSpPr/>
          <p:nvPr/>
        </p:nvSpPr>
        <p:spPr>
          <a:xfrm>
            <a:off x="2304363" y="2620302"/>
            <a:ext cx="790994" cy="758952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b="1" dirty="0" smtClean="0">
                <a:solidFill>
                  <a:schemeClr val="tx1"/>
                </a:solidFill>
              </a:rPr>
              <a:t>1</a:t>
            </a:r>
            <a:endParaRPr lang="ru-RU" sz="35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5" y="1327933"/>
            <a:ext cx="1436371" cy="20892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10925" b="8105"/>
          <a:stretch/>
        </p:blipFill>
        <p:spPr>
          <a:xfrm>
            <a:off x="225468" y="1224379"/>
            <a:ext cx="2005667" cy="2296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71" y="1210557"/>
            <a:ext cx="2503424" cy="2383067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5303189" y="2620302"/>
            <a:ext cx="790994" cy="758952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b="1" dirty="0" smtClean="0">
                <a:solidFill>
                  <a:schemeClr val="tx1"/>
                </a:solidFill>
              </a:rPr>
              <a:t>2</a:t>
            </a:r>
            <a:endParaRPr lang="ru-RU" sz="35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091909" y="2619625"/>
            <a:ext cx="790994" cy="758952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b="1" dirty="0" smtClean="0">
                <a:solidFill>
                  <a:schemeClr val="tx1"/>
                </a:solidFill>
              </a:rPr>
              <a:t>3</a:t>
            </a:r>
            <a:endParaRPr lang="ru-RU" sz="3500" b="1" dirty="0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42133" r="75775" b="45600"/>
          <a:stretch/>
        </p:blipFill>
        <p:spPr>
          <a:xfrm>
            <a:off x="5440349" y="3758828"/>
            <a:ext cx="2734387" cy="107967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7" t="41650" r="38404" b="43400"/>
          <a:stretch/>
        </p:blipFill>
        <p:spPr>
          <a:xfrm>
            <a:off x="5717049" y="5497734"/>
            <a:ext cx="2492104" cy="13231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1650" r="38404" b="43400"/>
          <a:stretch/>
        </p:blipFill>
        <p:spPr>
          <a:xfrm>
            <a:off x="7713097" y="3587866"/>
            <a:ext cx="427185" cy="13231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0" t="40734" r="32629" b="44199"/>
          <a:stretch/>
        </p:blipFill>
        <p:spPr>
          <a:xfrm>
            <a:off x="5654631" y="4616903"/>
            <a:ext cx="2149657" cy="13059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1650" r="38404" b="43400"/>
          <a:stretch/>
        </p:blipFill>
        <p:spPr>
          <a:xfrm>
            <a:off x="7580283" y="4542800"/>
            <a:ext cx="427185" cy="13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Прочитай вірш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AutoShape 8" descr="Lenagold - Клипарт - Ко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255998" y="1240741"/>
            <a:ext cx="5509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Я — не </a:t>
            </a:r>
            <a:r>
              <a:rPr lang="ru-RU" sz="3200" b="1" dirty="0" err="1">
                <a:cs typeface="Arial" panose="020B0604020202020204" pitchFamily="34" charset="0"/>
              </a:rPr>
              <a:t>шість</a:t>
            </a:r>
            <a:r>
              <a:rPr lang="ru-RU" sz="3200" b="1" dirty="0">
                <a:cs typeface="Arial" panose="020B0604020202020204" pitchFamily="34" charset="0"/>
              </a:rPr>
              <a:t>!</a:t>
            </a:r>
          </a:p>
          <a:p>
            <a:r>
              <a:rPr lang="ru-RU" sz="3200" b="1" dirty="0" smtClean="0">
                <a:cs typeface="Arial" panose="020B0604020202020204" pitchFamily="34" charset="0"/>
              </a:rPr>
              <a:t>Я </a:t>
            </a:r>
            <a:r>
              <a:rPr lang="ru-RU" sz="3200" b="1" dirty="0">
                <a:cs typeface="Arial" panose="020B0604020202020204" pitchFamily="34" charset="0"/>
              </a:rPr>
              <a:t>— </a:t>
            </a:r>
            <a:r>
              <a:rPr lang="ru-RU" sz="3200" b="1" dirty="0" err="1">
                <a:cs typeface="Arial" panose="020B0604020202020204" pitchFamily="34" charset="0"/>
              </a:rPr>
              <a:t>м'який</a:t>
            </a:r>
            <a:r>
              <a:rPr lang="ru-RU" sz="3200" b="1" dirty="0">
                <a:cs typeface="Arial" panose="020B0604020202020204" pitchFamily="34" charset="0"/>
              </a:rPr>
              <a:t> знак!</a:t>
            </a:r>
          </a:p>
          <a:p>
            <a:r>
              <a:rPr lang="ru-RU" sz="3200" b="1" dirty="0" err="1" smtClean="0">
                <a:cs typeface="Arial" panose="020B0604020202020204" pitchFamily="34" charset="0"/>
              </a:rPr>
              <a:t>Це</a:t>
            </a:r>
            <a:r>
              <a:rPr lang="ru-RU" sz="3200" b="1" dirty="0" smtClean="0">
                <a:cs typeface="Arial" panose="020B0604020202020204" pitchFamily="34" charset="0"/>
              </a:rPr>
              <a:t> </a:t>
            </a:r>
            <a:r>
              <a:rPr lang="ru-RU" sz="3200" b="1" dirty="0">
                <a:cs typeface="Arial" panose="020B0604020202020204" pitchFamily="34" charset="0"/>
              </a:rPr>
              <a:t>повинен знати всяк.</a:t>
            </a:r>
          </a:p>
          <a:p>
            <a:r>
              <a:rPr lang="ru-RU" sz="3200" b="1" dirty="0" smtClean="0">
                <a:cs typeface="Arial" panose="020B0604020202020204" pitchFamily="34" charset="0"/>
              </a:rPr>
              <a:t>Я </a:t>
            </a:r>
            <a:r>
              <a:rPr lang="ru-RU" sz="3200" b="1" dirty="0">
                <a:cs typeface="Arial" panose="020B0604020202020204" pitchFamily="34" charset="0"/>
              </a:rPr>
              <a:t>— не </a:t>
            </a:r>
            <a:r>
              <a:rPr lang="ru-RU" sz="3200" b="1" dirty="0" err="1">
                <a:cs typeface="Arial" panose="020B0604020202020204" pitchFamily="34" charset="0"/>
              </a:rPr>
              <a:t>літера</a:t>
            </a:r>
            <a:r>
              <a:rPr lang="ru-RU" sz="3200" b="1" dirty="0">
                <a:cs typeface="Arial" panose="020B0604020202020204" pitchFamily="34" charset="0"/>
              </a:rPr>
              <a:t> нова.</a:t>
            </a:r>
          </a:p>
          <a:p>
            <a:r>
              <a:rPr lang="ru-RU" sz="3200" b="1" dirty="0" smtClean="0">
                <a:cs typeface="Arial" panose="020B0604020202020204" pitchFamily="34" charset="0"/>
              </a:rPr>
              <a:t>Я </a:t>
            </a:r>
            <a:r>
              <a:rPr lang="ru-RU" sz="3200" b="1" dirty="0" err="1">
                <a:cs typeface="Arial" panose="020B0604020202020204" pitchFamily="34" charset="0"/>
              </a:rPr>
              <a:t>пом'якшую</a:t>
            </a:r>
            <a:r>
              <a:rPr lang="ru-RU" sz="3200" b="1" dirty="0">
                <a:cs typeface="Arial" panose="020B0604020202020204" pitchFamily="34" charset="0"/>
              </a:rPr>
              <a:t> слова.</a:t>
            </a:r>
          </a:p>
          <a:p>
            <a:r>
              <a:rPr lang="ru-RU" sz="3200" b="1" dirty="0" smtClean="0">
                <a:cs typeface="Arial" panose="020B0604020202020204" pitchFamily="34" charset="0"/>
              </a:rPr>
              <a:t>От </a:t>
            </a:r>
            <a:r>
              <a:rPr lang="ru-RU" sz="3200" b="1" dirty="0" err="1">
                <a:cs typeface="Arial" panose="020B0604020202020204" pitchFamily="34" charset="0"/>
              </a:rPr>
              <a:t>наприклад</a:t>
            </a:r>
            <a:r>
              <a:rPr lang="ru-RU" sz="3200" b="1" dirty="0">
                <a:cs typeface="Arial" panose="020B0604020202020204" pitchFamily="34" charset="0"/>
              </a:rPr>
              <a:t>: </a:t>
            </a:r>
            <a:r>
              <a:rPr lang="ru-RU" sz="3200" b="1" dirty="0" err="1">
                <a:cs typeface="Arial" panose="020B0604020202020204" pitchFamily="34" charset="0"/>
              </a:rPr>
              <a:t>хміль</a:t>
            </a:r>
            <a:r>
              <a:rPr lang="ru-RU" sz="3200" b="1" dirty="0">
                <a:cs typeface="Arial" panose="020B0604020202020204" pitchFamily="34" charset="0"/>
              </a:rPr>
              <a:t> і </a:t>
            </a:r>
            <a:r>
              <a:rPr lang="ru-RU" sz="3200" b="1" dirty="0" err="1">
                <a:cs typeface="Arial" panose="020B0604020202020204" pitchFamily="34" charset="0"/>
              </a:rPr>
              <a:t>тінь</a:t>
            </a:r>
            <a:r>
              <a:rPr lang="ru-RU" sz="3200" b="1" dirty="0">
                <a:cs typeface="Arial" panose="020B0604020202020204" pitchFamily="34" charset="0"/>
              </a:rPr>
              <a:t>,</a:t>
            </a:r>
          </a:p>
          <a:p>
            <a:r>
              <a:rPr lang="ru-RU" sz="3200" b="1" dirty="0" err="1" smtClean="0">
                <a:cs typeface="Arial" panose="020B0604020202020204" pitchFamily="34" charset="0"/>
              </a:rPr>
              <a:t>Півень</a:t>
            </a:r>
            <a:r>
              <a:rPr lang="ru-RU" sz="3200" b="1" dirty="0">
                <a:cs typeface="Arial" panose="020B0604020202020204" pitchFamily="34" charset="0"/>
              </a:rPr>
              <a:t>, </a:t>
            </a:r>
            <a:r>
              <a:rPr lang="ru-RU" sz="3200" b="1" dirty="0" err="1">
                <a:cs typeface="Arial" panose="020B0604020202020204" pitchFamily="34" charset="0"/>
              </a:rPr>
              <a:t>заєць</a:t>
            </a:r>
            <a:r>
              <a:rPr lang="ru-RU" sz="3200" b="1" dirty="0">
                <a:cs typeface="Arial" panose="020B0604020202020204" pitchFamily="34" charset="0"/>
              </a:rPr>
              <a:t>, </a:t>
            </a:r>
            <a:r>
              <a:rPr lang="ru-RU" sz="3200" b="1" dirty="0" err="1">
                <a:cs typeface="Arial" panose="020B0604020202020204" pitchFamily="34" charset="0"/>
              </a:rPr>
              <a:t>сіль</a:t>
            </a:r>
            <a:r>
              <a:rPr lang="ru-RU" sz="3200" b="1" dirty="0">
                <a:cs typeface="Arial" panose="020B0604020202020204" pitchFamily="34" charset="0"/>
              </a:rPr>
              <a:t> і </a:t>
            </a:r>
            <a:r>
              <a:rPr lang="ru-RU" sz="3200" b="1" dirty="0" err="1">
                <a:cs typeface="Arial" panose="020B0604020202020204" pitchFamily="34" charset="0"/>
              </a:rPr>
              <a:t>кінь</a:t>
            </a:r>
            <a:r>
              <a:rPr lang="ru-RU" sz="3200" b="1" dirty="0">
                <a:cs typeface="Arial" panose="020B0604020202020204" pitchFamily="34" charset="0"/>
              </a:rPr>
              <a:t>.</a:t>
            </a:r>
          </a:p>
          <a:p>
            <a:r>
              <a:rPr lang="ru-RU" sz="3200" b="1" dirty="0" err="1" smtClean="0">
                <a:cs typeface="Arial" panose="020B0604020202020204" pitchFamily="34" charset="0"/>
              </a:rPr>
              <a:t>Далі</a:t>
            </a:r>
            <a:r>
              <a:rPr lang="ru-RU" sz="3200" b="1" dirty="0" smtClean="0">
                <a:cs typeface="Arial" panose="020B0604020202020204" pitchFamily="34" charset="0"/>
              </a:rPr>
              <a:t> </a:t>
            </a:r>
            <a:r>
              <a:rPr lang="ru-RU" sz="3200" b="1" dirty="0">
                <a:cs typeface="Arial" panose="020B0604020202020204" pitchFamily="34" charset="0"/>
              </a:rPr>
              <a:t>сам подумай </a:t>
            </a:r>
            <a:r>
              <a:rPr lang="ru-RU" sz="3200" b="1" dirty="0" err="1">
                <a:cs typeface="Arial" panose="020B0604020202020204" pitchFamily="34" charset="0"/>
              </a:rPr>
              <a:t>ти</a:t>
            </a:r>
            <a:r>
              <a:rPr lang="ru-RU" sz="3200" b="1" dirty="0">
                <a:cs typeface="Arial" panose="020B0604020202020204" pitchFamily="34" charset="0"/>
              </a:rPr>
              <a:t>,</a:t>
            </a:r>
          </a:p>
          <a:p>
            <a:r>
              <a:rPr lang="ru-RU" sz="3200" b="1" dirty="0" smtClean="0">
                <a:cs typeface="Arial" panose="020B0604020202020204" pitchFamily="34" charset="0"/>
              </a:rPr>
              <a:t>Де </a:t>
            </a:r>
            <a:r>
              <a:rPr lang="ru-RU" sz="3200" b="1" dirty="0">
                <a:cs typeface="Arial" panose="020B0604020202020204" pitchFamily="34" charset="0"/>
              </a:rPr>
              <a:t>знак </a:t>
            </a:r>
            <a:r>
              <a:rPr lang="ru-RU" sz="3200" b="1" dirty="0" err="1">
                <a:cs typeface="Arial" panose="020B0604020202020204" pitchFamily="34" charset="0"/>
              </a:rPr>
              <a:t>м'якшення</a:t>
            </a:r>
            <a:r>
              <a:rPr lang="ru-RU" sz="3200" b="1" dirty="0">
                <a:cs typeface="Arial" panose="020B0604020202020204" pitchFamily="34" charset="0"/>
              </a:rPr>
              <a:t> </a:t>
            </a:r>
            <a:r>
              <a:rPr lang="ru-RU" sz="3200" b="1" dirty="0" err="1">
                <a:cs typeface="Arial" panose="020B0604020202020204" pitchFamily="34" charset="0"/>
              </a:rPr>
              <a:t>знайти</a:t>
            </a:r>
            <a:r>
              <a:rPr lang="ru-RU" sz="3200" b="1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022" y="3097819"/>
            <a:ext cx="2720037" cy="35962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8" y="2902787"/>
            <a:ext cx="2532284" cy="37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Бджілка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сяде</a:t>
            </a:r>
            <a:r>
              <a:rPr lang="ru-RU" sz="2000" b="1" dirty="0">
                <a:solidFill>
                  <a:schemeClr val="bg1"/>
                </a:solidFill>
              </a:rPr>
              <a:t> на ту </a:t>
            </a:r>
            <a:r>
              <a:rPr lang="ru-RU" sz="2000" b="1" dirty="0" err="1">
                <a:solidFill>
                  <a:schemeClr val="bg1"/>
                </a:solidFill>
              </a:rPr>
              <a:t>квітку</a:t>
            </a:r>
            <a:r>
              <a:rPr lang="ru-RU" sz="2000" b="1" dirty="0">
                <a:solidFill>
                  <a:schemeClr val="bg1"/>
                </a:solidFill>
              </a:rPr>
              <a:t>, в </a:t>
            </a:r>
            <a:r>
              <a:rPr lang="ru-RU" sz="2000" b="1" dirty="0" err="1">
                <a:solidFill>
                  <a:schemeClr val="bg1"/>
                </a:solidFill>
              </a:rPr>
              <a:t>назві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якої</a:t>
            </a:r>
            <a:r>
              <a:rPr lang="ru-RU" sz="2000" b="1" dirty="0">
                <a:solidFill>
                  <a:schemeClr val="bg1"/>
                </a:solidFill>
              </a:rPr>
              <a:t> є знак </a:t>
            </a:r>
            <a:r>
              <a:rPr lang="ru-RU" sz="2000" b="1" dirty="0" err="1">
                <a:solidFill>
                  <a:schemeClr val="bg1"/>
                </a:solidFill>
              </a:rPr>
              <a:t>м'якшення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AutoShape 8" descr="Lenagold - Клипарт - Ко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238" y="1261872"/>
            <a:ext cx="2321664" cy="17622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1261872"/>
            <a:ext cx="2865881" cy="26209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3827385"/>
            <a:ext cx="2925953" cy="29662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165" y="2495923"/>
            <a:ext cx="2865120" cy="4297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8494" r="6343" b="10547"/>
          <a:stretch/>
        </p:blipFill>
        <p:spPr>
          <a:xfrm>
            <a:off x="5714999" y="1261872"/>
            <a:ext cx="2578609" cy="23134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/>
          <a:srcRect l="14852" t="7368" r="10787" b="6447"/>
          <a:stretch/>
        </p:blipFill>
        <p:spPr>
          <a:xfrm>
            <a:off x="6573333" y="3758184"/>
            <a:ext cx="1744556" cy="30354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/>
          <a:srcRect t="13361" b="13519"/>
          <a:stretch/>
        </p:blipFill>
        <p:spPr>
          <a:xfrm>
            <a:off x="8418124" y="3960137"/>
            <a:ext cx="3598895" cy="263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58881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Повторення </a:t>
            </a:r>
            <a:r>
              <a:rPr lang="ru-RU" sz="2000" b="1" dirty="0" err="1">
                <a:solidFill>
                  <a:schemeClr val="bg1"/>
                </a:solidFill>
              </a:rPr>
              <a:t>вивченого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998" y="3574000"/>
            <a:ext cx="2242002" cy="323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086" y="1422625"/>
            <a:ext cx="10132238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3500" b="1" dirty="0" smtClean="0">
                <a:cs typeface="Arial" panose="020B0604020202020204" pitchFamily="34" charset="0"/>
              </a:rPr>
              <a:t>Для </a:t>
            </a:r>
            <a:r>
              <a:rPr lang="ru-RU" sz="3500" b="1" dirty="0" err="1">
                <a:cs typeface="Arial" panose="020B0604020202020204" pitchFamily="34" charset="0"/>
              </a:rPr>
              <a:t>чого</a:t>
            </a:r>
            <a:r>
              <a:rPr lang="ru-RU" sz="3500" b="1" dirty="0">
                <a:cs typeface="Arial" panose="020B0604020202020204" pitchFamily="34" charset="0"/>
              </a:rPr>
              <a:t> ми </a:t>
            </a:r>
            <a:r>
              <a:rPr lang="ru-RU" sz="3500" b="1" dirty="0" err="1">
                <a:cs typeface="Arial" panose="020B0604020202020204" pitchFamily="34" charset="0"/>
              </a:rPr>
              <a:t>використовуємо</a:t>
            </a:r>
            <a:r>
              <a:rPr lang="ru-RU" sz="3500" b="1" dirty="0">
                <a:cs typeface="Arial" panose="020B0604020202020204" pitchFamily="34" charset="0"/>
              </a:rPr>
              <a:t> </a:t>
            </a:r>
            <a:r>
              <a:rPr lang="ru-RU" sz="3500" b="1" dirty="0">
                <a:solidFill>
                  <a:srgbClr val="FF0000"/>
                </a:solidFill>
                <a:cs typeface="Arial" panose="020B0604020202020204" pitchFamily="34" charset="0"/>
              </a:rPr>
              <a:t>знак </a:t>
            </a:r>
            <a:r>
              <a:rPr lang="ru-RU" sz="3500" b="1" dirty="0" err="1">
                <a:solidFill>
                  <a:srgbClr val="FF0000"/>
                </a:solidFill>
                <a:cs typeface="Arial" panose="020B0604020202020204" pitchFamily="34" charset="0"/>
              </a:rPr>
              <a:t>м’якшення</a:t>
            </a:r>
            <a:r>
              <a:rPr lang="ru-RU" sz="3500" b="1" dirty="0">
                <a:cs typeface="Arial" panose="020B0604020202020204" pitchFamily="34" charset="0"/>
              </a:rPr>
              <a:t>?</a:t>
            </a:r>
          </a:p>
          <a:p>
            <a:pPr hangingPunc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3500" b="1" dirty="0">
                <a:cs typeface="Arial" panose="020B0604020202020204" pitchFamily="34" charset="0"/>
              </a:rPr>
              <a:t>Доберіть </a:t>
            </a:r>
            <a:r>
              <a:rPr lang="ru-RU" sz="3500" b="1" dirty="0" err="1">
                <a:cs typeface="Arial" panose="020B0604020202020204" pitchFamily="34" charset="0"/>
              </a:rPr>
              <a:t>парні</a:t>
            </a:r>
            <a:r>
              <a:rPr lang="ru-RU" sz="3500" b="1" dirty="0">
                <a:cs typeface="Arial" panose="020B0604020202020204" pitchFamily="34" charset="0"/>
              </a:rPr>
              <a:t> </a:t>
            </a:r>
            <a:r>
              <a:rPr lang="ru-RU" sz="3500" b="1" dirty="0" err="1">
                <a:cs typeface="Arial" panose="020B0604020202020204" pitchFamily="34" charset="0"/>
              </a:rPr>
              <a:t>м’які</a:t>
            </a:r>
            <a:r>
              <a:rPr lang="ru-RU" sz="3500" b="1" dirty="0">
                <a:cs typeface="Arial" panose="020B0604020202020204" pitchFamily="34" charset="0"/>
              </a:rPr>
              <a:t> звуки до </a:t>
            </a:r>
            <a:r>
              <a:rPr lang="ru-RU" sz="3500" b="1" dirty="0" err="1">
                <a:cs typeface="Arial" panose="020B0604020202020204" pitchFamily="34" charset="0"/>
              </a:rPr>
              <a:t>звуків</a:t>
            </a:r>
            <a:r>
              <a:rPr lang="ru-RU" sz="3500" b="1" dirty="0">
                <a:cs typeface="Arial" panose="020B0604020202020204" pitchFamily="34" charset="0"/>
              </a:rPr>
              <a:t> [д], [т], [с], [з], [л], [н].</a:t>
            </a:r>
          </a:p>
          <a:p>
            <a:pPr hangingPunc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3500" b="1" dirty="0">
                <a:cs typeface="Arial" panose="020B0604020202020204" pitchFamily="34" charset="0"/>
              </a:rPr>
              <a:t> </a:t>
            </a:r>
            <a:r>
              <a:rPr lang="ru-RU" sz="3500" b="1" dirty="0" err="1">
                <a:cs typeface="Arial" panose="020B0604020202020204" pitchFamily="34" charset="0"/>
              </a:rPr>
              <a:t>Вимовте</a:t>
            </a:r>
            <a:r>
              <a:rPr lang="ru-RU" sz="3500" b="1" dirty="0">
                <a:cs typeface="Arial" panose="020B0604020202020204" pitchFamily="34" charset="0"/>
              </a:rPr>
              <a:t> </a:t>
            </a:r>
            <a:r>
              <a:rPr lang="ru-RU" sz="3500" b="1" dirty="0" err="1">
                <a:cs typeface="Arial" panose="020B0604020202020204" pitchFamily="34" charset="0"/>
              </a:rPr>
              <a:t>м’яко</a:t>
            </a:r>
            <a:r>
              <a:rPr lang="ru-RU" sz="3500" b="1" dirty="0">
                <a:cs typeface="Arial" panose="020B0604020202020204" pitchFamily="34" charset="0"/>
              </a:rPr>
              <a:t> </a:t>
            </a:r>
            <a:r>
              <a:rPr lang="ru-RU" sz="3500" b="1" dirty="0" err="1">
                <a:cs typeface="Arial" panose="020B0604020202020204" pitchFamily="34" charset="0"/>
              </a:rPr>
              <a:t>приголосні</a:t>
            </a:r>
            <a:r>
              <a:rPr lang="ru-RU" sz="3500" b="1" dirty="0">
                <a:cs typeface="Arial" panose="020B0604020202020204" pitchFamily="34" charset="0"/>
              </a:rPr>
              <a:t> у складах </a:t>
            </a:r>
            <a:r>
              <a:rPr lang="ru-RU" sz="3500" b="1" dirty="0" err="1">
                <a:cs typeface="Arial" panose="020B0604020202020204" pitchFamily="34" charset="0"/>
              </a:rPr>
              <a:t>ло</a:t>
            </a:r>
            <a:r>
              <a:rPr lang="ru-RU" sz="3500" b="1" dirty="0">
                <a:cs typeface="Arial" panose="020B0604020202020204" pitchFamily="34" charset="0"/>
              </a:rPr>
              <a:t>, но, то, со.</a:t>
            </a:r>
          </a:p>
        </p:txBody>
      </p:sp>
    </p:spTree>
    <p:extLst>
      <p:ext uri="{BB962C8B-B14F-4D97-AF65-F5344CB8AC3E}">
        <p14:creationId xmlns:p14="http://schemas.microsoft.com/office/powerpoint/2010/main" val="336388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510163"/>
            <a:ext cx="8732066" cy="4616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Каліграфічна </a:t>
            </a:r>
            <a:r>
              <a:rPr lang="uk-UA" sz="2000" b="1" dirty="0" smtClean="0">
                <a:solidFill>
                  <a:schemeClr val="bg1"/>
                </a:solidFill>
              </a:rPr>
              <a:t>хвилинка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24784" b="41813"/>
          <a:stretch/>
        </p:blipFill>
        <p:spPr>
          <a:xfrm>
            <a:off x="213815" y="1241547"/>
            <a:ext cx="11567898" cy="545734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D5A8DE-8C93-4C42-A7AC-BE763FF2E9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t="22239" r="48663" b="58589"/>
          <a:stretch/>
        </p:blipFill>
        <p:spPr>
          <a:xfrm>
            <a:off x="4398288" y="1983657"/>
            <a:ext cx="3810850" cy="90894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47617" y="-480498"/>
            <a:ext cx="287632" cy="35883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9999" y="-485083"/>
            <a:ext cx="287632" cy="35883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18462" y="-485083"/>
            <a:ext cx="287632" cy="35883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710132" y="-485083"/>
            <a:ext cx="287632" cy="35883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4072" y="-485083"/>
            <a:ext cx="287632" cy="35883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98011" y="-499483"/>
            <a:ext cx="287632" cy="35883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51809" y="-503965"/>
            <a:ext cx="287632" cy="35883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32890" y="-483065"/>
            <a:ext cx="266016" cy="337939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619290" y="-493343"/>
            <a:ext cx="287632" cy="358839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002472" y="-548830"/>
            <a:ext cx="287632" cy="358839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ED6549EE-710A-45B8-A6AA-D059EADEDB98}"/>
              </a:ext>
            </a:extLst>
          </p:cNvPr>
          <p:cNvSpPr txBox="1"/>
          <p:nvPr/>
        </p:nvSpPr>
        <p:spPr>
          <a:xfrm>
            <a:off x="2594452" y="-546264"/>
            <a:ext cx="20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[</a:t>
            </a:r>
            <a:endParaRPr lang="uk-UA" sz="20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9D48F3D-B45E-4B51-B469-D9C6CF7BF9D0}"/>
              </a:ext>
            </a:extLst>
          </p:cNvPr>
          <p:cNvSpPr txBox="1"/>
          <p:nvPr/>
        </p:nvSpPr>
        <p:spPr>
          <a:xfrm>
            <a:off x="4132476" y="-553047"/>
            <a:ext cx="20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]</a:t>
            </a:r>
            <a:endParaRPr lang="uk-UA" sz="2000" dirty="0"/>
          </a:p>
        </p:txBody>
      </p:sp>
      <p:cxnSp>
        <p:nvCxnSpPr>
          <p:cNvPr id="85" name="Пряма сполучна лінія 47">
            <a:extLst>
              <a:ext uri="{FF2B5EF4-FFF2-40B4-BE49-F238E27FC236}">
                <a16:creationId xmlns:a16="http://schemas.microsoft.com/office/drawing/2014/main" id="{562B3982-4B79-4458-9439-28B5DDF80058}"/>
              </a:ext>
            </a:extLst>
          </p:cNvPr>
          <p:cNvCxnSpPr/>
          <p:nvPr/>
        </p:nvCxnSpPr>
        <p:spPr>
          <a:xfrm flipH="1">
            <a:off x="3834596" y="-538262"/>
            <a:ext cx="58637" cy="88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Дуга 85">
            <a:extLst>
              <a:ext uri="{FF2B5EF4-FFF2-40B4-BE49-F238E27FC236}">
                <a16:creationId xmlns:a16="http://schemas.microsoft.com/office/drawing/2014/main" id="{416344D3-D79C-49B5-9FC0-CE7D6B8D1D50}"/>
              </a:ext>
            </a:extLst>
          </p:cNvPr>
          <p:cNvSpPr/>
          <p:nvPr/>
        </p:nvSpPr>
        <p:spPr>
          <a:xfrm rot="5400000">
            <a:off x="2811977" y="-383531"/>
            <a:ext cx="221203" cy="285869"/>
          </a:xfrm>
          <a:prstGeom prst="arc">
            <a:avLst>
              <a:gd name="adj1" fmla="val 16542803"/>
              <a:gd name="adj2" fmla="val 520512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9EAE395B-B9BA-4D7E-ACC2-58C5D768F4BB}"/>
              </a:ext>
            </a:extLst>
          </p:cNvPr>
          <p:cNvSpPr/>
          <p:nvPr/>
        </p:nvSpPr>
        <p:spPr>
          <a:xfrm>
            <a:off x="2966675" y="-379732"/>
            <a:ext cx="95475" cy="954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рямокутник 93">
            <a:extLst>
              <a:ext uri="{FF2B5EF4-FFF2-40B4-BE49-F238E27FC236}">
                <a16:creationId xmlns:a16="http://schemas.microsoft.com/office/drawing/2014/main" id="{AC3472A3-CED9-407B-BF4F-4E965B62A4A4}"/>
              </a:ext>
            </a:extLst>
          </p:cNvPr>
          <p:cNvSpPr/>
          <p:nvPr/>
        </p:nvSpPr>
        <p:spPr>
          <a:xfrm flipV="1">
            <a:off x="2786155" y="-396918"/>
            <a:ext cx="137810" cy="45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CA875931-1507-4E1E-9237-26E778AE99B1}"/>
              </a:ext>
            </a:extLst>
          </p:cNvPr>
          <p:cNvSpPr/>
          <p:nvPr/>
        </p:nvSpPr>
        <p:spPr>
          <a:xfrm>
            <a:off x="3768441" y="-379731"/>
            <a:ext cx="95475" cy="954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Дуга 89">
            <a:extLst>
              <a:ext uri="{FF2B5EF4-FFF2-40B4-BE49-F238E27FC236}">
                <a16:creationId xmlns:a16="http://schemas.microsoft.com/office/drawing/2014/main" id="{365AE3A8-FEE6-4D6E-A5E5-21A6926010E4}"/>
              </a:ext>
            </a:extLst>
          </p:cNvPr>
          <p:cNvSpPr/>
          <p:nvPr/>
        </p:nvSpPr>
        <p:spPr>
          <a:xfrm rot="5400000">
            <a:off x="3120958" y="-395141"/>
            <a:ext cx="198275" cy="299699"/>
          </a:xfrm>
          <a:prstGeom prst="arc">
            <a:avLst>
              <a:gd name="adj1" fmla="val 16542803"/>
              <a:gd name="adj2" fmla="val 520512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1" name="Прямокутник 85">
            <a:extLst>
              <a:ext uri="{FF2B5EF4-FFF2-40B4-BE49-F238E27FC236}">
                <a16:creationId xmlns:a16="http://schemas.microsoft.com/office/drawing/2014/main" id="{A0DCD37F-9C2E-4B82-AAE3-8914F4A3A5DC}"/>
              </a:ext>
            </a:extLst>
          </p:cNvPr>
          <p:cNvSpPr/>
          <p:nvPr/>
        </p:nvSpPr>
        <p:spPr>
          <a:xfrm flipV="1">
            <a:off x="3588249" y="-353043"/>
            <a:ext cx="137810" cy="45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2" name="Прямокутник 109">
            <a:extLst>
              <a:ext uri="{FF2B5EF4-FFF2-40B4-BE49-F238E27FC236}">
                <a16:creationId xmlns:a16="http://schemas.microsoft.com/office/drawing/2014/main" id="{337FB448-3049-4169-A542-45B40D2FB525}"/>
              </a:ext>
            </a:extLst>
          </p:cNvPr>
          <p:cNvSpPr/>
          <p:nvPr/>
        </p:nvSpPr>
        <p:spPr>
          <a:xfrm flipV="1">
            <a:off x="3101914" y="-398763"/>
            <a:ext cx="137810" cy="45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3" name="Прямокутник 110">
            <a:extLst>
              <a:ext uri="{FF2B5EF4-FFF2-40B4-BE49-F238E27FC236}">
                <a16:creationId xmlns:a16="http://schemas.microsoft.com/office/drawing/2014/main" id="{6810D37D-1960-466B-A0FD-07AAE6850BA2}"/>
              </a:ext>
            </a:extLst>
          </p:cNvPr>
          <p:cNvSpPr/>
          <p:nvPr/>
        </p:nvSpPr>
        <p:spPr>
          <a:xfrm flipV="1">
            <a:off x="3413268" y="-353043"/>
            <a:ext cx="137810" cy="45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4" name="Прямокутник 93">
            <a:extLst>
              <a:ext uri="{FF2B5EF4-FFF2-40B4-BE49-F238E27FC236}">
                <a16:creationId xmlns:a16="http://schemas.microsoft.com/office/drawing/2014/main" id="{E1510E17-B1C7-4051-8DBB-4BEDBB0CA0DA}"/>
              </a:ext>
            </a:extLst>
          </p:cNvPr>
          <p:cNvSpPr/>
          <p:nvPr/>
        </p:nvSpPr>
        <p:spPr>
          <a:xfrm flipV="1">
            <a:off x="2786155" y="-317256"/>
            <a:ext cx="137810" cy="45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рямокутник 109">
            <a:extLst>
              <a:ext uri="{FF2B5EF4-FFF2-40B4-BE49-F238E27FC236}">
                <a16:creationId xmlns:a16="http://schemas.microsoft.com/office/drawing/2014/main" id="{A076F95B-21AC-4E0A-83A0-331BCEEAEEC3}"/>
              </a:ext>
            </a:extLst>
          </p:cNvPr>
          <p:cNvSpPr/>
          <p:nvPr/>
        </p:nvSpPr>
        <p:spPr>
          <a:xfrm flipV="1">
            <a:off x="3098668" y="-317256"/>
            <a:ext cx="137810" cy="45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8F419935-F2EA-41C9-8C35-04176D2378C7}"/>
              </a:ext>
            </a:extLst>
          </p:cNvPr>
          <p:cNvSpPr/>
          <p:nvPr/>
        </p:nvSpPr>
        <p:spPr>
          <a:xfrm>
            <a:off x="3274470" y="-381561"/>
            <a:ext cx="95475" cy="954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FA9B5C0B-DE8C-43AD-B1FF-BA1CCEC5E01D}"/>
              </a:ext>
            </a:extLst>
          </p:cNvPr>
          <p:cNvSpPr/>
          <p:nvPr/>
        </p:nvSpPr>
        <p:spPr>
          <a:xfrm>
            <a:off x="4094945" y="-379731"/>
            <a:ext cx="95475" cy="954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8" name="Прямокутник 85">
            <a:extLst>
              <a:ext uri="{FF2B5EF4-FFF2-40B4-BE49-F238E27FC236}">
                <a16:creationId xmlns:a16="http://schemas.microsoft.com/office/drawing/2014/main" id="{8DFAB561-0991-4044-958A-EFFBD6DF0E7F}"/>
              </a:ext>
            </a:extLst>
          </p:cNvPr>
          <p:cNvSpPr/>
          <p:nvPr/>
        </p:nvSpPr>
        <p:spPr>
          <a:xfrm flipV="1">
            <a:off x="3914753" y="-353043"/>
            <a:ext cx="137810" cy="45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Дуга 98">
            <a:extLst>
              <a:ext uri="{FF2B5EF4-FFF2-40B4-BE49-F238E27FC236}">
                <a16:creationId xmlns:a16="http://schemas.microsoft.com/office/drawing/2014/main" id="{FB7C412D-9055-4B96-829A-8447A3DD162C}"/>
              </a:ext>
            </a:extLst>
          </p:cNvPr>
          <p:cNvSpPr/>
          <p:nvPr/>
        </p:nvSpPr>
        <p:spPr>
          <a:xfrm rot="5400000">
            <a:off x="3524366" y="-494157"/>
            <a:ext cx="193581" cy="502426"/>
          </a:xfrm>
          <a:prstGeom prst="arc">
            <a:avLst>
              <a:gd name="adj1" fmla="val 16542803"/>
              <a:gd name="adj2" fmla="val 520512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0" name="Дуга 99">
            <a:extLst>
              <a:ext uri="{FF2B5EF4-FFF2-40B4-BE49-F238E27FC236}">
                <a16:creationId xmlns:a16="http://schemas.microsoft.com/office/drawing/2014/main" id="{EF22B402-B350-4F70-9822-67E82F52C336}"/>
              </a:ext>
            </a:extLst>
          </p:cNvPr>
          <p:cNvSpPr/>
          <p:nvPr/>
        </p:nvSpPr>
        <p:spPr>
          <a:xfrm rot="5400000">
            <a:off x="3944031" y="-412110"/>
            <a:ext cx="192367" cy="352599"/>
          </a:xfrm>
          <a:prstGeom prst="arc">
            <a:avLst>
              <a:gd name="adj1" fmla="val 16542803"/>
              <a:gd name="adj2" fmla="val 520512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31" y="1368179"/>
            <a:ext cx="1559591" cy="83873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5AEA4F2-F7F9-4447-917A-967F4B3A460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t="2320" r="85785" b="80870"/>
          <a:stretch/>
        </p:blipFill>
        <p:spPr>
          <a:xfrm>
            <a:off x="723659" y="2729025"/>
            <a:ext cx="921367" cy="102398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E0A8A9B-E113-42F8-9879-48C48C4D9D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t="2320" r="85785" b="80870"/>
          <a:stretch/>
        </p:blipFill>
        <p:spPr>
          <a:xfrm>
            <a:off x="1956815" y="2729025"/>
            <a:ext cx="921367" cy="102398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FD986B3-8399-4F8B-B3EE-571D020209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2320" r="76460" b="80870"/>
          <a:stretch/>
        </p:blipFill>
        <p:spPr>
          <a:xfrm>
            <a:off x="3413267" y="2729025"/>
            <a:ext cx="921367" cy="102398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254DA4C-5D42-4F82-BD8C-45360A92062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2320" r="76460" b="80870"/>
          <a:stretch/>
        </p:blipFill>
        <p:spPr>
          <a:xfrm>
            <a:off x="4397094" y="2729025"/>
            <a:ext cx="921367" cy="102398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C7253EB-4012-4721-824E-36EA67AFF0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2320" r="67954" b="80870"/>
          <a:stretch/>
        </p:blipFill>
        <p:spPr>
          <a:xfrm>
            <a:off x="5506578" y="2729025"/>
            <a:ext cx="921367" cy="102398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A0B4251-4BF4-415A-B8E8-1B12137D47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2320" r="67954" b="80870"/>
          <a:stretch/>
        </p:blipFill>
        <p:spPr>
          <a:xfrm>
            <a:off x="6616062" y="2729025"/>
            <a:ext cx="921367" cy="102398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713E277-B531-46D5-B022-F408D661A0F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t="2320" r="58600" b="80870"/>
          <a:stretch/>
        </p:blipFill>
        <p:spPr>
          <a:xfrm>
            <a:off x="7819348" y="2729025"/>
            <a:ext cx="921367" cy="102398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BBAA203-097C-4509-AADD-DA1A777E35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t="2320" r="58600" b="80870"/>
          <a:stretch/>
        </p:blipFill>
        <p:spPr>
          <a:xfrm>
            <a:off x="9022519" y="2729025"/>
            <a:ext cx="921367" cy="10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6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61692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Пальчикова гімнастика</a:t>
            </a:r>
          </a:p>
        </p:txBody>
      </p:sp>
      <p:pic>
        <p:nvPicPr>
          <p:cNvPr id="2050" name="Picture 2" descr="Пальчикова гімнастика – ДНЗ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14" y="1352125"/>
            <a:ext cx="6631724" cy="50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18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96" r="29059" b="81588"/>
          <a:stretch/>
        </p:blipFill>
        <p:spPr>
          <a:xfrm>
            <a:off x="127913" y="1202895"/>
            <a:ext cx="11959749" cy="2290114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Робота в </a:t>
            </a:r>
            <a:r>
              <a:rPr lang="ru-RU" sz="2000" b="1" dirty="0" err="1" smtClean="0">
                <a:solidFill>
                  <a:schemeClr val="bg1"/>
                </a:solidFill>
              </a:rPr>
              <a:t>зошиті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</a:rPr>
              <a:t>Напиши </a:t>
            </a:r>
            <a:r>
              <a:rPr lang="ru-RU" sz="2000" b="1" dirty="0" err="1" smtClean="0">
                <a:solidFill>
                  <a:schemeClr val="bg1"/>
                </a:solidFill>
              </a:rPr>
              <a:t>каліграфічно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66" y="3907450"/>
            <a:ext cx="2963770" cy="2963770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01787" y="5639922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Зошит.</a:t>
            </a:r>
            <a:endParaRPr lang="uk-UA" sz="1200" b="1" dirty="0">
              <a:solidFill>
                <a:schemeClr val="bg1"/>
              </a:solidFill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12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45635" r="88402" b="48179"/>
          <a:stretch/>
        </p:blipFill>
        <p:spPr>
          <a:xfrm>
            <a:off x="957007" y="1721326"/>
            <a:ext cx="519763" cy="53157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44945" r="82800" b="48179"/>
          <a:stretch/>
        </p:blipFill>
        <p:spPr>
          <a:xfrm>
            <a:off x="5582224" y="1658492"/>
            <a:ext cx="498548" cy="59091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45635" r="88402" b="48179"/>
          <a:stretch/>
        </p:blipFill>
        <p:spPr>
          <a:xfrm>
            <a:off x="1540239" y="1717740"/>
            <a:ext cx="519763" cy="53157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45635" r="88402" b="48179"/>
          <a:stretch/>
        </p:blipFill>
        <p:spPr>
          <a:xfrm>
            <a:off x="2123471" y="1709758"/>
            <a:ext cx="519763" cy="53157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45635" r="88402" b="48179"/>
          <a:stretch/>
        </p:blipFill>
        <p:spPr>
          <a:xfrm>
            <a:off x="2706703" y="1726993"/>
            <a:ext cx="519763" cy="53157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45635" r="88402" b="48179"/>
          <a:stretch/>
        </p:blipFill>
        <p:spPr>
          <a:xfrm>
            <a:off x="3418553" y="1717740"/>
            <a:ext cx="519763" cy="5315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45635" r="88402" b="48179"/>
          <a:stretch/>
        </p:blipFill>
        <p:spPr>
          <a:xfrm>
            <a:off x="4001785" y="1709758"/>
            <a:ext cx="519763" cy="53157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45635" r="88402" b="48179"/>
          <a:stretch/>
        </p:blipFill>
        <p:spPr>
          <a:xfrm>
            <a:off x="4585017" y="1726993"/>
            <a:ext cx="519763" cy="5315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44945" r="82800" b="48179"/>
          <a:stretch/>
        </p:blipFill>
        <p:spPr>
          <a:xfrm>
            <a:off x="6293015" y="1651563"/>
            <a:ext cx="498548" cy="59091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44945" r="82800" b="48179"/>
          <a:stretch/>
        </p:blipFill>
        <p:spPr>
          <a:xfrm>
            <a:off x="7003806" y="1646049"/>
            <a:ext cx="498548" cy="5909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44945" r="82800" b="48179"/>
          <a:stretch/>
        </p:blipFill>
        <p:spPr>
          <a:xfrm>
            <a:off x="7715034" y="1646048"/>
            <a:ext cx="498548" cy="59091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44945" r="82800" b="48179"/>
          <a:stretch/>
        </p:blipFill>
        <p:spPr>
          <a:xfrm>
            <a:off x="8425825" y="1641847"/>
            <a:ext cx="498548" cy="59091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44945" r="82800" b="48179"/>
          <a:stretch/>
        </p:blipFill>
        <p:spPr>
          <a:xfrm>
            <a:off x="9136616" y="1636333"/>
            <a:ext cx="498548" cy="59091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44945" r="82800" b="48179"/>
          <a:stretch/>
        </p:blipFill>
        <p:spPr>
          <a:xfrm>
            <a:off x="9847844" y="1636332"/>
            <a:ext cx="498548" cy="5909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42000" r="86828" b="42933"/>
          <a:stretch/>
        </p:blipFill>
        <p:spPr>
          <a:xfrm>
            <a:off x="718846" y="2347952"/>
            <a:ext cx="874082" cy="130594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6" t="42000" r="80031" b="42933"/>
          <a:stretch/>
        </p:blipFill>
        <p:spPr>
          <a:xfrm>
            <a:off x="3226466" y="2359410"/>
            <a:ext cx="923544" cy="13059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8" t="42000" r="72141" b="42933"/>
          <a:stretch/>
        </p:blipFill>
        <p:spPr>
          <a:xfrm>
            <a:off x="6292517" y="2359410"/>
            <a:ext cx="822960" cy="130594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1" t="42000" r="63775" b="42933"/>
          <a:stretch/>
        </p:blipFill>
        <p:spPr>
          <a:xfrm>
            <a:off x="9230251" y="2359410"/>
            <a:ext cx="1005238" cy="130594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42000" r="86828" b="42933"/>
          <a:stretch/>
        </p:blipFill>
        <p:spPr>
          <a:xfrm>
            <a:off x="1832621" y="2359409"/>
            <a:ext cx="874082" cy="130594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6" t="42000" r="80031" b="42933"/>
          <a:stretch/>
        </p:blipFill>
        <p:spPr>
          <a:xfrm>
            <a:off x="4440344" y="2359402"/>
            <a:ext cx="923544" cy="130594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8" t="42000" r="72141" b="42933"/>
          <a:stretch/>
        </p:blipFill>
        <p:spPr>
          <a:xfrm>
            <a:off x="7552828" y="2359402"/>
            <a:ext cx="822960" cy="130594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1" t="42000" r="63775" b="42933"/>
          <a:stretch/>
        </p:blipFill>
        <p:spPr>
          <a:xfrm>
            <a:off x="10658956" y="2359402"/>
            <a:ext cx="1005238" cy="13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66486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З'єднайте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лінією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малюнок</a:t>
            </a:r>
            <a:r>
              <a:rPr lang="ru-RU" sz="2000" b="1" dirty="0">
                <a:solidFill>
                  <a:schemeClr val="bg1"/>
                </a:solidFill>
              </a:rPr>
              <a:t> кожного предмета </a:t>
            </a:r>
            <a:r>
              <a:rPr lang="ru-RU" sz="2000" b="1" dirty="0" err="1">
                <a:solidFill>
                  <a:schemeClr val="bg1"/>
                </a:solidFill>
              </a:rPr>
              <a:t>зі</a:t>
            </a:r>
            <a:r>
              <a:rPr lang="ru-RU" sz="2000" b="1" dirty="0">
                <a:solidFill>
                  <a:schemeClr val="bg1"/>
                </a:solidFill>
              </a:rPr>
              <a:t> словом — </a:t>
            </a:r>
            <a:r>
              <a:rPr lang="ru-RU" sz="2000" b="1" dirty="0" err="1">
                <a:solidFill>
                  <a:schemeClr val="bg1"/>
                </a:solidFill>
              </a:rPr>
              <a:t>його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назвою</a:t>
            </a:r>
            <a:r>
              <a:rPr lang="ru-RU" sz="2000" b="1" dirty="0">
                <a:solidFill>
                  <a:schemeClr val="bg1"/>
                </a:solidFill>
              </a:rPr>
              <a:t>, а слово — </a:t>
            </a:r>
            <a:r>
              <a:rPr lang="ru-RU" sz="2000" b="1" dirty="0" err="1">
                <a:solidFill>
                  <a:schemeClr val="bg1"/>
                </a:solidFill>
              </a:rPr>
              <a:t>зі</a:t>
            </a:r>
            <a:r>
              <a:rPr lang="ru-RU" sz="2000" b="1" dirty="0">
                <a:solidFill>
                  <a:schemeClr val="bg1"/>
                </a:solidFill>
              </a:rPr>
              <a:t> схемою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68" y="4666852"/>
            <a:ext cx="2204368" cy="2204368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01787" y="5639922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Зошит.</a:t>
            </a:r>
            <a:endParaRPr lang="uk-UA" sz="1200" b="1" dirty="0">
              <a:solidFill>
                <a:schemeClr val="bg1"/>
              </a:solidFill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86706" y="2952540"/>
            <a:ext cx="896112" cy="295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18959" y="3217916"/>
            <a:ext cx="1795542" cy="716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268531" y="3385192"/>
            <a:ext cx="410699" cy="3818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668475" y="3372427"/>
            <a:ext cx="550540" cy="173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675598" y="3616072"/>
            <a:ext cx="550540" cy="173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611964" y="1435271"/>
            <a:ext cx="896112" cy="295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618959" y="1700647"/>
            <a:ext cx="1818614" cy="716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310536" y="1878794"/>
            <a:ext cx="410699" cy="3818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779925" y="1878794"/>
            <a:ext cx="550540" cy="173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8547858" y="1243064"/>
            <a:ext cx="10252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 smtClean="0"/>
              <a:t>´</a:t>
            </a:r>
            <a:endParaRPr lang="ru-RU" sz="7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437573" y="1706730"/>
            <a:ext cx="1193356" cy="70588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0107917" y="1863454"/>
            <a:ext cx="410699" cy="3818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517035" y="1969913"/>
            <a:ext cx="550540" cy="173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771632" y="3385192"/>
            <a:ext cx="550540" cy="173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693388" y="1974382"/>
            <a:ext cx="550540" cy="173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234" y="1243334"/>
            <a:ext cx="1991833" cy="20306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349" y="3361862"/>
            <a:ext cx="1961845" cy="132893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94" y="4744322"/>
            <a:ext cx="1393062" cy="20262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399596" y="1686594"/>
            <a:ext cx="2115441" cy="91411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b="1" dirty="0" smtClean="0">
                <a:solidFill>
                  <a:schemeClr val="tx1"/>
                </a:solidFill>
              </a:rPr>
              <a:t>альбом</a:t>
            </a:r>
            <a:endParaRPr lang="ru-RU" sz="35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99595" y="3302854"/>
            <a:ext cx="2115441" cy="91411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b="1" dirty="0" smtClean="0">
                <a:solidFill>
                  <a:schemeClr val="tx1"/>
                </a:solidFill>
              </a:rPr>
              <a:t>кулька</a:t>
            </a:r>
            <a:endParaRPr lang="ru-RU" sz="35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99595" y="4919114"/>
            <a:ext cx="2115441" cy="91411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b="1" dirty="0" smtClean="0">
                <a:solidFill>
                  <a:schemeClr val="tx1"/>
                </a:solidFill>
              </a:rPr>
              <a:t>кінь</a:t>
            </a:r>
            <a:endParaRPr lang="ru-RU" sz="35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787843" y="2095864"/>
            <a:ext cx="550540" cy="173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771632" y="3610292"/>
            <a:ext cx="550540" cy="173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282353" y="6072130"/>
            <a:ext cx="896112" cy="295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011908" y="4735185"/>
            <a:ext cx="896112" cy="295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618959" y="5000561"/>
            <a:ext cx="1218558" cy="71643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710480" y="5178708"/>
            <a:ext cx="410699" cy="3818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179869" y="5178708"/>
            <a:ext cx="550540" cy="173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837517" y="5000562"/>
            <a:ext cx="1793412" cy="7119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9507861" y="5163368"/>
            <a:ext cx="410699" cy="3818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916979" y="5269827"/>
            <a:ext cx="550540" cy="173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8187787" y="5395778"/>
            <a:ext cx="550540" cy="173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9964153" y="5265576"/>
            <a:ext cx="550540" cy="1737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9663126" y="4542979"/>
            <a:ext cx="10252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 smtClean="0"/>
              <a:t>´</a:t>
            </a:r>
            <a:endParaRPr lang="ru-RU" sz="7000" dirty="0"/>
          </a:p>
        </p:txBody>
      </p:sp>
      <p:cxnSp>
        <p:nvCxnSpPr>
          <p:cNvPr id="22" name="Прямая соединительная линия 21"/>
          <p:cNvCxnSpPr>
            <a:endCxn id="39" idx="1"/>
          </p:cNvCxnSpPr>
          <p:nvPr/>
        </p:nvCxnSpPr>
        <p:spPr>
          <a:xfrm>
            <a:off x="3253194" y="2412615"/>
            <a:ext cx="1146401" cy="29635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39" idx="3"/>
          </p:cNvCxnSpPr>
          <p:nvPr/>
        </p:nvCxnSpPr>
        <p:spPr>
          <a:xfrm flipH="1">
            <a:off x="6515036" y="3513292"/>
            <a:ext cx="1059798" cy="18628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5" idx="3"/>
            <a:endCxn id="20" idx="1"/>
          </p:cNvCxnSpPr>
          <p:nvPr/>
        </p:nvCxnSpPr>
        <p:spPr>
          <a:xfrm flipV="1">
            <a:off x="3253194" y="2143649"/>
            <a:ext cx="1146402" cy="18826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44" idx="1"/>
          </p:cNvCxnSpPr>
          <p:nvPr/>
        </p:nvCxnSpPr>
        <p:spPr>
          <a:xfrm>
            <a:off x="6522074" y="2095864"/>
            <a:ext cx="1096885" cy="32629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38" idx="1"/>
          </p:cNvCxnSpPr>
          <p:nvPr/>
        </p:nvCxnSpPr>
        <p:spPr>
          <a:xfrm flipV="1">
            <a:off x="2700165" y="3759909"/>
            <a:ext cx="1699430" cy="18800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38" idx="3"/>
            <a:endCxn id="27" idx="1"/>
          </p:cNvCxnSpPr>
          <p:nvPr/>
        </p:nvCxnSpPr>
        <p:spPr>
          <a:xfrm flipV="1">
            <a:off x="6515036" y="2058866"/>
            <a:ext cx="1103923" cy="17010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6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-96" r="28076" b="89488"/>
          <a:stretch/>
        </p:blipFill>
        <p:spPr>
          <a:xfrm>
            <a:off x="101787" y="1787577"/>
            <a:ext cx="12015216" cy="1312599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25.04.2024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Робота в </a:t>
            </a:r>
            <a:r>
              <a:rPr lang="ru-RU" sz="2000" b="1" dirty="0" err="1" smtClean="0">
                <a:solidFill>
                  <a:schemeClr val="bg1"/>
                </a:solidFill>
              </a:rPr>
              <a:t>зошиті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000" b="1" dirty="0" err="1">
                <a:solidFill>
                  <a:schemeClr val="bg1"/>
                </a:solidFill>
              </a:rPr>
              <a:t>Запишіть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ці</a:t>
            </a:r>
            <a:r>
              <a:rPr lang="ru-RU" sz="2000" b="1" dirty="0" smtClean="0">
                <a:solidFill>
                  <a:schemeClr val="bg1"/>
                </a:solidFill>
              </a:rPr>
              <a:t> слова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66" y="3907450"/>
            <a:ext cx="2963770" cy="2963770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101787" y="5639922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Зошит.</a:t>
            </a:r>
            <a:endParaRPr lang="uk-UA" sz="1200" b="1" dirty="0">
              <a:solidFill>
                <a:schemeClr val="bg1"/>
              </a:solidFill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12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t="46412" r="84549" b="46631"/>
          <a:stretch/>
        </p:blipFill>
        <p:spPr>
          <a:xfrm>
            <a:off x="6227095" y="2258568"/>
            <a:ext cx="1027631" cy="5774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5" t="40734" r="32629" b="44199"/>
          <a:stretch/>
        </p:blipFill>
        <p:spPr>
          <a:xfrm>
            <a:off x="1111646" y="1877331"/>
            <a:ext cx="4487899" cy="13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4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12481</TotalTime>
  <Words>284</Words>
  <Application>Microsoft Office PowerPoint</Application>
  <PresentationFormat>Широкоэкранный</PresentationFormat>
  <Paragraphs>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Monotype Corsiva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Света</cp:lastModifiedBy>
  <cp:revision>2062</cp:revision>
  <dcterms:created xsi:type="dcterms:W3CDTF">2018-01-05T16:38:53Z</dcterms:created>
  <dcterms:modified xsi:type="dcterms:W3CDTF">2024-04-25T19:47:14Z</dcterms:modified>
</cp:coreProperties>
</file>