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72" r:id="rId3"/>
    <p:sldId id="257" r:id="rId4"/>
    <p:sldId id="273" r:id="rId5"/>
    <p:sldId id="258" r:id="rId6"/>
    <p:sldId id="259" r:id="rId7"/>
    <p:sldId id="260" r:id="rId8"/>
    <p:sldId id="261" r:id="rId9"/>
    <p:sldId id="262" r:id="rId10"/>
    <p:sldId id="263" r:id="rId11"/>
    <p:sldId id="264" r:id="rId12"/>
    <p:sldId id="265" r:id="rId13"/>
    <p:sldId id="266" r:id="rId14"/>
    <p:sldId id="267" r:id="rId15"/>
    <p:sldId id="271" r:id="rId16"/>
    <p:sldId id="269" r:id="rId17"/>
    <p:sldId id="268" r:id="rId18"/>
    <p:sldId id="274" r:id="rId19"/>
    <p:sldId id="270"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Nunito" panose="020B0604020202020204" charset="-52"/>
      <p:regular r:id="rId26"/>
      <p:bold r:id="rId27"/>
      <p:italic r:id="rId28"/>
      <p:boldItalic r:id="rId29"/>
    </p:embeddedFont>
    <p:embeddedFont>
      <p:font typeface="Verdana" panose="020B060403050404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2" d="100"/>
          <a:sy n="102" d="100"/>
        </p:scale>
        <p:origin x="902" y="5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3d9ce8fa1d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3d9ce8fa1d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3d9ce8fa1d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3d9ce8fa1d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3d9ce8fa1d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3d9ce8fa1d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3d9ce8fa1d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3d9ce8fa1d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3d9ce8fa1d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23d9ce8fa1d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23d9ce8fa1d_0_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23d9ce8fa1d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3d9ce8fa1d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3d9ce8fa1d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3d9ce8fa1d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3d9ce8fa1d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3d9ce8fa1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3d9ce8fa1d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23d9ce8fa1d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23d9ce8fa1d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3d9ce8fa1d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3d9ce8fa1d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3d9ce8fa1d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3d9ce8fa1d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3d9ce8fa1d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3d9ce8fa1d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3d9ce8fa1d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3d9ce8fa1d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SzPts val="1300"/>
              <a:buChar char="●"/>
              <a:defRPr/>
            </a:lvl1pPr>
            <a:lvl2pPr marL="914400" lvl="1" indent="-298450" algn="ctr">
              <a:spcBef>
                <a:spcPts val="0"/>
              </a:spcBef>
              <a:spcAft>
                <a:spcPts val="0"/>
              </a:spcAft>
              <a:buSzPts val="1100"/>
              <a:buChar char="○"/>
              <a:defRPr/>
            </a:lvl2pPr>
            <a:lvl3pPr marL="1371600" lvl="2" indent="-298450" algn="ctr">
              <a:spcBef>
                <a:spcPts val="0"/>
              </a:spcBef>
              <a:spcAft>
                <a:spcPts val="0"/>
              </a:spcAft>
              <a:buSzPts val="1100"/>
              <a:buChar char="■"/>
              <a:defRPr/>
            </a:lvl3pPr>
            <a:lvl4pPr marL="1828800" lvl="3" indent="-298450" algn="ctr">
              <a:spcBef>
                <a:spcPts val="0"/>
              </a:spcBef>
              <a:spcAft>
                <a:spcPts val="0"/>
              </a:spcAft>
              <a:buSzPts val="1100"/>
              <a:buChar char="●"/>
              <a:defRPr/>
            </a:lvl4pPr>
            <a:lvl5pPr marL="2286000" lvl="4" indent="-298450" algn="ctr">
              <a:spcBef>
                <a:spcPts val="0"/>
              </a:spcBef>
              <a:spcAft>
                <a:spcPts val="0"/>
              </a:spcAft>
              <a:buSzPts val="1100"/>
              <a:buChar char="○"/>
              <a:defRPr/>
            </a:lvl5pPr>
            <a:lvl6pPr marL="2743200" lvl="5" indent="-298450" algn="ctr">
              <a:spcBef>
                <a:spcPts val="0"/>
              </a:spcBef>
              <a:spcAft>
                <a:spcPts val="0"/>
              </a:spcAft>
              <a:buSzPts val="1100"/>
              <a:buChar char="■"/>
              <a:defRPr/>
            </a:lvl6pPr>
            <a:lvl7pPr marL="3200400" lvl="6" indent="-298450" algn="ctr">
              <a:spcBef>
                <a:spcPts val="0"/>
              </a:spcBef>
              <a:spcAft>
                <a:spcPts val="0"/>
              </a:spcAft>
              <a:buSzPts val="1100"/>
              <a:buChar char="●"/>
              <a:defRPr/>
            </a:lvl7pPr>
            <a:lvl8pPr marL="3657600" lvl="7" indent="-298450" algn="ctr">
              <a:spcBef>
                <a:spcPts val="0"/>
              </a:spcBef>
              <a:spcAft>
                <a:spcPts val="0"/>
              </a:spcAft>
              <a:buSzPts val="1100"/>
              <a:buChar char="○"/>
              <a:defRPr/>
            </a:lvl8pPr>
            <a:lvl9pPr marL="4114800" lvl="8" indent="-298450" algn="ctr">
              <a:spcBef>
                <a:spcPts val="0"/>
              </a:spcBef>
              <a:spcAft>
                <a:spcPts val="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uk"/>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hyperlink" Target="https://www.facebook.com/serhiy.zhadan/?locale=uk_UA"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8kDvi1eOJ8A" TargetMode="External"/><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hyperlink" Target="https://youtu.be/2tRAoyzQrzo"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naurok.com.ua/test/join?gamecode=2398187" TargetMode="Externa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libr.rv.ua/ua/virt/207/"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hyperlink" Target="https://uk.wikipedia.org/wiki/%D0%96%D0%B0%D0%B4%D0%B0%D0%BD_%D0%A1%D0%B5%D1%80%D0%B3%D1%96%D0%B9_%D0%92%D1%96%D0%BA%D1%82%D0%BE%D1%80%D0%BE%D0%B2%D0%B8%D1%87" TargetMode="External"/><Relationship Id="rId5" Type="http://schemas.openxmlformats.org/officeDocument/2006/relationships/hyperlink" Target="https://book-ye.com.ua/authors/sergiy-zhadan/" TargetMode="External"/><Relationship Id="rId4" Type="http://schemas.openxmlformats.org/officeDocument/2006/relationships/hyperlink" Target="https://dovidka.biz.ua/do-frantsuzkogo-shanson-anal-z-rvanet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hyperlink" Target="https://www.facebook.com/alekirvan/"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4ooXVGumQfI" TargetMode="External"/><Relationship Id="rId2" Type="http://schemas.openxmlformats.org/officeDocument/2006/relationships/slideLayout" Target="../slideLayouts/slideLayout2.xml"/><Relationship Id="rId1" Type="http://schemas.openxmlformats.org/officeDocument/2006/relationships/video" Target="https://www.youtube.com/embed/4ooXVGumQfI" TargetMode="Externa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798450" y="1356650"/>
            <a:ext cx="7547100" cy="19392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uk" b="1" dirty="0">
                <a:solidFill>
                  <a:srgbClr val="0000FF"/>
                </a:solidFill>
                <a:latin typeface="Times New Roman"/>
                <a:ea typeface="Times New Roman"/>
                <a:cs typeface="Times New Roman"/>
                <a:sym typeface="Times New Roman"/>
              </a:rPr>
              <a:t>О. Ірванець «До французького шансоньє».</a:t>
            </a:r>
            <a:endParaRPr b="1" dirty="0">
              <a:solidFill>
                <a:srgbClr val="0000FF"/>
              </a:solidFill>
              <a:latin typeface="Times New Roman"/>
              <a:ea typeface="Times New Roman"/>
              <a:cs typeface="Times New Roman"/>
              <a:sym typeface="Times New Roman"/>
            </a:endParaRPr>
          </a:p>
          <a:p>
            <a:pPr marL="0" lvl="0" indent="0" algn="l" rtl="0">
              <a:spcBef>
                <a:spcPts val="0"/>
              </a:spcBef>
              <a:spcAft>
                <a:spcPts val="0"/>
              </a:spcAft>
              <a:buNone/>
            </a:pPr>
            <a:r>
              <a:rPr lang="uk" b="1" dirty="0">
                <a:solidFill>
                  <a:srgbClr val="0000FF"/>
                </a:solidFill>
                <a:latin typeface="Times New Roman"/>
                <a:ea typeface="Times New Roman"/>
                <a:cs typeface="Times New Roman"/>
                <a:sym typeface="Times New Roman"/>
              </a:rPr>
              <a:t>С. Жадан «Музика, очерет…», «Смерть моряка</a:t>
            </a:r>
            <a:r>
              <a:rPr lang="uk" b="1" dirty="0" smtClean="0">
                <a:solidFill>
                  <a:srgbClr val="0000FF"/>
                </a:solidFill>
                <a:latin typeface="Times New Roman"/>
                <a:ea typeface="Times New Roman"/>
                <a:cs typeface="Times New Roman"/>
                <a:sym typeface="Times New Roman"/>
              </a:rPr>
              <a:t>»</a:t>
            </a:r>
            <a:endParaRPr b="1" dirty="0">
              <a:solidFill>
                <a:srgbClr val="0000FF"/>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0"/>
          <p:cNvSpPr txBox="1"/>
          <p:nvPr/>
        </p:nvSpPr>
        <p:spPr>
          <a:xfrm>
            <a:off x="1655750" y="347175"/>
            <a:ext cx="6457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800" b="1" dirty="0">
                <a:solidFill>
                  <a:srgbClr val="0000FF"/>
                </a:solidFill>
                <a:latin typeface="Calibri"/>
                <a:ea typeface="Calibri"/>
                <a:cs typeface="Calibri"/>
                <a:sym typeface="Calibri"/>
              </a:rPr>
              <a:t>“До французького шансоньє”   Олександр  Ірванець</a:t>
            </a:r>
            <a:endParaRPr sz="1800" b="1" dirty="0">
              <a:solidFill>
                <a:srgbClr val="0000FF"/>
              </a:solidFill>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sp>
        <p:nvSpPr>
          <p:cNvPr id="171" name="Google Shape;171;p20"/>
          <p:cNvSpPr txBox="1"/>
          <p:nvPr/>
        </p:nvSpPr>
        <p:spPr>
          <a:xfrm>
            <a:off x="421950" y="1024275"/>
            <a:ext cx="81879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u="sng">
                <a:solidFill>
                  <a:srgbClr val="0000FF"/>
                </a:solidFill>
              </a:rPr>
              <a:t>Жанр</a:t>
            </a:r>
            <a:r>
              <a:rPr lang="uk"/>
              <a:t>: лірична, медитативна поезія.</a:t>
            </a:r>
            <a:endParaRPr/>
          </a:p>
          <a:p>
            <a:pPr marL="0" lvl="0" indent="0" algn="l" rtl="0">
              <a:spcBef>
                <a:spcPts val="0"/>
              </a:spcBef>
              <a:spcAft>
                <a:spcPts val="0"/>
              </a:spcAft>
              <a:buNone/>
            </a:pPr>
            <a:endParaRPr/>
          </a:p>
          <a:p>
            <a:pPr marL="0" lvl="0" indent="0" algn="l" rtl="0">
              <a:spcBef>
                <a:spcPts val="0"/>
              </a:spcBef>
              <a:spcAft>
                <a:spcPts val="0"/>
              </a:spcAft>
              <a:buNone/>
            </a:pPr>
            <a:r>
              <a:rPr lang="uk" u="sng">
                <a:solidFill>
                  <a:srgbClr val="0000FF"/>
                </a:solidFill>
              </a:rPr>
              <a:t>Тема твору: </a:t>
            </a:r>
            <a:r>
              <a:rPr lang="uk"/>
              <a:t>зображення важкого становища митця-поета, що повинен обрати між внутрішніми високими пориваннями і наслідуванням інших.</a:t>
            </a:r>
            <a:endParaRPr/>
          </a:p>
          <a:p>
            <a:pPr marL="0" lvl="0" indent="0" algn="l" rtl="0">
              <a:spcBef>
                <a:spcPts val="0"/>
              </a:spcBef>
              <a:spcAft>
                <a:spcPts val="0"/>
              </a:spcAft>
              <a:buNone/>
            </a:pPr>
            <a:endParaRPr/>
          </a:p>
          <a:p>
            <a:pPr marL="0" lvl="0" indent="0" algn="l" rtl="0">
              <a:spcBef>
                <a:spcPts val="0"/>
              </a:spcBef>
              <a:spcAft>
                <a:spcPts val="0"/>
              </a:spcAft>
              <a:buNone/>
            </a:pPr>
            <a:r>
              <a:rPr lang="uk" u="sng">
                <a:solidFill>
                  <a:srgbClr val="0000FF"/>
                </a:solidFill>
              </a:rPr>
              <a:t>Ідея:</a:t>
            </a:r>
            <a:r>
              <a:rPr lang="uk"/>
              <a:t> найціннішою є та поезія, яка йде з глибини душі, і саме такі вірші будуть вічні, їх передаватимуть із уст в уста.</a:t>
            </a:r>
            <a:endParaRPr/>
          </a:p>
          <a:p>
            <a:pPr marL="0" lvl="0" indent="0" algn="l" rtl="0">
              <a:spcBef>
                <a:spcPts val="0"/>
              </a:spcBef>
              <a:spcAft>
                <a:spcPts val="0"/>
              </a:spcAft>
              <a:buNone/>
            </a:pPr>
            <a:endParaRPr/>
          </a:p>
        </p:txBody>
      </p:sp>
      <p:sp>
        <p:nvSpPr>
          <p:cNvPr id="172" name="Google Shape;172;p20"/>
          <p:cNvSpPr txBox="1"/>
          <p:nvPr/>
        </p:nvSpPr>
        <p:spPr>
          <a:xfrm>
            <a:off x="421950" y="2772050"/>
            <a:ext cx="8187900" cy="169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u="sng">
                <a:solidFill>
                  <a:srgbClr val="0000FF"/>
                </a:solidFill>
              </a:rPr>
              <a:t>Основна думка:</a:t>
            </a:r>
            <a:r>
              <a:rPr lang="uk"/>
              <a:t> поету, якщо він хоче створювати справді цінні і достойні вірші, варто дослухатись до своєї душі, а не копіювати зовнішній світ і тих, хто хоче здобути славу будь-якою ціною. Не потрібно нікому нічого кричати й доводити, краще звернути своє серце до істинності і справжності, що криються в кожній людській душі. Справжній поет створює вірші саме завдяки зверненню до себе, осмисленню своїх почуттів та емоцій, які й знаходять потім найбільший відгук у читачів.</a:t>
            </a:r>
            <a:endParaRPr/>
          </a:p>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1"/>
          <p:cNvPicPr preferRelativeResize="0"/>
          <p:nvPr/>
        </p:nvPicPr>
        <p:blipFill>
          <a:blip r:embed="rId3">
            <a:alphaModFix/>
          </a:blip>
          <a:stretch>
            <a:fillRect/>
          </a:stretch>
        </p:blipFill>
        <p:spPr>
          <a:xfrm>
            <a:off x="152400" y="152400"/>
            <a:ext cx="8839202" cy="481061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2"/>
          <p:cNvPicPr preferRelativeResize="0"/>
          <p:nvPr/>
        </p:nvPicPr>
        <p:blipFill>
          <a:blip r:embed="rId3">
            <a:alphaModFix/>
          </a:blip>
          <a:stretch>
            <a:fillRect/>
          </a:stretch>
        </p:blipFill>
        <p:spPr>
          <a:xfrm>
            <a:off x="520950" y="1129825"/>
            <a:ext cx="3970950" cy="3143075"/>
          </a:xfrm>
          <a:prstGeom prst="rect">
            <a:avLst/>
          </a:prstGeom>
          <a:noFill/>
          <a:ln>
            <a:noFill/>
          </a:ln>
        </p:spPr>
      </p:pic>
      <p:sp>
        <p:nvSpPr>
          <p:cNvPr id="183" name="Google Shape;183;p22"/>
          <p:cNvSpPr txBox="1"/>
          <p:nvPr/>
        </p:nvSpPr>
        <p:spPr>
          <a:xfrm>
            <a:off x="288425" y="4272900"/>
            <a:ext cx="4876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u="sng">
                <a:solidFill>
                  <a:schemeClr val="hlink"/>
                </a:solidFill>
                <a:hlinkClick r:id="rId4"/>
              </a:rPr>
              <a:t>https://www.facebook.com/serhiy.zhadan/?locale=uk_UA</a:t>
            </a:r>
            <a:endParaRPr/>
          </a:p>
          <a:p>
            <a:pPr marL="0" lvl="0" indent="0" algn="l" rtl="0">
              <a:spcBef>
                <a:spcPts val="0"/>
              </a:spcBef>
              <a:spcAft>
                <a:spcPts val="0"/>
              </a:spcAft>
              <a:buNone/>
            </a:pPr>
            <a:endParaRPr/>
          </a:p>
        </p:txBody>
      </p:sp>
      <p:pic>
        <p:nvPicPr>
          <p:cNvPr id="184" name="Google Shape;184;p22"/>
          <p:cNvPicPr preferRelativeResize="0"/>
          <p:nvPr/>
        </p:nvPicPr>
        <p:blipFill>
          <a:blip r:embed="rId5">
            <a:alphaModFix/>
          </a:blip>
          <a:stretch>
            <a:fillRect/>
          </a:stretch>
        </p:blipFill>
        <p:spPr>
          <a:xfrm>
            <a:off x="844313" y="440800"/>
            <a:ext cx="3324225" cy="381000"/>
          </a:xfrm>
          <a:prstGeom prst="rect">
            <a:avLst/>
          </a:prstGeom>
          <a:noFill/>
          <a:ln>
            <a:noFill/>
          </a:ln>
        </p:spPr>
      </p:pic>
      <p:sp>
        <p:nvSpPr>
          <p:cNvPr id="185" name="Google Shape;185;p22"/>
          <p:cNvSpPr txBox="1"/>
          <p:nvPr/>
        </p:nvSpPr>
        <p:spPr>
          <a:xfrm>
            <a:off x="4908500" y="705025"/>
            <a:ext cx="3971100" cy="3755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uk" sz="1450">
                <a:solidFill>
                  <a:srgbClr val="0000FF"/>
                </a:solidFill>
                <a:highlight>
                  <a:srgbClr val="F6F4F0"/>
                </a:highlight>
                <a:latin typeface="Times New Roman"/>
                <a:ea typeface="Times New Roman"/>
                <a:cs typeface="Times New Roman"/>
                <a:sym typeface="Times New Roman"/>
              </a:rPr>
              <a:t>Сергій Жадан – український поет, прозаїк, перекладач, есеїст. Письменник – одна з найчільніших постатей сучасного літературного процесу. Сергій Жадан належить до когорти українських авторів, яких найчастіше перекладають за кордоном – його твори можна почитати тридцятьма мовами. Письменник є автором романів «Ворошилоград», «Депеш Мод», «Інтернат», збірок оповідань «Біг Мак», «Месопотамія», поетичних збірок «Цитатник», «Ефіопія» та інших. Літературні твори Сергія Жадана відзначені багатьма національними та міжнародними нагородами. Жадан активно долучається до організації фестивалів та інших культурних подій, є учасником мультимедійних мистецьких процесів.</a:t>
            </a:r>
            <a:endParaRPr sz="1800">
              <a:solidFill>
                <a:srgbClr val="0000FF"/>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3"/>
          <p:cNvSpPr txBox="1"/>
          <p:nvPr/>
        </p:nvSpPr>
        <p:spPr>
          <a:xfrm>
            <a:off x="395250" y="320450"/>
            <a:ext cx="8353500" cy="46530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uk" sz="1350">
                <a:solidFill>
                  <a:srgbClr val="0000FF"/>
                </a:solidFill>
                <a:highlight>
                  <a:srgbClr val="F6F4F0"/>
                </a:highlight>
                <a:latin typeface="Times New Roman"/>
                <a:ea typeface="Times New Roman"/>
                <a:cs typeface="Times New Roman"/>
                <a:sym typeface="Times New Roman"/>
              </a:rPr>
              <a:t>Сергій Жадан народився 1974 року у місті Старобільськ на Луганщині, де й минуло його дитинство. Майбутній письменник навчався на факультеті українсько-німецької філології Харківського національного педагогічного університету імені Григорія Сковороди. Із 1996 по 1999 рік був аспірантом цього вишу, захистив дисертацію, присвячену українському футуризму і, зокрема, творчості Михайля Семенка. Нині деякі літературні критики називають Жадана «сучасним Семенком» й виокремлюють окремий – «футуристичний» – ранній період його творчості.</a:t>
            </a:r>
            <a:endParaRPr sz="1350">
              <a:solidFill>
                <a:srgbClr val="0000FF"/>
              </a:solidFill>
              <a:highlight>
                <a:srgbClr val="F6F4F0"/>
              </a:highlight>
              <a:latin typeface="Times New Roman"/>
              <a:ea typeface="Times New Roman"/>
              <a:cs typeface="Times New Roman"/>
              <a:sym typeface="Times New Roman"/>
            </a:endParaRPr>
          </a:p>
          <a:p>
            <a:pPr marL="0" lvl="0" indent="0" algn="just" rtl="0">
              <a:lnSpc>
                <a:spcPct val="115000"/>
              </a:lnSpc>
              <a:spcBef>
                <a:spcPts val="0"/>
              </a:spcBef>
              <a:spcAft>
                <a:spcPts val="0"/>
              </a:spcAft>
              <a:buNone/>
            </a:pPr>
            <a:r>
              <a:rPr lang="uk" sz="1350">
                <a:solidFill>
                  <a:srgbClr val="0000FF"/>
                </a:solidFill>
                <a:highlight>
                  <a:srgbClr val="F6F4F0"/>
                </a:highlight>
                <a:latin typeface="Times New Roman"/>
                <a:ea typeface="Times New Roman"/>
                <a:cs typeface="Times New Roman"/>
                <a:sym typeface="Times New Roman"/>
              </a:rPr>
              <a:t>У своїх романах, оповіданнях, віршах та есеях Сергій Жадан описує пострадянську дійсність в особливій авторській манері, яка стала впізнаваною і яка надихає інших молодих письменників. Українських читачів він вражає свіжістю й свободою висловлювань, наявністю стилю, харизматичністю. Дебютувавши як поет, на початку двотисячних він заявив про себе як талановитий прозаїк. Першою була збірка оповідань «Біг Мак». Український поет і перекладач Андрій Бондар вважає цю книжку «початком сходження літературної зірки Сергія Жадана», а секретом її називає те, що письменникові вдалося підібрати особливий ключик до реальності. Із наступною книжкою «Депеш Мод» до Жадана приходить популярність. У романі автор із неабиякою дотепністю описав пригоди молодиків, які шукають свого товариша по різних маргінальних місцях. Відтоді за Сергієм Жаданом закріплюється неофіційне звання культового письменника. Автор здобув визнання не лише в Україні, а й за кордоном.</a:t>
            </a:r>
            <a:endParaRPr sz="1350">
              <a:solidFill>
                <a:srgbClr val="0000FF"/>
              </a:solidFill>
              <a:highlight>
                <a:srgbClr val="F6F4F0"/>
              </a:highlight>
              <a:latin typeface="Times New Roman"/>
              <a:ea typeface="Times New Roman"/>
              <a:cs typeface="Times New Roman"/>
              <a:sym typeface="Times New Roman"/>
            </a:endParaRPr>
          </a:p>
          <a:p>
            <a:pPr marL="0" lvl="0" indent="0" algn="l" rtl="0">
              <a:lnSpc>
                <a:spcPct val="115000"/>
              </a:lnSpc>
              <a:spcBef>
                <a:spcPts val="800"/>
              </a:spcBef>
              <a:spcAft>
                <a:spcPts val="0"/>
              </a:spcAft>
              <a:buNone/>
            </a:pPr>
            <a:endParaRPr sz="1100"/>
          </a:p>
          <a:p>
            <a:pPr marL="0" lvl="0" indent="0" algn="l" rtl="0">
              <a:lnSpc>
                <a:spcPct val="115000"/>
              </a:lnSpc>
              <a:spcBef>
                <a:spcPts val="0"/>
              </a:spcBef>
              <a:spcAft>
                <a:spcPts val="0"/>
              </a:spcAft>
              <a:buNone/>
            </a:pPr>
            <a:endParaRPr sz="1050">
              <a:solidFill>
                <a:srgbClr val="252424"/>
              </a:solidFill>
              <a:highlight>
                <a:srgbClr val="F6F4F0"/>
              </a:highlight>
            </a:endParaRPr>
          </a:p>
          <a:p>
            <a:pPr marL="0" lvl="0" indent="0" algn="l" rtl="0">
              <a:lnSpc>
                <a:spcPct val="115000"/>
              </a:lnSpc>
              <a:spcBef>
                <a:spcPts val="0"/>
              </a:spcBef>
              <a:spcAft>
                <a:spcPts val="0"/>
              </a:spcAft>
              <a:buNone/>
            </a:pPr>
            <a:endParaRPr sz="1050">
              <a:solidFill>
                <a:srgbClr val="252424"/>
              </a:solidFill>
              <a:highlight>
                <a:srgbClr val="F6F4F0"/>
              </a:high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4"/>
          <p:cNvPicPr preferRelativeResize="0"/>
          <p:nvPr/>
        </p:nvPicPr>
        <p:blipFill>
          <a:blip r:embed="rId3">
            <a:alphaModFix/>
          </a:blip>
          <a:stretch>
            <a:fillRect/>
          </a:stretch>
        </p:blipFill>
        <p:spPr>
          <a:xfrm>
            <a:off x="933138" y="152400"/>
            <a:ext cx="7277720" cy="4838700"/>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a:srcRect l="7569" t="13760" r="14670" b="41140"/>
          <a:stretch/>
        </p:blipFill>
        <p:spPr>
          <a:xfrm>
            <a:off x="665544" y="223586"/>
            <a:ext cx="7812911" cy="3846845"/>
          </a:xfrm>
          <a:prstGeom prst="rect">
            <a:avLst/>
          </a:prstGeom>
        </p:spPr>
      </p:pic>
      <p:sp>
        <p:nvSpPr>
          <p:cNvPr id="3" name="Текст 2"/>
          <p:cNvSpPr>
            <a:spLocks noGrp="1"/>
          </p:cNvSpPr>
          <p:nvPr>
            <p:ph type="body" idx="1"/>
          </p:nvPr>
        </p:nvSpPr>
        <p:spPr>
          <a:xfrm>
            <a:off x="-354211" y="4070431"/>
            <a:ext cx="6372300" cy="641100"/>
          </a:xfrm>
        </p:spPr>
        <p:txBody>
          <a:bodyPr/>
          <a:lstStyle/>
          <a:p>
            <a:pPr marL="146050" indent="0">
              <a:buNone/>
            </a:pPr>
            <a:r>
              <a:rPr lang="en-US" b="1" dirty="0">
                <a:solidFill>
                  <a:schemeClr val="accent3">
                    <a:lumMod val="50000"/>
                  </a:schemeClr>
                </a:solidFill>
                <a:hlinkClick r:id="rId3"/>
              </a:rPr>
              <a:t>https://</a:t>
            </a:r>
            <a:r>
              <a:rPr lang="en-US" b="1" dirty="0" smtClean="0">
                <a:solidFill>
                  <a:schemeClr val="accent3">
                    <a:lumMod val="50000"/>
                  </a:schemeClr>
                </a:solidFill>
                <a:hlinkClick r:id="rId3"/>
              </a:rPr>
              <a:t>www.youtube.com/watch?v=8kDvi1eOJ8A</a:t>
            </a:r>
            <a:r>
              <a:rPr lang="uk-UA" b="1" dirty="0" smtClean="0">
                <a:solidFill>
                  <a:schemeClr val="accent3">
                    <a:lumMod val="50000"/>
                  </a:schemeClr>
                </a:solidFill>
              </a:rPr>
              <a:t> </a:t>
            </a:r>
            <a:endParaRPr lang="uk-UA" b="1" dirty="0">
              <a:solidFill>
                <a:schemeClr val="accent3">
                  <a:lumMod val="50000"/>
                </a:schemeClr>
              </a:solidFill>
            </a:endParaRPr>
          </a:p>
        </p:txBody>
      </p:sp>
    </p:spTree>
    <p:extLst>
      <p:ext uri="{BB962C8B-B14F-4D97-AF65-F5344CB8AC3E}">
        <p14:creationId xmlns:p14="http://schemas.microsoft.com/office/powerpoint/2010/main" val="36895172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6"/>
          <p:cNvSpPr txBox="1"/>
          <p:nvPr/>
        </p:nvSpPr>
        <p:spPr>
          <a:xfrm>
            <a:off x="913325" y="432650"/>
            <a:ext cx="66069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800" b="1">
                <a:solidFill>
                  <a:srgbClr val="0000FF"/>
                </a:solidFill>
              </a:rPr>
              <a:t>«Смерть моряка річкового флоту» Сергій Жадан</a:t>
            </a:r>
            <a:endParaRPr sz="1800" b="1">
              <a:solidFill>
                <a:srgbClr val="0000FF"/>
              </a:solidFill>
            </a:endParaRPr>
          </a:p>
          <a:p>
            <a:pPr marL="0" lvl="0" indent="0" algn="l" rtl="0">
              <a:spcBef>
                <a:spcPts val="0"/>
              </a:spcBef>
              <a:spcAft>
                <a:spcPts val="0"/>
              </a:spcAft>
              <a:buNone/>
            </a:pPr>
            <a:endParaRPr/>
          </a:p>
        </p:txBody>
      </p:sp>
      <p:pic>
        <p:nvPicPr>
          <p:cNvPr id="209" name="Google Shape;209;p26"/>
          <p:cNvPicPr preferRelativeResize="0"/>
          <p:nvPr/>
        </p:nvPicPr>
        <p:blipFill>
          <a:blip r:embed="rId3">
            <a:alphaModFix/>
          </a:blip>
          <a:stretch>
            <a:fillRect/>
          </a:stretch>
        </p:blipFill>
        <p:spPr>
          <a:xfrm>
            <a:off x="331614" y="1338775"/>
            <a:ext cx="3618424" cy="2465950"/>
          </a:xfrm>
          <a:prstGeom prst="rect">
            <a:avLst/>
          </a:prstGeom>
          <a:noFill/>
          <a:ln>
            <a:noFill/>
          </a:ln>
        </p:spPr>
      </p:pic>
      <p:pic>
        <p:nvPicPr>
          <p:cNvPr id="211" name="Google Shape;211;p26"/>
          <p:cNvPicPr preferRelativeResize="0"/>
          <p:nvPr/>
        </p:nvPicPr>
        <p:blipFill>
          <a:blip r:embed="rId4">
            <a:alphaModFix/>
          </a:blip>
          <a:stretch>
            <a:fillRect/>
          </a:stretch>
        </p:blipFill>
        <p:spPr>
          <a:xfrm>
            <a:off x="4059250" y="1178350"/>
            <a:ext cx="4630751" cy="278680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5"/>
          <p:cNvSpPr txBox="1"/>
          <p:nvPr/>
        </p:nvSpPr>
        <p:spPr>
          <a:xfrm>
            <a:off x="1265825" y="432625"/>
            <a:ext cx="6895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800" b="1" dirty="0">
                <a:solidFill>
                  <a:srgbClr val="0000FF"/>
                </a:solidFill>
              </a:rPr>
              <a:t>Сергій Жадан «Музика, очерет»</a:t>
            </a:r>
            <a:endParaRPr sz="1800" b="1" dirty="0">
              <a:solidFill>
                <a:srgbClr val="0000FF"/>
              </a:solidFill>
            </a:endParaRPr>
          </a:p>
          <a:p>
            <a:pPr marL="0" lvl="0" indent="0" algn="l" rtl="0">
              <a:spcBef>
                <a:spcPts val="0"/>
              </a:spcBef>
              <a:spcAft>
                <a:spcPts val="0"/>
              </a:spcAft>
              <a:buNone/>
            </a:pPr>
            <a:endParaRPr dirty="0"/>
          </a:p>
        </p:txBody>
      </p:sp>
      <p:pic>
        <p:nvPicPr>
          <p:cNvPr id="201" name="Google Shape;201;p25"/>
          <p:cNvPicPr preferRelativeResize="0"/>
          <p:nvPr/>
        </p:nvPicPr>
        <p:blipFill>
          <a:blip r:embed="rId3">
            <a:alphaModFix/>
          </a:blip>
          <a:stretch>
            <a:fillRect/>
          </a:stretch>
        </p:blipFill>
        <p:spPr>
          <a:xfrm>
            <a:off x="407350" y="1246100"/>
            <a:ext cx="8329301" cy="3414400"/>
          </a:xfrm>
          <a:prstGeom prst="rect">
            <a:avLst/>
          </a:prstGeom>
          <a:noFill/>
          <a:ln>
            <a:noFill/>
          </a:ln>
        </p:spPr>
      </p:pic>
      <p:sp>
        <p:nvSpPr>
          <p:cNvPr id="202" name="Google Shape;202;p25"/>
          <p:cNvSpPr txBox="1"/>
          <p:nvPr/>
        </p:nvSpPr>
        <p:spPr>
          <a:xfrm>
            <a:off x="5517375" y="463375"/>
            <a:ext cx="2531700" cy="615600"/>
          </a:xfrm>
          <a:prstGeom prst="rect">
            <a:avLst/>
          </a:prstGeom>
          <a:ln/>
        </p:spPr>
        <p:style>
          <a:lnRef idx="1">
            <a:schemeClr val="accent3"/>
          </a:lnRef>
          <a:fillRef idx="2">
            <a:schemeClr val="accent3"/>
          </a:fillRef>
          <a:effectRef idx="1">
            <a:schemeClr val="accent3"/>
          </a:effectRef>
          <a:fontRef idx="minor">
            <a:schemeClr val="dk1"/>
          </a:fontRef>
        </p:style>
        <p:txBody>
          <a:bodyPr spcFirstLastPara="1" wrap="square" lIns="91425" tIns="91425" rIns="91425" bIns="91425" anchor="t" anchorCtr="0">
            <a:spAutoFit/>
          </a:bodyPr>
          <a:lstStyle/>
          <a:p>
            <a:pPr lvl="0"/>
            <a:r>
              <a:rPr lang="uk" u="sng" dirty="0" smtClean="0">
                <a:solidFill>
                  <a:schemeClr val="hlink"/>
                </a:solidFill>
                <a:latin typeface="Calibri"/>
                <a:ea typeface="Calibri"/>
                <a:cs typeface="Calibri"/>
                <a:sym typeface="Calibri"/>
                <a:hlinkClick r:id="rId4"/>
              </a:rPr>
              <a:t>h</a:t>
            </a:r>
            <a:r>
              <a:rPr lang="en-US" u="sng" dirty="0">
                <a:solidFill>
                  <a:schemeClr val="hlink"/>
                </a:solidFill>
                <a:latin typeface="Calibri"/>
                <a:ea typeface="Calibri"/>
                <a:cs typeface="Calibri"/>
                <a:sym typeface="Calibri"/>
              </a:rPr>
              <a:t>https://</a:t>
            </a:r>
            <a:r>
              <a:rPr lang="en-US" u="sng" dirty="0" smtClean="0">
                <a:solidFill>
                  <a:schemeClr val="hlink"/>
                </a:solidFill>
                <a:latin typeface="Calibri"/>
                <a:ea typeface="Calibri"/>
                <a:cs typeface="Calibri"/>
                <a:sym typeface="Calibri"/>
              </a:rPr>
              <a:t>www.youtube.com/watch?v=Qy2o7OcN7js</a:t>
            </a:r>
            <a:r>
              <a:rPr lang="uk-UA" u="sng" dirty="0" smtClean="0">
                <a:solidFill>
                  <a:schemeClr val="hlink"/>
                </a:solidFill>
                <a:latin typeface="Calibri"/>
                <a:ea typeface="Calibri"/>
                <a:cs typeface="Calibri"/>
                <a:sym typeface="Calibri"/>
              </a:rPr>
              <a:t> </a:t>
            </a:r>
            <a:endParaRPr dirty="0">
              <a:latin typeface="Calibri"/>
              <a:ea typeface="Calibri"/>
              <a:cs typeface="Calibri"/>
              <a:sym typeface="Calibri"/>
            </a:endParaRPr>
          </a:p>
        </p:txBody>
      </p:sp>
      <p:pic>
        <p:nvPicPr>
          <p:cNvPr id="203" name="Google Shape;203;p25"/>
          <p:cNvPicPr preferRelativeResize="0"/>
          <p:nvPr/>
        </p:nvPicPr>
        <p:blipFill>
          <a:blip r:embed="rId5">
            <a:alphaModFix/>
          </a:blip>
          <a:stretch>
            <a:fillRect/>
          </a:stretch>
        </p:blipFill>
        <p:spPr>
          <a:xfrm>
            <a:off x="5173521" y="1008324"/>
            <a:ext cx="3044425" cy="1717075"/>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11434" y="1624962"/>
            <a:ext cx="7505700" cy="954600"/>
          </a:xfrm>
        </p:spPr>
        <p:txBody>
          <a:bodyPr>
            <a:normAutofit fontScale="90000"/>
          </a:bodyPr>
          <a:lstStyle/>
          <a:p>
            <a:r>
              <a:rPr lang="uk-UA" dirty="0" smtClean="0"/>
              <a:t>Пройди тестування, фото результату прикріпи.</a:t>
            </a:r>
            <a:br>
              <a:rPr lang="uk-UA" dirty="0" smtClean="0"/>
            </a:br>
            <a:r>
              <a:rPr lang="en-US" dirty="0">
                <a:hlinkClick r:id="rId2"/>
              </a:rPr>
              <a:t>https://</a:t>
            </a:r>
            <a:r>
              <a:rPr lang="en-US" dirty="0" smtClean="0">
                <a:hlinkClick r:id="rId2"/>
              </a:rPr>
              <a:t>naurok.com.ua/test/join?gamecode=2398187</a:t>
            </a:r>
            <a:r>
              <a:rPr lang="uk-UA" dirty="0" smtClean="0"/>
              <a:t> </a:t>
            </a:r>
            <a:endParaRPr lang="uk-UA" dirty="0"/>
          </a:p>
        </p:txBody>
      </p:sp>
    </p:spTree>
    <p:extLst>
      <p:ext uri="{BB962C8B-B14F-4D97-AF65-F5344CB8AC3E}">
        <p14:creationId xmlns:p14="http://schemas.microsoft.com/office/powerpoint/2010/main" val="17679149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7"/>
          <p:cNvSpPr txBox="1"/>
          <p:nvPr/>
        </p:nvSpPr>
        <p:spPr>
          <a:xfrm>
            <a:off x="1041525" y="929350"/>
            <a:ext cx="3000000" cy="615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AutoNum type="arabicPeriod"/>
            </a:pPr>
            <a:r>
              <a:rPr lang="uk" u="sng">
                <a:solidFill>
                  <a:schemeClr val="hlink"/>
                </a:solidFill>
                <a:hlinkClick r:id="rId3"/>
              </a:rPr>
              <a:t>http://libr.rv.ua/ua/virt/207/</a:t>
            </a:r>
            <a:endParaRPr/>
          </a:p>
          <a:p>
            <a:pPr marL="0" lvl="0" indent="0" algn="l" rtl="0">
              <a:spcBef>
                <a:spcPts val="0"/>
              </a:spcBef>
              <a:spcAft>
                <a:spcPts val="0"/>
              </a:spcAft>
              <a:buNone/>
            </a:pPr>
            <a:endParaRPr/>
          </a:p>
        </p:txBody>
      </p:sp>
      <p:sp>
        <p:nvSpPr>
          <p:cNvPr id="217" name="Google Shape;217;p27"/>
          <p:cNvSpPr txBox="1"/>
          <p:nvPr/>
        </p:nvSpPr>
        <p:spPr>
          <a:xfrm>
            <a:off x="1041525" y="2279313"/>
            <a:ext cx="5533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t>3. </a:t>
            </a:r>
            <a:r>
              <a:rPr lang="uk" u="sng">
                <a:solidFill>
                  <a:schemeClr val="hlink"/>
                </a:solidFill>
                <a:hlinkClick r:id="rId4"/>
              </a:rPr>
              <a:t>https://dovidka.biz.ua/do-frantsuzkogo-shanson-anal-z-rvanets/</a:t>
            </a:r>
            <a:endParaRPr/>
          </a:p>
          <a:p>
            <a:pPr marL="0" lvl="0" indent="0" algn="l" rtl="0">
              <a:spcBef>
                <a:spcPts val="0"/>
              </a:spcBef>
              <a:spcAft>
                <a:spcPts val="0"/>
              </a:spcAft>
              <a:buNone/>
            </a:pPr>
            <a:endParaRPr/>
          </a:p>
        </p:txBody>
      </p:sp>
      <p:sp>
        <p:nvSpPr>
          <p:cNvPr id="218" name="Google Shape;218;p27"/>
          <p:cNvSpPr txBox="1"/>
          <p:nvPr/>
        </p:nvSpPr>
        <p:spPr>
          <a:xfrm>
            <a:off x="1041525" y="1547125"/>
            <a:ext cx="4297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t>2.     </a:t>
            </a:r>
            <a:r>
              <a:rPr lang="uk" u="sng">
                <a:solidFill>
                  <a:schemeClr val="hlink"/>
                </a:solidFill>
                <a:hlinkClick r:id="rId5"/>
              </a:rPr>
              <a:t>https://book-ye.com.ua/authors/sergiy-zhadan/</a:t>
            </a:r>
            <a:endParaRPr/>
          </a:p>
          <a:p>
            <a:pPr marL="0" lvl="0" indent="0" algn="l" rtl="0">
              <a:spcBef>
                <a:spcPts val="0"/>
              </a:spcBef>
              <a:spcAft>
                <a:spcPts val="0"/>
              </a:spcAft>
              <a:buNone/>
            </a:pPr>
            <a:endParaRPr/>
          </a:p>
        </p:txBody>
      </p:sp>
      <p:sp>
        <p:nvSpPr>
          <p:cNvPr id="219" name="Google Shape;219;p27"/>
          <p:cNvSpPr txBox="1"/>
          <p:nvPr/>
        </p:nvSpPr>
        <p:spPr>
          <a:xfrm>
            <a:off x="966750" y="3011525"/>
            <a:ext cx="64413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a:t>4.</a:t>
            </a:r>
            <a:r>
              <a:rPr lang="uk" u="sng">
                <a:solidFill>
                  <a:schemeClr val="hlink"/>
                </a:solidFill>
                <a:hlinkClick r:id="rId6"/>
              </a:rPr>
              <a:t>https://uk.wikipedia.org/wiki/%D0%96%D0%B0%D0%B4%D0%B0%D0%BD_%D0%A1%D0%B5%D1%80%D0%B3%D1%96%D0%B9_%D0%92%D1%96%D0%BA%D1%82%D0%BE%D1%80%D0%BE%D0%B2%D0%B8%D1%87</a:t>
            </a:r>
            <a:endParaRPr/>
          </a:p>
          <a:p>
            <a:pPr marL="0" lvl="0" indent="0" algn="l" rtl="0">
              <a:spcBef>
                <a:spcPts val="0"/>
              </a:spcBef>
              <a:spcAft>
                <a:spcPts val="0"/>
              </a:spcAft>
              <a:buNone/>
            </a:pPr>
            <a:endParaRPr/>
          </a:p>
        </p:txBody>
      </p:sp>
      <p:sp>
        <p:nvSpPr>
          <p:cNvPr id="220" name="Google Shape;220;p27"/>
          <p:cNvSpPr txBox="1"/>
          <p:nvPr/>
        </p:nvSpPr>
        <p:spPr>
          <a:xfrm>
            <a:off x="854600" y="395275"/>
            <a:ext cx="4294200" cy="44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700" b="1">
                <a:solidFill>
                  <a:srgbClr val="0000FF"/>
                </a:solidFill>
                <a:latin typeface="Calibri"/>
                <a:ea typeface="Calibri"/>
                <a:cs typeface="Calibri"/>
                <a:sym typeface="Calibri"/>
              </a:rPr>
              <a:t>Використані матеріали</a:t>
            </a:r>
            <a:endParaRPr sz="1700" b="1">
              <a:solidFill>
                <a:srgbClr val="0000FF"/>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uk-UA" b="1" dirty="0" smtClean="0">
                <a:solidFill>
                  <a:schemeClr val="accent4">
                    <a:lumMod val="50000"/>
                  </a:schemeClr>
                </a:solidFill>
              </a:rPr>
              <a:t>ЗАВДАННЯ:</a:t>
            </a:r>
            <a:br>
              <a:rPr lang="uk-UA" b="1" dirty="0" smtClean="0">
                <a:solidFill>
                  <a:schemeClr val="accent4">
                    <a:lumMod val="50000"/>
                  </a:schemeClr>
                </a:solidFill>
              </a:rPr>
            </a:br>
            <a:r>
              <a:rPr lang="uk-UA" b="1" dirty="0">
                <a:solidFill>
                  <a:schemeClr val="accent4">
                    <a:lumMod val="50000"/>
                  </a:schemeClr>
                </a:solidFill>
              </a:rPr>
              <a:t/>
            </a:r>
            <a:br>
              <a:rPr lang="uk-UA" b="1" dirty="0">
                <a:solidFill>
                  <a:schemeClr val="accent4">
                    <a:lumMod val="50000"/>
                  </a:schemeClr>
                </a:solidFill>
              </a:rPr>
            </a:br>
            <a:r>
              <a:rPr lang="uk-UA" dirty="0" smtClean="0"/>
              <a:t/>
            </a:r>
            <a:br>
              <a:rPr lang="uk-UA" dirty="0" smtClean="0"/>
            </a:br>
            <a:r>
              <a:rPr lang="uk-UA" dirty="0" smtClean="0"/>
              <a:t>1. Уважно </a:t>
            </a:r>
            <a:r>
              <a:rPr lang="uk-UA" dirty="0" err="1" smtClean="0"/>
              <a:t>орзнайомитися</a:t>
            </a:r>
            <a:r>
              <a:rPr lang="uk-UA" dirty="0" smtClean="0"/>
              <a:t> з матеріалом.</a:t>
            </a:r>
            <a:br>
              <a:rPr lang="uk-UA" dirty="0" smtClean="0"/>
            </a:br>
            <a:r>
              <a:rPr lang="uk-UA" dirty="0" smtClean="0"/>
              <a:t>2. Письмово опрацювати, знати матеріал.</a:t>
            </a:r>
            <a:br>
              <a:rPr lang="uk-UA" dirty="0" smtClean="0"/>
            </a:br>
            <a:r>
              <a:rPr lang="uk-UA" dirty="0" smtClean="0"/>
              <a:t>3. Виконати тестування в кінці уроку. Фото результату здати.</a:t>
            </a:r>
            <a:endParaRPr lang="uk-UA" dirty="0"/>
          </a:p>
        </p:txBody>
      </p:sp>
    </p:spTree>
    <p:extLst>
      <p:ext uri="{BB962C8B-B14F-4D97-AF65-F5344CB8AC3E}">
        <p14:creationId xmlns:p14="http://schemas.microsoft.com/office/powerpoint/2010/main" val="1727833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14"/>
          <p:cNvPicPr preferRelativeResize="0"/>
          <p:nvPr/>
        </p:nvPicPr>
        <p:blipFill>
          <a:blip r:embed="rId3">
            <a:alphaModFix/>
          </a:blip>
          <a:stretch>
            <a:fillRect/>
          </a:stretch>
        </p:blipFill>
        <p:spPr>
          <a:xfrm>
            <a:off x="502075" y="1434250"/>
            <a:ext cx="3781500" cy="3078975"/>
          </a:xfrm>
          <a:prstGeom prst="rect">
            <a:avLst/>
          </a:prstGeom>
          <a:noFill/>
          <a:ln>
            <a:noFill/>
          </a:ln>
        </p:spPr>
      </p:pic>
      <p:sp>
        <p:nvSpPr>
          <p:cNvPr id="134" name="Google Shape;134;p14"/>
          <p:cNvSpPr txBox="1"/>
          <p:nvPr/>
        </p:nvSpPr>
        <p:spPr>
          <a:xfrm>
            <a:off x="502075" y="544800"/>
            <a:ext cx="3781500" cy="72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750" b="1">
                <a:solidFill>
                  <a:srgbClr val="0000FF"/>
                </a:solidFill>
                <a:latin typeface="Times New Roman"/>
                <a:ea typeface="Times New Roman"/>
                <a:cs typeface="Times New Roman"/>
                <a:sym typeface="Times New Roman"/>
              </a:rPr>
              <a:t>Олександр Ірванець: поет, прозаїк, драматург</a:t>
            </a:r>
            <a:endParaRPr sz="1900" b="1">
              <a:solidFill>
                <a:srgbClr val="0000FF"/>
              </a:solidFill>
              <a:latin typeface="Times New Roman"/>
              <a:ea typeface="Times New Roman"/>
              <a:cs typeface="Times New Roman"/>
              <a:sym typeface="Times New Roman"/>
            </a:endParaRPr>
          </a:p>
        </p:txBody>
      </p:sp>
      <p:pic>
        <p:nvPicPr>
          <p:cNvPr id="135" name="Google Shape;135;p14"/>
          <p:cNvPicPr preferRelativeResize="0"/>
          <p:nvPr/>
        </p:nvPicPr>
        <p:blipFill>
          <a:blip r:embed="rId4">
            <a:alphaModFix/>
          </a:blip>
          <a:stretch>
            <a:fillRect/>
          </a:stretch>
        </p:blipFill>
        <p:spPr>
          <a:xfrm>
            <a:off x="4419950" y="1562100"/>
            <a:ext cx="4514850" cy="2019300"/>
          </a:xfrm>
          <a:prstGeom prst="rect">
            <a:avLst/>
          </a:prstGeom>
          <a:noFill/>
          <a:ln>
            <a:noFill/>
          </a:ln>
        </p:spPr>
      </p:pic>
      <p:sp>
        <p:nvSpPr>
          <p:cNvPr id="136" name="Google Shape;136;p14"/>
          <p:cNvSpPr txBox="1"/>
          <p:nvPr/>
        </p:nvSpPr>
        <p:spPr>
          <a:xfrm>
            <a:off x="892825" y="4422450"/>
            <a:ext cx="3310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u="sng">
                <a:solidFill>
                  <a:schemeClr val="hlink"/>
                </a:solidFill>
                <a:hlinkClick r:id="rId5"/>
              </a:rPr>
              <a:t>https://www.facebook.com/alekirvan/</a:t>
            </a:r>
            <a:endParaRPr/>
          </a:p>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8577" y="665797"/>
            <a:ext cx="9552971" cy="1646100"/>
          </a:xfrm>
        </p:spPr>
        <p:txBody>
          <a:bodyPr>
            <a:normAutofit/>
          </a:bodyPr>
          <a:lstStyle/>
          <a:p>
            <a:r>
              <a:rPr lang="en-US" sz="2400" dirty="0">
                <a:hlinkClick r:id="rId3"/>
              </a:rPr>
              <a:t>https://</a:t>
            </a:r>
            <a:r>
              <a:rPr lang="en-US" sz="2400" dirty="0" smtClean="0">
                <a:hlinkClick r:id="rId3"/>
              </a:rPr>
              <a:t>www.youtube.com/watch?v=4ooXVGumQfI</a:t>
            </a:r>
            <a:r>
              <a:rPr lang="uk-UA" sz="2400" dirty="0" smtClean="0"/>
              <a:t> </a:t>
            </a:r>
            <a:endParaRPr lang="uk-UA" sz="2400" dirty="0"/>
          </a:p>
        </p:txBody>
      </p:sp>
      <p:pic>
        <p:nvPicPr>
          <p:cNvPr id="3" name="4ooXVGumQfI"/>
          <p:cNvPicPr>
            <a:picLocks noRot="1" noChangeAspect="1"/>
          </p:cNvPicPr>
          <p:nvPr>
            <a:videoFile r:link="rId1"/>
          </p:nvPr>
        </p:nvPicPr>
        <p:blipFill>
          <a:blip r:embed="rId4"/>
          <a:stretch>
            <a:fillRect/>
          </a:stretch>
        </p:blipFill>
        <p:spPr>
          <a:xfrm>
            <a:off x="1381673" y="1760316"/>
            <a:ext cx="5266053" cy="2962155"/>
          </a:xfrm>
          <a:prstGeom prst="rect">
            <a:avLst/>
          </a:prstGeom>
        </p:spPr>
      </p:pic>
    </p:spTree>
    <p:extLst>
      <p:ext uri="{BB962C8B-B14F-4D97-AF65-F5344CB8AC3E}">
        <p14:creationId xmlns:p14="http://schemas.microsoft.com/office/powerpoint/2010/main" val="29499933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5"/>
          <p:cNvSpPr txBox="1"/>
          <p:nvPr/>
        </p:nvSpPr>
        <p:spPr>
          <a:xfrm>
            <a:off x="710375" y="427300"/>
            <a:ext cx="80760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500">
                <a:latin typeface="Times New Roman"/>
                <a:ea typeface="Times New Roman"/>
                <a:cs typeface="Times New Roman"/>
                <a:sym typeface="Times New Roman"/>
              </a:rPr>
              <a:t>Олександр Васильович Ірванець народився 24 січня 1961 року у м. Львові. У Рівному провів кращі роки свого дитинства, юності і молодості.Закінчив 8 класів Рівненської СШ №18 (1976 року). Навчався в Дубенському педучилищі, тоді ж ходив на літературну студію при дубенській районній газеті «Червона зірка». Свою поетичну творчість Олександр розпочав з епіграм на однокурсників та викладачів педучилища.</a:t>
            </a:r>
            <a:endParaRPr sz="1500">
              <a:latin typeface="Times New Roman"/>
              <a:ea typeface="Times New Roman"/>
              <a:cs typeface="Times New Roman"/>
              <a:sym typeface="Times New Roman"/>
            </a:endParaRPr>
          </a:p>
          <a:p>
            <a:pPr marL="0" lvl="0" indent="0" algn="l" rtl="0">
              <a:spcBef>
                <a:spcPts val="0"/>
              </a:spcBef>
              <a:spcAft>
                <a:spcPts val="0"/>
              </a:spcAft>
              <a:buNone/>
            </a:pPr>
            <a:r>
              <a:rPr lang="uk" sz="1500">
                <a:latin typeface="Times New Roman"/>
                <a:ea typeface="Times New Roman"/>
                <a:cs typeface="Times New Roman"/>
                <a:sym typeface="Times New Roman"/>
              </a:rPr>
              <a:t>Перші вірші були надруковані влітку 1979 року в газеті «Червона зірка». «Художник», написаний навесні 1980-го року, а згодом надрукований у київському журналі «Ранок», перший вірш, яким був по-справжньому задоволений автор.</a:t>
            </a:r>
            <a:endParaRPr sz="2100">
              <a:latin typeface="Times New Roman"/>
              <a:ea typeface="Times New Roman"/>
              <a:cs typeface="Times New Roman"/>
              <a:sym typeface="Times New Roman"/>
            </a:endParaRPr>
          </a:p>
          <a:p>
            <a:pPr marL="0" lvl="0" indent="0" algn="l" rtl="0">
              <a:spcBef>
                <a:spcPts val="0"/>
              </a:spcBef>
              <a:spcAft>
                <a:spcPts val="0"/>
              </a:spcAft>
              <a:buNone/>
            </a:pPr>
            <a:r>
              <a:rPr lang="uk" sz="1500">
                <a:latin typeface="Times New Roman"/>
                <a:ea typeface="Times New Roman"/>
                <a:cs typeface="Times New Roman"/>
                <a:sym typeface="Times New Roman"/>
              </a:rPr>
              <a:t>Після закінчення Дубенського педучилища працював вчителем на Поліссі, потім була армія, де писались серйозні вірші. </a:t>
            </a:r>
            <a:endParaRPr sz="1500">
              <a:latin typeface="Times New Roman"/>
              <a:ea typeface="Times New Roman"/>
              <a:cs typeface="Times New Roman"/>
              <a:sym typeface="Times New Roman"/>
            </a:endParaRPr>
          </a:p>
          <a:p>
            <a:pPr marL="0" lvl="0" indent="0" algn="l" rtl="0">
              <a:spcBef>
                <a:spcPts val="0"/>
              </a:spcBef>
              <a:spcAft>
                <a:spcPts val="0"/>
              </a:spcAft>
              <a:buNone/>
            </a:pPr>
            <a:r>
              <a:rPr lang="uk" sz="1500">
                <a:latin typeface="Times New Roman"/>
                <a:ea typeface="Times New Roman"/>
                <a:cs typeface="Times New Roman"/>
                <a:sym typeface="Times New Roman"/>
              </a:rPr>
              <a:t>В 22 роки вступив до Московського Літературного інституту на заочне відділення.. Одночасно почав працювати вчителем в середній школі № 24 міста Рівного, де заробив 8 років педагогічного стажу. Цими роками Ірванець пишається.</a:t>
            </a:r>
            <a:endParaRPr sz="1500">
              <a:latin typeface="Times New Roman"/>
              <a:ea typeface="Times New Roman"/>
              <a:cs typeface="Times New Roman"/>
              <a:sym typeface="Times New Roman"/>
            </a:endParaRPr>
          </a:p>
          <a:p>
            <a:pPr marL="0" lvl="0" indent="0" algn="l" rtl="0">
              <a:spcBef>
                <a:spcPts val="0"/>
              </a:spcBef>
              <a:spcAft>
                <a:spcPts val="0"/>
              </a:spcAft>
              <a:buNone/>
            </a:pPr>
            <a:r>
              <a:rPr lang="uk" sz="1500">
                <a:latin typeface="Times New Roman"/>
                <a:ea typeface="Times New Roman"/>
                <a:cs typeface="Times New Roman"/>
                <a:sym typeface="Times New Roman"/>
              </a:rPr>
              <a:t>Широкій громадськості Олександр Ірванець став відомий після того, як вони разом з Юрієм Андруховичем та Віктором Небораком створили літературне об'єднання «Бу-Ба-Бу» (бурлеск, балаган, буфонада), створеної 17 квітня 1985 року у Львові.</a:t>
            </a:r>
            <a:endParaRPr sz="2100">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6"/>
          <p:cNvSpPr txBox="1"/>
          <p:nvPr/>
        </p:nvSpPr>
        <p:spPr>
          <a:xfrm>
            <a:off x="2857525" y="427275"/>
            <a:ext cx="2659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2000" b="1">
                <a:solidFill>
                  <a:srgbClr val="0000FF"/>
                </a:solidFill>
                <a:latin typeface="Times New Roman"/>
                <a:ea typeface="Times New Roman"/>
                <a:cs typeface="Times New Roman"/>
                <a:sym typeface="Times New Roman"/>
              </a:rPr>
              <a:t>Поезія</a:t>
            </a:r>
            <a:endParaRPr sz="2000" b="1">
              <a:solidFill>
                <a:srgbClr val="0000FF"/>
              </a:solidFill>
              <a:latin typeface="Times New Roman"/>
              <a:ea typeface="Times New Roman"/>
              <a:cs typeface="Times New Roman"/>
              <a:sym typeface="Times New Roman"/>
            </a:endParaRPr>
          </a:p>
        </p:txBody>
      </p:sp>
      <p:sp>
        <p:nvSpPr>
          <p:cNvPr id="147" name="Google Shape;147;p16"/>
          <p:cNvSpPr txBox="1"/>
          <p:nvPr/>
        </p:nvSpPr>
        <p:spPr>
          <a:xfrm>
            <a:off x="2697275" y="849250"/>
            <a:ext cx="5448000" cy="33246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uk" sz="1500">
                <a:latin typeface="Times New Roman"/>
                <a:ea typeface="Times New Roman"/>
                <a:cs typeface="Times New Roman"/>
                <a:sym typeface="Times New Roman"/>
              </a:rPr>
              <a:t>З-під пера автора вийшла ціла низка прикметних для новітньої української лірики творів та художніх циклів: «Турбація мас», «Пісні східних слов’ян»,  збірка “Вибране”, “Мій хрест”, “Вибране за 33 роки”. </a:t>
            </a:r>
            <a:endParaRPr sz="1500">
              <a:latin typeface="Times New Roman"/>
              <a:ea typeface="Times New Roman"/>
              <a:cs typeface="Times New Roman"/>
              <a:sym typeface="Times New Roman"/>
            </a:endParaRPr>
          </a:p>
          <a:p>
            <a:pPr marL="0" lvl="0" indent="0" algn="just" rtl="0">
              <a:spcBef>
                <a:spcPts val="0"/>
              </a:spcBef>
              <a:spcAft>
                <a:spcPts val="0"/>
              </a:spcAft>
              <a:buNone/>
            </a:pPr>
            <a:r>
              <a:rPr lang="uk" sz="1500">
                <a:latin typeface="Times New Roman"/>
                <a:ea typeface="Times New Roman"/>
                <a:cs typeface="Times New Roman"/>
                <a:sym typeface="Times New Roman"/>
              </a:rPr>
              <a:t>Поет створив багату галерею неповторних характерів та персонажів </a:t>
            </a:r>
            <a:endParaRPr sz="1500">
              <a:latin typeface="Times New Roman"/>
              <a:ea typeface="Times New Roman"/>
              <a:cs typeface="Times New Roman"/>
              <a:sym typeface="Times New Roman"/>
            </a:endParaRPr>
          </a:p>
          <a:p>
            <a:pPr marL="0" lvl="0" indent="0" algn="just" rtl="0">
              <a:spcBef>
                <a:spcPts val="0"/>
              </a:spcBef>
              <a:spcAft>
                <a:spcPts val="0"/>
              </a:spcAft>
              <a:buNone/>
            </a:pPr>
            <a:r>
              <a:rPr lang="uk" sz="1500">
                <a:latin typeface="Times New Roman"/>
                <a:ea typeface="Times New Roman"/>
                <a:cs typeface="Times New Roman"/>
                <a:sym typeface="Times New Roman"/>
              </a:rPr>
              <a:t>Олександр Ірванець був народжений і покликаний життям для поезії. Поезія була йому довгі роки єдиним заняттям, працею і відпочинком, його хлібом насущним, приносила творчу насолоду та фізичне розслаблення. Його називають одним із кращих іронічних поетів. Ірванець чи не єдиний український письменник, який пише якісну політичну сатиру.</a:t>
            </a:r>
            <a:endParaRPr sz="1500">
              <a:latin typeface="Times New Roman"/>
              <a:ea typeface="Times New Roman"/>
              <a:cs typeface="Times New Roman"/>
              <a:sym typeface="Times New Roman"/>
            </a:endParaRPr>
          </a:p>
          <a:p>
            <a:pPr marL="0" lvl="0" indent="0" algn="just" rtl="0">
              <a:spcBef>
                <a:spcPts val="0"/>
              </a:spcBef>
              <a:spcAft>
                <a:spcPts val="0"/>
              </a:spcAft>
              <a:buNone/>
            </a:pPr>
            <a:endParaRPr sz="1500">
              <a:latin typeface="Times New Roman"/>
              <a:ea typeface="Times New Roman"/>
              <a:cs typeface="Times New Roman"/>
              <a:sym typeface="Times New Roman"/>
            </a:endParaRPr>
          </a:p>
          <a:p>
            <a:pPr marL="0" lvl="0" indent="0" algn="l" rtl="0">
              <a:spcBef>
                <a:spcPts val="0"/>
              </a:spcBef>
              <a:spcAft>
                <a:spcPts val="0"/>
              </a:spcAft>
              <a:buNone/>
            </a:pPr>
            <a:endParaRPr sz="900">
              <a:latin typeface="Verdana"/>
              <a:ea typeface="Verdana"/>
              <a:cs typeface="Verdana"/>
              <a:sym typeface="Verdana"/>
            </a:endParaRPr>
          </a:p>
        </p:txBody>
      </p:sp>
      <p:pic>
        <p:nvPicPr>
          <p:cNvPr id="148" name="Google Shape;148;p16"/>
          <p:cNvPicPr preferRelativeResize="0"/>
          <p:nvPr/>
        </p:nvPicPr>
        <p:blipFill>
          <a:blip r:embed="rId3">
            <a:alphaModFix/>
          </a:blip>
          <a:stretch>
            <a:fillRect/>
          </a:stretch>
        </p:blipFill>
        <p:spPr>
          <a:xfrm>
            <a:off x="168400" y="931250"/>
            <a:ext cx="2392476" cy="328098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7"/>
          <p:cNvSpPr txBox="1"/>
          <p:nvPr/>
        </p:nvSpPr>
        <p:spPr>
          <a:xfrm>
            <a:off x="2521025" y="459350"/>
            <a:ext cx="34290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1800" b="1">
                <a:solidFill>
                  <a:srgbClr val="0000FF"/>
                </a:solidFill>
                <a:latin typeface="Times New Roman"/>
                <a:ea typeface="Times New Roman"/>
                <a:cs typeface="Times New Roman"/>
                <a:sym typeface="Times New Roman"/>
              </a:rPr>
              <a:t>Драматургія</a:t>
            </a:r>
            <a:endParaRPr sz="1800" b="1">
              <a:solidFill>
                <a:srgbClr val="0000FF"/>
              </a:solidFill>
              <a:latin typeface="Times New Roman"/>
              <a:ea typeface="Times New Roman"/>
              <a:cs typeface="Times New Roman"/>
              <a:sym typeface="Times New Roman"/>
            </a:endParaRPr>
          </a:p>
        </p:txBody>
      </p:sp>
      <p:sp>
        <p:nvSpPr>
          <p:cNvPr id="154" name="Google Shape;154;p17"/>
          <p:cNvSpPr txBox="1"/>
          <p:nvPr/>
        </p:nvSpPr>
        <p:spPr>
          <a:xfrm>
            <a:off x="769125" y="1076850"/>
            <a:ext cx="6703200" cy="29898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uk" sz="1500">
                <a:latin typeface="Times New Roman"/>
                <a:ea typeface="Times New Roman"/>
                <a:cs typeface="Times New Roman"/>
                <a:sym typeface="Times New Roman"/>
              </a:rPr>
              <a:t>П’єси видані та перекладені багатьма іноземними мовами, ідуть у театрах Польщі, Німеччини, Люксембургу, Казахстану і звичайно, в Україні.</a:t>
            </a:r>
            <a:endParaRPr sz="1500">
              <a:latin typeface="Times New Roman"/>
              <a:ea typeface="Times New Roman"/>
              <a:cs typeface="Times New Roman"/>
              <a:sym typeface="Times New Roman"/>
            </a:endParaRPr>
          </a:p>
          <a:p>
            <a:pPr marL="0" lvl="0" indent="0" algn="just" rtl="0">
              <a:lnSpc>
                <a:spcPct val="115000"/>
              </a:lnSpc>
              <a:spcBef>
                <a:spcPts val="900"/>
              </a:spcBef>
              <a:spcAft>
                <a:spcPts val="0"/>
              </a:spcAft>
              <a:buNone/>
            </a:pPr>
            <a:r>
              <a:rPr lang="uk" sz="1500">
                <a:latin typeface="Times New Roman"/>
                <a:ea typeface="Times New Roman"/>
                <a:cs typeface="Times New Roman"/>
                <a:sym typeface="Times New Roman"/>
              </a:rPr>
              <a:t>За останні роки його драматургічні знахідки поставили харківський театр-студія «Арабески», київський Театр драми і комедії на лівому березі Дніпра, Штатс-Театр в Штутгарті і Каземат Тен -театр в Люксембурзі.</a:t>
            </a:r>
            <a:endParaRPr sz="1500">
              <a:latin typeface="Times New Roman"/>
              <a:ea typeface="Times New Roman"/>
              <a:cs typeface="Times New Roman"/>
              <a:sym typeface="Times New Roman"/>
            </a:endParaRPr>
          </a:p>
          <a:p>
            <a:pPr marL="0" lvl="0" indent="0" algn="just" rtl="0">
              <a:lnSpc>
                <a:spcPct val="115000"/>
              </a:lnSpc>
              <a:spcBef>
                <a:spcPts val="900"/>
              </a:spcBef>
              <a:spcAft>
                <a:spcPts val="0"/>
              </a:spcAft>
              <a:buNone/>
            </a:pPr>
            <a:r>
              <a:rPr lang="uk" sz="1500">
                <a:latin typeface="Times New Roman"/>
                <a:ea typeface="Times New Roman"/>
                <a:cs typeface="Times New Roman"/>
                <a:sym typeface="Times New Roman"/>
              </a:rPr>
              <a:t>Поставлені п'єси Олександра Ірванця: «Брехун з литовської площі», «Електричка на Великдень», інші три написані в одному стилістичному ключі: «Маленька п'єса про зраду», «Рекордінг», «Прямий ефір». Всі вони не залишилися непоміченими публікою і мали успіх.</a:t>
            </a:r>
            <a:endParaRPr sz="1500">
              <a:latin typeface="Times New Roman"/>
              <a:ea typeface="Times New Roman"/>
              <a:cs typeface="Times New Roman"/>
              <a:sym typeface="Times New Roman"/>
            </a:endParaRPr>
          </a:p>
          <a:p>
            <a:pPr marL="0" lvl="0" indent="0" algn="l" rtl="0">
              <a:spcBef>
                <a:spcPts val="900"/>
              </a:spcBef>
              <a:spcAft>
                <a:spcPts val="0"/>
              </a:spcAft>
              <a:buNone/>
            </a:pPr>
            <a:endParaRPr sz="900">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8"/>
          <p:cNvSpPr txBox="1"/>
          <p:nvPr/>
        </p:nvSpPr>
        <p:spPr>
          <a:xfrm>
            <a:off x="2921600" y="379225"/>
            <a:ext cx="42783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uk" sz="2100" b="1">
                <a:solidFill>
                  <a:srgbClr val="0000FF"/>
                </a:solidFill>
                <a:latin typeface="Times New Roman"/>
                <a:ea typeface="Times New Roman"/>
                <a:cs typeface="Times New Roman"/>
                <a:sym typeface="Times New Roman"/>
              </a:rPr>
              <a:t>Проза</a:t>
            </a:r>
            <a:endParaRPr sz="2100" b="1">
              <a:solidFill>
                <a:srgbClr val="0000FF"/>
              </a:solidFill>
              <a:latin typeface="Times New Roman"/>
              <a:ea typeface="Times New Roman"/>
              <a:cs typeface="Times New Roman"/>
              <a:sym typeface="Times New Roman"/>
            </a:endParaRPr>
          </a:p>
        </p:txBody>
      </p:sp>
      <p:sp>
        <p:nvSpPr>
          <p:cNvPr id="160" name="Google Shape;160;p18"/>
          <p:cNvSpPr txBox="1"/>
          <p:nvPr/>
        </p:nvSpPr>
        <p:spPr>
          <a:xfrm>
            <a:off x="534100" y="887125"/>
            <a:ext cx="6825900" cy="30168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uk" sz="2200">
                <a:latin typeface="Times New Roman"/>
                <a:ea typeface="Times New Roman"/>
                <a:cs typeface="Times New Roman"/>
                <a:sym typeface="Times New Roman"/>
              </a:rPr>
              <a:t>1.</a:t>
            </a:r>
            <a:r>
              <a:rPr lang="uk" sz="1700">
                <a:latin typeface="Times New Roman"/>
                <a:ea typeface="Times New Roman"/>
                <a:cs typeface="Times New Roman"/>
                <a:sym typeface="Times New Roman"/>
              </a:rPr>
              <a:t>Перший «нібито роман» «Рівне/Ровно» написаний у жанрі антиутопії, хоча там є і утопія східного (соціалістичного) Рівного.</a:t>
            </a:r>
            <a:endParaRPr sz="1700">
              <a:latin typeface="Times New Roman"/>
              <a:ea typeface="Times New Roman"/>
              <a:cs typeface="Times New Roman"/>
              <a:sym typeface="Times New Roman"/>
            </a:endParaRPr>
          </a:p>
          <a:p>
            <a:pPr marL="0" lvl="0" indent="0" algn="just" rtl="0">
              <a:spcBef>
                <a:spcPts val="0"/>
              </a:spcBef>
              <a:spcAft>
                <a:spcPts val="0"/>
              </a:spcAft>
              <a:buNone/>
            </a:pPr>
            <a:r>
              <a:rPr lang="uk" sz="1700">
                <a:latin typeface="Times New Roman"/>
                <a:ea typeface="Times New Roman"/>
                <a:cs typeface="Times New Roman"/>
                <a:sym typeface="Times New Roman"/>
              </a:rPr>
              <a:t>2.Роман «Очамимря» про корупцію, всепоглинаюче зло, невблаганне, що проникає усюди, від низів до верхів.</a:t>
            </a:r>
            <a:endParaRPr sz="1700">
              <a:latin typeface="Times New Roman"/>
              <a:ea typeface="Times New Roman"/>
              <a:cs typeface="Times New Roman"/>
              <a:sym typeface="Times New Roman"/>
            </a:endParaRPr>
          </a:p>
          <a:p>
            <a:pPr marL="0" lvl="0" indent="0" algn="just" rtl="0">
              <a:spcBef>
                <a:spcPts val="0"/>
              </a:spcBef>
              <a:spcAft>
                <a:spcPts val="0"/>
              </a:spcAft>
              <a:buNone/>
            </a:pPr>
            <a:r>
              <a:rPr lang="uk" sz="1700">
                <a:latin typeface="Times New Roman"/>
                <a:ea typeface="Times New Roman"/>
                <a:cs typeface="Times New Roman"/>
                <a:sym typeface="Times New Roman"/>
              </a:rPr>
              <a:t>3.«Хвороба Лібенкрафта» – третій роман О. Ірванця викликає особливу цікавість.Цей твір літературознавці називають твором про «мертве місто, якого вже не існує».</a:t>
            </a:r>
            <a:endParaRPr sz="1700">
              <a:latin typeface="Times New Roman"/>
              <a:ea typeface="Times New Roman"/>
              <a:cs typeface="Times New Roman"/>
              <a:sym typeface="Times New Roman"/>
            </a:endParaRPr>
          </a:p>
          <a:p>
            <a:pPr marL="0" lvl="0" indent="0" algn="just" rtl="0">
              <a:spcBef>
                <a:spcPts val="0"/>
              </a:spcBef>
              <a:spcAft>
                <a:spcPts val="0"/>
              </a:spcAft>
              <a:buNone/>
            </a:pPr>
            <a:r>
              <a:rPr lang="uk" sz="1700">
                <a:latin typeface="Times New Roman"/>
                <a:ea typeface="Times New Roman"/>
                <a:cs typeface="Times New Roman"/>
                <a:sym typeface="Times New Roman"/>
              </a:rPr>
              <a:t>4.Роман Олександра Ірванця «Харків – 1938» подає альтернативну історію України – можливий шлях розвитку незалежної Української держави від початку ХХ століття.</a:t>
            </a:r>
            <a:endParaRPr sz="1700">
              <a:latin typeface="Times New Roman"/>
              <a:ea typeface="Times New Roman"/>
              <a:cs typeface="Times New Roman"/>
              <a:sym typeface="Times New Roman"/>
            </a:endParaRPr>
          </a:p>
          <a:p>
            <a:pPr marL="0" lvl="0" indent="0" algn="l" rtl="0">
              <a:spcBef>
                <a:spcPts val="0"/>
              </a:spcBef>
              <a:spcAft>
                <a:spcPts val="0"/>
              </a:spcAft>
              <a:buNone/>
            </a:pPr>
            <a:endParaRPr sz="900">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9"/>
          <p:cNvSpPr txBox="1"/>
          <p:nvPr/>
        </p:nvSpPr>
        <p:spPr>
          <a:xfrm>
            <a:off x="512725" y="302550"/>
            <a:ext cx="7985100" cy="4744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900"/>
              </a:spcBef>
              <a:spcAft>
                <a:spcPts val="0"/>
              </a:spcAft>
              <a:buNone/>
            </a:pPr>
            <a:r>
              <a:rPr lang="uk" sz="1500" b="1">
                <a:solidFill>
                  <a:srgbClr val="0000FF"/>
                </a:solidFill>
                <a:latin typeface="Times New Roman"/>
                <a:ea typeface="Times New Roman"/>
                <a:cs typeface="Times New Roman"/>
                <a:sym typeface="Times New Roman"/>
              </a:rPr>
              <a:t>Нагороди О. Ірванця:</a:t>
            </a:r>
            <a:endParaRPr sz="1500" b="1">
              <a:solidFill>
                <a:srgbClr val="0000FF"/>
              </a:solidFill>
              <a:latin typeface="Times New Roman"/>
              <a:ea typeface="Times New Roman"/>
              <a:cs typeface="Times New Roman"/>
              <a:sym typeface="Times New Roman"/>
            </a:endParaRPr>
          </a:p>
          <a:p>
            <a:pPr marL="457200" lvl="0" indent="-228600" algn="l" rtl="0">
              <a:lnSpc>
                <a:spcPct val="115000"/>
              </a:lnSpc>
              <a:spcBef>
                <a:spcPts val="900"/>
              </a:spcBef>
              <a:spcAft>
                <a:spcPts val="0"/>
              </a:spcAft>
              <a:buSzPts val="1500"/>
              <a:buFont typeface="Times New Roman"/>
              <a:buNone/>
            </a:pPr>
            <a:r>
              <a:rPr lang="uk" sz="1500">
                <a:latin typeface="Times New Roman"/>
                <a:ea typeface="Times New Roman"/>
                <a:cs typeface="Times New Roman"/>
                <a:sym typeface="Times New Roman"/>
              </a:rPr>
              <a:t>- лауреат премії Фонду Гелен Щербань-Лапіка (США, 1995)</a:t>
            </a:r>
            <a:endParaRPr sz="1500">
              <a:latin typeface="Times New Roman"/>
              <a:ea typeface="Times New Roman"/>
              <a:cs typeface="Times New Roman"/>
              <a:sym typeface="Times New Roman"/>
            </a:endParaRPr>
          </a:p>
          <a:p>
            <a:pPr marL="457200" lvl="0" indent="-228600" algn="l" rtl="0">
              <a:lnSpc>
                <a:spcPct val="115000"/>
              </a:lnSpc>
              <a:spcBef>
                <a:spcPts val="0"/>
              </a:spcBef>
              <a:spcAft>
                <a:spcPts val="0"/>
              </a:spcAft>
              <a:buSzPts val="1500"/>
              <a:buFont typeface="Times New Roman"/>
              <a:buNone/>
            </a:pPr>
            <a:r>
              <a:rPr lang="uk" sz="1500">
                <a:latin typeface="Times New Roman"/>
                <a:ea typeface="Times New Roman"/>
                <a:cs typeface="Times New Roman"/>
                <a:sym typeface="Times New Roman"/>
              </a:rPr>
              <a:t>- стипендіат Академії Шльосс Солітюд (Німеччина, 1995)</a:t>
            </a:r>
            <a:endParaRPr sz="1500">
              <a:latin typeface="Times New Roman"/>
              <a:ea typeface="Times New Roman"/>
              <a:cs typeface="Times New Roman"/>
              <a:sym typeface="Times New Roman"/>
            </a:endParaRPr>
          </a:p>
          <a:p>
            <a:pPr marL="457200" lvl="0" indent="-228600" algn="l" rtl="0">
              <a:lnSpc>
                <a:spcPct val="115000"/>
              </a:lnSpc>
              <a:spcBef>
                <a:spcPts val="0"/>
              </a:spcBef>
              <a:spcAft>
                <a:spcPts val="0"/>
              </a:spcAft>
              <a:buSzPts val="1500"/>
              <a:buFont typeface="Times New Roman"/>
              <a:buNone/>
            </a:pPr>
            <a:r>
              <a:rPr lang="uk" sz="1500">
                <a:latin typeface="Times New Roman"/>
                <a:ea typeface="Times New Roman"/>
                <a:cs typeface="Times New Roman"/>
                <a:sym typeface="Times New Roman"/>
              </a:rPr>
              <a:t>- стипендіат Вілли «Вальдберта» (Баварія, Німеччина, 2001)</a:t>
            </a:r>
            <a:endParaRPr sz="1500">
              <a:latin typeface="Times New Roman"/>
              <a:ea typeface="Times New Roman"/>
              <a:cs typeface="Times New Roman"/>
              <a:sym typeface="Times New Roman"/>
            </a:endParaRPr>
          </a:p>
          <a:p>
            <a:pPr marL="457200" lvl="0" indent="-228600" algn="l" rtl="0">
              <a:lnSpc>
                <a:spcPct val="115000"/>
              </a:lnSpc>
              <a:spcBef>
                <a:spcPts val="0"/>
              </a:spcBef>
              <a:spcAft>
                <a:spcPts val="0"/>
              </a:spcAft>
              <a:buSzPts val="1500"/>
              <a:buFont typeface="Times New Roman"/>
              <a:buNone/>
            </a:pPr>
            <a:r>
              <a:rPr lang="uk" sz="1500">
                <a:latin typeface="Times New Roman"/>
                <a:ea typeface="Times New Roman"/>
                <a:cs typeface="Times New Roman"/>
                <a:sym typeface="Times New Roman"/>
              </a:rPr>
              <a:t>- стипендіат Фундації «КультурКонтакт» (Австрія, Відень, 2002)</a:t>
            </a:r>
            <a:endParaRPr sz="1500">
              <a:latin typeface="Times New Roman"/>
              <a:ea typeface="Times New Roman"/>
              <a:cs typeface="Times New Roman"/>
              <a:sym typeface="Times New Roman"/>
            </a:endParaRPr>
          </a:p>
          <a:p>
            <a:pPr marL="457200" lvl="0" indent="-228600" algn="l" rtl="0">
              <a:lnSpc>
                <a:spcPct val="115000"/>
              </a:lnSpc>
              <a:spcBef>
                <a:spcPts val="0"/>
              </a:spcBef>
              <a:spcAft>
                <a:spcPts val="0"/>
              </a:spcAft>
              <a:buSzPts val="1500"/>
              <a:buFont typeface="Times New Roman"/>
              <a:buNone/>
            </a:pPr>
            <a:r>
              <a:rPr lang="uk" sz="1500">
                <a:latin typeface="Times New Roman"/>
                <a:ea typeface="Times New Roman"/>
                <a:cs typeface="Times New Roman"/>
                <a:sym typeface="Times New Roman"/>
              </a:rPr>
              <a:t>- стипендіат Фулбрайтівської програми (2005-2006)</a:t>
            </a:r>
            <a:endParaRPr sz="1500">
              <a:latin typeface="Times New Roman"/>
              <a:ea typeface="Times New Roman"/>
              <a:cs typeface="Times New Roman"/>
              <a:sym typeface="Times New Roman"/>
            </a:endParaRPr>
          </a:p>
          <a:p>
            <a:pPr marL="457200" lvl="0" indent="-228600" algn="l" rtl="0">
              <a:lnSpc>
                <a:spcPct val="115000"/>
              </a:lnSpc>
              <a:spcBef>
                <a:spcPts val="0"/>
              </a:spcBef>
              <a:spcAft>
                <a:spcPts val="0"/>
              </a:spcAft>
              <a:buSzPts val="1500"/>
              <a:buFont typeface="Times New Roman"/>
              <a:buNone/>
            </a:pPr>
            <a:r>
              <a:rPr lang="uk" sz="1500">
                <a:latin typeface="Times New Roman"/>
                <a:ea typeface="Times New Roman"/>
                <a:cs typeface="Times New Roman"/>
                <a:sym typeface="Times New Roman"/>
              </a:rPr>
              <a:t>- стипендіат Літературного Колоквіуму міста Берліна (2009)</a:t>
            </a:r>
            <a:endParaRPr sz="1500">
              <a:latin typeface="Times New Roman"/>
              <a:ea typeface="Times New Roman"/>
              <a:cs typeface="Times New Roman"/>
              <a:sym typeface="Times New Roman"/>
            </a:endParaRPr>
          </a:p>
          <a:p>
            <a:pPr marL="457200" lvl="0" indent="-228600" algn="l" rtl="0">
              <a:lnSpc>
                <a:spcPct val="115000"/>
              </a:lnSpc>
              <a:spcBef>
                <a:spcPts val="0"/>
              </a:spcBef>
              <a:spcAft>
                <a:spcPts val="0"/>
              </a:spcAft>
              <a:buSzPts val="1500"/>
              <a:buFont typeface="Times New Roman"/>
              <a:buNone/>
            </a:pPr>
            <a:r>
              <a:rPr lang="uk" sz="1500">
                <a:latin typeface="Times New Roman"/>
                <a:ea typeface="Times New Roman"/>
                <a:cs typeface="Times New Roman"/>
                <a:sym typeface="Times New Roman"/>
              </a:rPr>
              <a:t>- фіналіст літературної нагороди Angelus (2007)</a:t>
            </a:r>
            <a:endParaRPr sz="1500">
              <a:latin typeface="Times New Roman"/>
              <a:ea typeface="Times New Roman"/>
              <a:cs typeface="Times New Roman"/>
              <a:sym typeface="Times New Roman"/>
            </a:endParaRPr>
          </a:p>
          <a:p>
            <a:pPr marL="457200" lvl="0" indent="-228600" algn="l" rtl="0">
              <a:lnSpc>
                <a:spcPct val="115000"/>
              </a:lnSpc>
              <a:spcBef>
                <a:spcPts val="0"/>
              </a:spcBef>
              <a:spcAft>
                <a:spcPts val="0"/>
              </a:spcAft>
              <a:buSzPts val="1500"/>
              <a:buFont typeface="Times New Roman"/>
              <a:buNone/>
            </a:pPr>
            <a:r>
              <a:rPr lang="uk" sz="1500">
                <a:latin typeface="Times New Roman"/>
                <a:ea typeface="Times New Roman"/>
                <a:cs typeface="Times New Roman"/>
                <a:sym typeface="Times New Roman"/>
              </a:rPr>
              <a:t>- стипендіат Gaude Polonia, Міністерства Культури Польщі, (Варшава, лютий-червень 2008).</a:t>
            </a:r>
            <a:endParaRPr sz="1500">
              <a:latin typeface="Times New Roman"/>
              <a:ea typeface="Times New Roman"/>
              <a:cs typeface="Times New Roman"/>
              <a:sym typeface="Times New Roman"/>
            </a:endParaRPr>
          </a:p>
          <a:p>
            <a:pPr marL="0" lvl="0" indent="0" algn="just" rtl="0">
              <a:lnSpc>
                <a:spcPct val="115000"/>
              </a:lnSpc>
              <a:spcBef>
                <a:spcPts val="900"/>
              </a:spcBef>
              <a:spcAft>
                <a:spcPts val="0"/>
              </a:spcAft>
              <a:buNone/>
            </a:pPr>
            <a:r>
              <a:rPr lang="uk" sz="1500">
                <a:latin typeface="Times New Roman"/>
                <a:ea typeface="Times New Roman"/>
                <a:cs typeface="Times New Roman"/>
                <a:sym typeface="Times New Roman"/>
              </a:rPr>
              <a:t>До 24 лютого 2022 автор, сповнений сил та енергії, жив в Ірпені під Києвом та в Рівному. Був змушений виїхати у Німеччину . Олександр Ірванець активно зустрічається з молоддю, не вміє мовчати з приводу суспільних конфузів на догоду славі чи матеріальним благам. І те, що він пише, чудово витримує випробування часом.</a:t>
            </a:r>
            <a:endParaRPr sz="1500">
              <a:latin typeface="Times New Roman"/>
              <a:ea typeface="Times New Roman"/>
              <a:cs typeface="Times New Roman"/>
              <a:sym typeface="Times New Roman"/>
            </a:endParaRPr>
          </a:p>
          <a:p>
            <a:pPr marL="0" lvl="0" indent="0" algn="just" rtl="0">
              <a:lnSpc>
                <a:spcPct val="115000"/>
              </a:lnSpc>
              <a:spcBef>
                <a:spcPts val="900"/>
              </a:spcBef>
              <a:spcAft>
                <a:spcPts val="900"/>
              </a:spcAft>
              <a:buNone/>
            </a:pPr>
            <a:r>
              <a:rPr lang="uk" sz="1500">
                <a:latin typeface="Times New Roman"/>
                <a:ea typeface="Times New Roman"/>
                <a:cs typeface="Times New Roman"/>
                <a:sym typeface="Times New Roman"/>
              </a:rPr>
              <a:t>Його називають співцем буремних літ і струни його поезії дзвенітимуть і для майбутніх поколінь, для тих нащадків, що матимуть життя, сповнене добра і душевних відносин.</a:t>
            </a:r>
            <a:endParaRPr sz="1500">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TotalTime>
  <Words>1297</Words>
  <Application>Microsoft Office PowerPoint</Application>
  <PresentationFormat>Экран (16:9)</PresentationFormat>
  <Paragraphs>57</Paragraphs>
  <Slides>19</Slides>
  <Notes>15</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19</vt:i4>
      </vt:variant>
    </vt:vector>
  </HeadingPairs>
  <TitlesOfParts>
    <vt:vector size="25" baseType="lpstr">
      <vt:lpstr>Calibri</vt:lpstr>
      <vt:lpstr>Arial</vt:lpstr>
      <vt:lpstr>Times New Roman</vt:lpstr>
      <vt:lpstr>Nunito</vt:lpstr>
      <vt:lpstr>Verdana</vt:lpstr>
      <vt:lpstr>Shift</vt:lpstr>
      <vt:lpstr>О. Ірванець «До французького шансоньє». С. Жадан «Музика, очерет…», «Смерть моряка»</vt:lpstr>
      <vt:lpstr>ЗАВДАННЯ:   1. Уважно орзнайомитися з матеріалом. 2. Письмово опрацювати, знати матеріал. 3. Виконати тестування в кінці уроку. Фото результату здати.</vt:lpstr>
      <vt:lpstr>Презентация PowerPoint</vt:lpstr>
      <vt:lpstr>https://www.youtube.com/watch?v=4ooXVGumQfI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Пройди тестування, фото результату прикріпи. https://naurok.com.ua/test/join?gamecode=2398187 </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 Ірванець «До французького шансоньє». С. Жадан «Музика, очерет…», «Смерть моряка».</dc:title>
  <dc:creator>Карпатська Джерельна</dc:creator>
  <cp:lastModifiedBy>Карпатська Джерельна</cp:lastModifiedBy>
  <cp:revision>5</cp:revision>
  <dcterms:modified xsi:type="dcterms:W3CDTF">2024-04-25T13:12:22Z</dcterms:modified>
</cp:coreProperties>
</file>