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endParaRPr lang="en-US" sz="6600" dirty="0">
              <a:effectLst>
                <a:outerShdw blurRad="38100" dist="38100" dir="2700000" algn="tl">
                  <a:srgbClr val="000000">
                    <a:alpha val="43137"/>
                  </a:srgbClr>
                </a:outerShdw>
              </a:effectLst>
              <a:latin typeface="+mn-lt"/>
              <a:cs typeface="+mn-cs"/>
            </a:endParaRP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14"/>
          <p:cNvSpPr>
            <a:spLocks noGrp="1"/>
          </p:cNvSpPr>
          <p:nvPr>
            <p:ph type="dt" sz="half" idx="10"/>
          </p:nvPr>
        </p:nvSpPr>
        <p:spPr/>
        <p:txBody>
          <a:bodyPr/>
          <a:lstStyle>
            <a:lvl1pPr>
              <a:defRPr/>
            </a:lvl1pPr>
          </a:lstStyle>
          <a:p>
            <a:pPr>
              <a:defRPr/>
            </a:pPr>
            <a:fld id="{28684841-07DB-4897-BA74-BB906DCA7F29}" type="datetimeFigureOut">
              <a:rPr lang="ru-RU"/>
              <a:pPr>
                <a:defRPr/>
              </a:pPr>
              <a:t>14.04.2021</a:t>
            </a:fld>
            <a:endParaRPr lang="ru-RU"/>
          </a:p>
        </p:txBody>
      </p:sp>
      <p:sp>
        <p:nvSpPr>
          <p:cNvPr id="6" name="Slide Number Placeholder 15"/>
          <p:cNvSpPr>
            <a:spLocks noGrp="1"/>
          </p:cNvSpPr>
          <p:nvPr>
            <p:ph type="sldNum" sz="quarter" idx="11"/>
          </p:nvPr>
        </p:nvSpPr>
        <p:spPr/>
        <p:txBody>
          <a:bodyPr/>
          <a:lstStyle>
            <a:lvl1pPr>
              <a:defRPr/>
            </a:lvl1pPr>
          </a:lstStyle>
          <a:p>
            <a:pPr>
              <a:defRPr/>
            </a:pPr>
            <a:fld id="{40FF5B0D-C5F4-42D9-87F4-A4A0C8099BE2}" type="slidenum">
              <a:rPr lang="ru-RU"/>
              <a:pPr>
                <a:defRPr/>
              </a:pPr>
              <a:t>‹#›</a:t>
            </a:fld>
            <a:endParaRPr lang="ru-RU"/>
          </a:p>
        </p:txBody>
      </p:sp>
      <p:sp>
        <p:nvSpPr>
          <p:cNvPr id="7" name="Footer Placeholder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C5128D3-B68E-4119-9FD3-1D1B1934DBD1}" type="datetimeFigureOut">
              <a:rPr lang="ru-RU"/>
              <a:pPr>
                <a:defRPr/>
              </a:pPr>
              <a:t>14.04.2021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84C5262-00AE-4DC9-A3C7-AB80251EF34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B6EBE8D-F41C-4620-8336-BDC3DC768E68}" type="datetimeFigureOut">
              <a:rPr lang="ru-RU"/>
              <a:pPr>
                <a:defRPr/>
              </a:pPr>
              <a:t>14.04.2021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931DCF8-3704-4431-9396-30E8DBC8073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FB65F425-3FF3-4AAA-96E0-7F74BE44B3C3}" type="datetimeFigureOut">
              <a:rPr lang="ru-RU"/>
              <a:pPr>
                <a:defRPr/>
              </a:pPr>
              <a:t>14.04.2021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0DD857F-7DAB-439E-ABC1-FBE98CC86BE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endParaRPr lang="en-US" sz="6600" dirty="0">
              <a:effectLst>
                <a:outerShdw blurRad="38100" dist="38100" dir="2700000" algn="tl">
                  <a:srgbClr val="000000">
                    <a:alpha val="43137"/>
                  </a:srgbClr>
                </a:outerShdw>
              </a:effectLst>
              <a:latin typeface="+mn-lt"/>
              <a:cs typeface="+mn-cs"/>
            </a:endParaRP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
        <p:nvSpPr>
          <p:cNvPr id="6" name="Date Placeholder 11"/>
          <p:cNvSpPr>
            <a:spLocks noGrp="1"/>
          </p:cNvSpPr>
          <p:nvPr>
            <p:ph type="dt" sz="half" idx="10"/>
          </p:nvPr>
        </p:nvSpPr>
        <p:spPr/>
        <p:txBody>
          <a:bodyPr/>
          <a:lstStyle>
            <a:lvl1pPr>
              <a:defRPr/>
            </a:lvl1pPr>
          </a:lstStyle>
          <a:p>
            <a:pPr>
              <a:defRPr/>
            </a:pPr>
            <a:fld id="{388BBB70-2171-43A1-AF30-6D6771119C36}" type="datetimeFigureOut">
              <a:rPr lang="ru-RU"/>
              <a:pPr>
                <a:defRPr/>
              </a:pPr>
              <a:t>14.04.2021</a:t>
            </a:fld>
            <a:endParaRPr lang="ru-RU"/>
          </a:p>
        </p:txBody>
      </p:sp>
      <p:sp>
        <p:nvSpPr>
          <p:cNvPr id="7" name="Slide Number Placeholder 12"/>
          <p:cNvSpPr>
            <a:spLocks noGrp="1"/>
          </p:cNvSpPr>
          <p:nvPr>
            <p:ph type="sldNum" sz="quarter" idx="11"/>
          </p:nvPr>
        </p:nvSpPr>
        <p:spPr/>
        <p:txBody>
          <a:bodyPr/>
          <a:lstStyle>
            <a:lvl1pPr>
              <a:defRPr/>
            </a:lvl1pPr>
          </a:lstStyle>
          <a:p>
            <a:pPr>
              <a:defRPr/>
            </a:pPr>
            <a:fld id="{12E4C7E1-CF94-4618-8BBB-6E18C0C04C80}" type="slidenum">
              <a:rPr lang="ru-RU"/>
              <a:pPr>
                <a:defRPr/>
              </a:pPr>
              <a:t>‹#›</a:t>
            </a:fld>
            <a:endParaRPr lang="ru-RU"/>
          </a:p>
        </p:txBody>
      </p:sp>
      <p:sp>
        <p:nvSpPr>
          <p:cNvPr id="8" name="Footer Placeholder 13"/>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Date Placeholder 3"/>
          <p:cNvSpPr>
            <a:spLocks noGrp="1"/>
          </p:cNvSpPr>
          <p:nvPr>
            <p:ph type="dt" sz="half" idx="15"/>
          </p:nvPr>
        </p:nvSpPr>
        <p:spPr/>
        <p:txBody>
          <a:bodyPr/>
          <a:lstStyle>
            <a:lvl1pPr>
              <a:defRPr/>
            </a:lvl1pPr>
          </a:lstStyle>
          <a:p>
            <a:pPr>
              <a:defRPr/>
            </a:pPr>
            <a:fld id="{AC69EEAA-E579-40A2-A86F-74E8F94DA954}" type="datetimeFigureOut">
              <a:rPr lang="ru-RU"/>
              <a:pPr>
                <a:defRPr/>
              </a:pPr>
              <a:t>14.04.2021</a:t>
            </a:fld>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4C5A7FB2-6C13-48B8-937D-CDB03EC4963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endParaRPr lang="en-US" sz="6000" dirty="0">
              <a:effectLst>
                <a:outerShdw blurRad="38100" dist="38100" dir="2700000" algn="tl">
                  <a:srgbClr val="000000">
                    <a:alpha val="43137"/>
                  </a:srgbClr>
                </a:outerShdw>
              </a:effectLst>
              <a:latin typeface="+mn-lt"/>
              <a:cs typeface="+mn-cs"/>
            </a:endParaRPr>
          </a:p>
        </p:txBody>
      </p:sp>
      <p:sp>
        <p:nvSpPr>
          <p:cNvPr id="8" name="TextBox 17"/>
          <p:cNvSpPr txBox="1"/>
          <p:nvPr/>
        </p:nvSpPr>
        <p:spPr>
          <a:xfrm>
            <a:off x="4779963"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endParaRPr lang="en-US" sz="6000" dirty="0">
              <a:effectLst>
                <a:outerShdw blurRad="38100" dist="38100" dir="2700000" algn="tl">
                  <a:srgbClr val="000000">
                    <a:alpha val="43137"/>
                  </a:srgbClr>
                </a:outerShdw>
              </a:effectLst>
              <a:latin typeface="+mn-lt"/>
              <a:cs typeface="+mn-cs"/>
            </a:endParaRP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9" name="Date Placeholder 13"/>
          <p:cNvSpPr>
            <a:spLocks noGrp="1"/>
          </p:cNvSpPr>
          <p:nvPr>
            <p:ph type="dt" sz="half" idx="10"/>
          </p:nvPr>
        </p:nvSpPr>
        <p:spPr/>
        <p:txBody>
          <a:bodyPr/>
          <a:lstStyle>
            <a:lvl1pPr>
              <a:defRPr/>
            </a:lvl1pPr>
          </a:lstStyle>
          <a:p>
            <a:pPr>
              <a:defRPr/>
            </a:pPr>
            <a:fld id="{A434AB63-A20B-4A8B-B684-2A4B226C25B2}" type="datetimeFigureOut">
              <a:rPr lang="ru-RU"/>
              <a:pPr>
                <a:defRPr/>
              </a:pPr>
              <a:t>14.04.2021</a:t>
            </a:fld>
            <a:endParaRPr lang="ru-RU"/>
          </a:p>
        </p:txBody>
      </p:sp>
      <p:sp>
        <p:nvSpPr>
          <p:cNvPr id="10" name="Slide Number Placeholder 14"/>
          <p:cNvSpPr>
            <a:spLocks noGrp="1"/>
          </p:cNvSpPr>
          <p:nvPr>
            <p:ph type="sldNum" sz="quarter" idx="11"/>
          </p:nvPr>
        </p:nvSpPr>
        <p:spPr/>
        <p:txBody>
          <a:bodyPr/>
          <a:lstStyle>
            <a:lvl1pPr>
              <a:defRPr/>
            </a:lvl1pPr>
          </a:lstStyle>
          <a:p>
            <a:pPr>
              <a:defRPr/>
            </a:pPr>
            <a:fld id="{65BBB521-BBCE-4DFE-801A-C05E88C294FF}" type="slidenum">
              <a:rPr lang="ru-RU"/>
              <a:pPr>
                <a:defRPr/>
              </a:pPr>
              <a:t>‹#›</a:t>
            </a:fld>
            <a:endParaRPr lang="ru-RU"/>
          </a:p>
        </p:txBody>
      </p:sp>
      <p:sp>
        <p:nvSpPr>
          <p:cNvPr id="11" name="Footer Placeholder 15"/>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3F430CDD-6C54-493E-BFD0-188D1D6505DA}" type="datetimeFigureOut">
              <a:rPr lang="ru-RU"/>
              <a:pPr>
                <a:defRPr/>
              </a:pPr>
              <a:t>14.04.2021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22341459-5989-4B4B-87B0-5B2953FDCDC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A37214-4007-4A7D-95AA-97CBBDB5A81E}" type="datetimeFigureOut">
              <a:rPr lang="ru-RU"/>
              <a:pPr>
                <a:defRPr/>
              </a:pPr>
              <a:t>14.04.2021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149CBB79-D7E6-4BCC-BE75-29B0CA83FBF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cs typeface="+mn-cs"/>
              </a:rPr>
              <a:t>{</a:t>
            </a:r>
            <a:endParaRPr lang="en-US" sz="8000" dirty="0">
              <a:effectLst>
                <a:outerShdw blurRad="38100" dist="38100" dir="2700000" algn="tl">
                  <a:srgbClr val="000000">
                    <a:alpha val="43137"/>
                  </a:srgbClr>
                </a:outerShdw>
              </a:effectLst>
              <a:latin typeface="+mn-lt"/>
              <a:cs typeface="+mn-cs"/>
            </a:endParaRP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Title 17"/>
          <p:cNvSpPr>
            <a:spLocks noGrp="1"/>
          </p:cNvSpPr>
          <p:nvPr>
            <p:ph type="title"/>
          </p:nvPr>
        </p:nvSpPr>
        <p:spPr/>
        <p:txBody>
          <a:bodyPr/>
          <a:lstStyle/>
          <a:p>
            <a:r>
              <a:rPr lang="ru-RU" smtClean="0"/>
              <a:t>Образец заголовка</a:t>
            </a:r>
            <a:endParaRPr lang="en-US" dirty="0"/>
          </a:p>
        </p:txBody>
      </p:sp>
      <p:sp>
        <p:nvSpPr>
          <p:cNvPr id="6" name="Date Placeholder 14"/>
          <p:cNvSpPr>
            <a:spLocks noGrp="1"/>
          </p:cNvSpPr>
          <p:nvPr>
            <p:ph type="dt" sz="half" idx="10"/>
          </p:nvPr>
        </p:nvSpPr>
        <p:spPr/>
        <p:txBody>
          <a:bodyPr/>
          <a:lstStyle>
            <a:lvl1pPr>
              <a:defRPr/>
            </a:lvl1pPr>
          </a:lstStyle>
          <a:p>
            <a:pPr>
              <a:defRPr/>
            </a:pPr>
            <a:fld id="{903B88F6-CA8B-47A5-AEF1-27EDBFAB0ACE}" type="datetimeFigureOut">
              <a:rPr lang="ru-RU"/>
              <a:pPr>
                <a:defRPr/>
              </a:pPr>
              <a:t>14.04.2021</a:t>
            </a:fld>
            <a:endParaRPr lang="ru-RU"/>
          </a:p>
        </p:txBody>
      </p:sp>
      <p:sp>
        <p:nvSpPr>
          <p:cNvPr id="7" name="Slide Number Placeholder 15"/>
          <p:cNvSpPr>
            <a:spLocks noGrp="1"/>
          </p:cNvSpPr>
          <p:nvPr>
            <p:ph type="sldNum" sz="quarter" idx="11"/>
          </p:nvPr>
        </p:nvSpPr>
        <p:spPr/>
        <p:txBody>
          <a:bodyPr/>
          <a:lstStyle>
            <a:lvl1pPr>
              <a:defRPr/>
            </a:lvl1pPr>
          </a:lstStyle>
          <a:p>
            <a:pPr>
              <a:defRPr/>
            </a:pPr>
            <a:fld id="{2BB83AB6-9D58-4FE7-8288-CC8DD4E6F345}" type="slidenum">
              <a:rPr lang="ru-RU"/>
              <a:pPr>
                <a:defRPr/>
              </a:pPr>
              <a:t>‹#›</a:t>
            </a:fld>
            <a:endParaRPr lang="ru-RU"/>
          </a:p>
        </p:txBody>
      </p:sp>
      <p:sp>
        <p:nvSpPr>
          <p:cNvPr id="8" name="Footer Placeholder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endParaRPr lang="en-US" sz="6000" dirty="0">
              <a:effectLst>
                <a:outerShdw blurRad="38100" dist="38100" dir="2700000" algn="tl">
                  <a:srgbClr val="000000">
                    <a:alpha val="43137"/>
                  </a:srgbClr>
                </a:outerShdw>
              </a:effectLst>
              <a:latin typeface="+mn-lt"/>
              <a:cs typeface="+mn-cs"/>
            </a:endParaRP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6" name="Date Placeholder 12"/>
          <p:cNvSpPr>
            <a:spLocks noGrp="1"/>
          </p:cNvSpPr>
          <p:nvPr>
            <p:ph type="dt" sz="half" idx="10"/>
          </p:nvPr>
        </p:nvSpPr>
        <p:spPr/>
        <p:txBody>
          <a:bodyPr/>
          <a:lstStyle>
            <a:lvl1pPr>
              <a:defRPr/>
            </a:lvl1pPr>
          </a:lstStyle>
          <a:p>
            <a:pPr>
              <a:defRPr/>
            </a:pPr>
            <a:fld id="{C8852949-AD38-4FA6-AB12-F31DD01FCD1C}" type="datetimeFigureOut">
              <a:rPr lang="ru-RU"/>
              <a:pPr>
                <a:defRPr/>
              </a:pPr>
              <a:t>14.04.2021</a:t>
            </a:fld>
            <a:endParaRPr lang="ru-RU"/>
          </a:p>
        </p:txBody>
      </p:sp>
      <p:sp>
        <p:nvSpPr>
          <p:cNvPr id="7" name="Slide Number Placeholder 13"/>
          <p:cNvSpPr>
            <a:spLocks noGrp="1"/>
          </p:cNvSpPr>
          <p:nvPr>
            <p:ph type="sldNum" sz="quarter" idx="11"/>
          </p:nvPr>
        </p:nvSpPr>
        <p:spPr/>
        <p:txBody>
          <a:bodyPr/>
          <a:lstStyle>
            <a:lvl1pPr>
              <a:defRPr/>
            </a:lvl1pPr>
          </a:lstStyle>
          <a:p>
            <a:pPr>
              <a:defRPr/>
            </a:pPr>
            <a:fld id="{B8E7CB5D-5B4E-413F-87E7-46CC03D1A031}" type="slidenum">
              <a:rPr lang="ru-RU"/>
              <a:pPr>
                <a:defRPr/>
              </a:pPr>
              <a:t>‹#›</a:t>
            </a:fld>
            <a:endParaRPr lang="ru-RU"/>
          </a:p>
        </p:txBody>
      </p:sp>
      <p:sp>
        <p:nvSpPr>
          <p:cNvPr id="8" name="Footer Placeholder 14"/>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fontAlgn="auto">
              <a:spcBef>
                <a:spcPts val="0"/>
              </a:spcBef>
              <a:spcAft>
                <a:spcPts val="0"/>
              </a:spcAft>
              <a:defRPr sz="1100" smtClean="0">
                <a:solidFill>
                  <a:schemeClr val="tx1">
                    <a:alpha val="60000"/>
                  </a:schemeClr>
                </a:solidFill>
                <a:effectLst/>
                <a:latin typeface="+mn-lt"/>
                <a:cs typeface="+mn-cs"/>
              </a:defRPr>
            </a:lvl1pPr>
          </a:lstStyle>
          <a:p>
            <a:pPr>
              <a:defRPr/>
            </a:pPr>
            <a:fld id="{8A55BC76-95CE-4ABA-8D03-85F4D4C9FE4A}" type="datetimeFigureOut">
              <a:rPr lang="ru-RU"/>
              <a:pPr>
                <a:defRPr/>
              </a:pPr>
              <a:t>14.04.2021</a:t>
            </a:fld>
            <a:endParaRPr lang="ru-RU"/>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fontAlgn="auto">
              <a:spcBef>
                <a:spcPts val="0"/>
              </a:spcBef>
              <a:spcAft>
                <a:spcPts val="0"/>
              </a:spcAft>
              <a:defRPr sz="1100">
                <a:solidFill>
                  <a:schemeClr val="tx1">
                    <a:alpha val="60000"/>
                  </a:schemeClr>
                </a:solidFill>
                <a:effectLst/>
                <a:latin typeface="+mn-lt"/>
                <a:cs typeface="+mn-cs"/>
              </a:defRPr>
            </a:lvl1pPr>
          </a:lstStyle>
          <a:p>
            <a:pPr>
              <a:defRPr/>
            </a:pPr>
            <a:endParaRPr lang="ru-RU"/>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fontAlgn="auto">
              <a:spcBef>
                <a:spcPts val="0"/>
              </a:spcBef>
              <a:spcAft>
                <a:spcPts val="0"/>
              </a:spcAft>
              <a:defRPr sz="1600" smtClean="0">
                <a:solidFill>
                  <a:schemeClr val="tx1">
                    <a:alpha val="60000"/>
                  </a:schemeClr>
                </a:solidFill>
                <a:effectLst/>
                <a:latin typeface="+mn-lt"/>
                <a:cs typeface="+mn-cs"/>
              </a:defRPr>
            </a:lvl1pPr>
          </a:lstStyle>
          <a:p>
            <a:pPr>
              <a:defRPr/>
            </a:pPr>
            <a:fld id="{8B051347-3C4C-4D12-9350-8E9C8E96CA51}"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68" r:id="rId1"/>
    <p:sldLayoutId id="2147483767" r:id="rId2"/>
    <p:sldLayoutId id="2147483769" r:id="rId3"/>
    <p:sldLayoutId id="2147483766" r:id="rId4"/>
    <p:sldLayoutId id="2147483770" r:id="rId5"/>
    <p:sldLayoutId id="2147483765" r:id="rId6"/>
    <p:sldLayoutId id="2147483764" r:id="rId7"/>
    <p:sldLayoutId id="2147483771" r:id="rId8"/>
    <p:sldLayoutId id="2147483772" r:id="rId9"/>
    <p:sldLayoutId id="2147483763" r:id="rId10"/>
    <p:sldLayoutId id="2147483762" r:id="rId11"/>
  </p:sldLayoutIdLst>
  <p:txStyles>
    <p:titleStyle>
      <a:lvl1pPr algn="l" rtl="0" fontAlgn="base">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900">
          <a:solidFill>
            <a:schemeClr val="tx1"/>
          </a:solidFill>
          <a:latin typeface="Palatino Linotype" pitchFamily="18" charset="0"/>
        </a:defRPr>
      </a:lvl2pPr>
      <a:lvl3pPr algn="l" rtl="0" fontAlgn="base">
        <a:spcBef>
          <a:spcPct val="0"/>
        </a:spcBef>
        <a:spcAft>
          <a:spcPct val="0"/>
        </a:spcAft>
        <a:defRPr sz="4900">
          <a:solidFill>
            <a:schemeClr val="tx1"/>
          </a:solidFill>
          <a:latin typeface="Palatino Linotype" pitchFamily="18" charset="0"/>
        </a:defRPr>
      </a:lvl3pPr>
      <a:lvl4pPr algn="l" rtl="0" fontAlgn="base">
        <a:spcBef>
          <a:spcPct val="0"/>
        </a:spcBef>
        <a:spcAft>
          <a:spcPct val="0"/>
        </a:spcAft>
        <a:defRPr sz="4900">
          <a:solidFill>
            <a:schemeClr val="tx1"/>
          </a:solidFill>
          <a:latin typeface="Palatino Linotype" pitchFamily="18" charset="0"/>
        </a:defRPr>
      </a:lvl4pPr>
      <a:lvl5pPr algn="l" rtl="0" fontAlgn="base">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fontAlgn="base">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fontAlgn="base">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fontAlgn="base">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fontAlgn="base">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fontAlgn="base">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2"/>
          <a:srcRect/>
          <a:stretch>
            <a:fillRect/>
          </a:stretch>
        </p:blipFill>
        <p:spPr bwMode="auto">
          <a:xfrm>
            <a:off x="250825" y="674688"/>
            <a:ext cx="8670925" cy="5761037"/>
          </a:xfrm>
          <a:prstGeom prst="rect">
            <a:avLst/>
          </a:prstGeom>
          <a:noFill/>
          <a:ln w="9525">
            <a:noFill/>
            <a:miter lim="800000"/>
            <a:headEnd/>
            <a:tailEnd/>
          </a:ln>
        </p:spPr>
      </p:pic>
      <p:sp>
        <p:nvSpPr>
          <p:cNvPr id="2" name="Заголовок 1"/>
          <p:cNvSpPr>
            <a:spLocks noGrp="1"/>
          </p:cNvSpPr>
          <p:nvPr>
            <p:ph type="ctrTitle"/>
          </p:nvPr>
        </p:nvSpPr>
        <p:spPr>
          <a:xfrm>
            <a:off x="1116013" y="765175"/>
            <a:ext cx="7543800" cy="2152650"/>
          </a:xfrm>
        </p:spPr>
        <p:txBody>
          <a:bodyPr/>
          <a:lstStyle/>
          <a:p>
            <a:pPr fontAlgn="auto">
              <a:spcAft>
                <a:spcPts val="0"/>
              </a:spcAft>
              <a:defRPr/>
            </a:pPr>
            <a:r>
              <a:rPr lang="ru-RU" dirty="0" err="1" smtClean="0">
                <a:solidFill>
                  <a:schemeClr val="accent3">
                    <a:lumMod val="75000"/>
                  </a:schemeClr>
                </a:solidFill>
              </a:rPr>
              <a:t>Юридичні</a:t>
            </a:r>
            <a:r>
              <a:rPr lang="ru-RU" dirty="0" smtClean="0">
                <a:solidFill>
                  <a:schemeClr val="accent3">
                    <a:lumMod val="75000"/>
                  </a:schemeClr>
                </a:solidFill>
              </a:rPr>
              <a:t> </a:t>
            </a:r>
            <a:r>
              <a:rPr lang="ru-RU" dirty="0" err="1" smtClean="0">
                <a:solidFill>
                  <a:schemeClr val="accent3">
                    <a:lumMod val="75000"/>
                  </a:schemeClr>
                </a:solidFill>
              </a:rPr>
              <a:t>професії</a:t>
            </a:r>
            <a:endParaRPr lang="ru-RU" dirty="0">
              <a:solidFill>
                <a:schemeClr val="accent3">
                  <a:lumMod val="75000"/>
                </a:schemeClr>
              </a:solidFill>
            </a:endParaRP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3613" y="2205038"/>
            <a:ext cx="3278187" cy="914400"/>
          </a:xfrm>
        </p:spPr>
        <p:txBody>
          <a:bodyPr/>
          <a:lstStyle/>
          <a:p>
            <a:pPr fontAlgn="auto">
              <a:spcAft>
                <a:spcPts val="0"/>
              </a:spcAft>
              <a:defRPr/>
            </a:pPr>
            <a:r>
              <a:rPr lang="ru-RU" sz="1400" dirty="0">
                <a:solidFill>
                  <a:srgbClr val="FFC000"/>
                </a:solidFill>
              </a:rPr>
              <a:t>Прокуратор</a:t>
            </a:r>
            <a:r>
              <a:rPr lang="ru-RU" sz="1400" dirty="0"/>
              <a:t> — у </a:t>
            </a:r>
            <a:r>
              <a:rPr lang="ru-RU" sz="1400" dirty="0" err="1"/>
              <a:t>Стародавньому</a:t>
            </a:r>
            <a:r>
              <a:rPr lang="ru-RU" sz="1400" dirty="0"/>
              <a:t> </a:t>
            </a:r>
            <a:r>
              <a:rPr lang="ru-RU" sz="1400" dirty="0" err="1"/>
              <a:t>Римі</a:t>
            </a:r>
            <a:r>
              <a:rPr lang="ru-RU" sz="1400" dirty="0"/>
              <a:t> </a:t>
            </a:r>
            <a:r>
              <a:rPr lang="ru-RU" sz="1400" dirty="0" err="1"/>
              <a:t>назва</a:t>
            </a:r>
            <a:r>
              <a:rPr lang="ru-RU" sz="1400" dirty="0"/>
              <a:t> управителя </a:t>
            </a:r>
            <a:r>
              <a:rPr lang="ru-RU" sz="1400" dirty="0" err="1"/>
              <a:t>взагалі</a:t>
            </a:r>
            <a:r>
              <a:rPr lang="ru-RU" sz="1400" dirty="0"/>
              <a:t>, </a:t>
            </a:r>
            <a:r>
              <a:rPr lang="ru-RU" sz="1400" dirty="0" err="1"/>
              <a:t>наприклад</a:t>
            </a:r>
            <a:r>
              <a:rPr lang="ru-RU" sz="1400" dirty="0"/>
              <a:t> </a:t>
            </a:r>
            <a:r>
              <a:rPr lang="ru-RU" sz="1400" dirty="0" err="1"/>
              <a:t>керуючого</a:t>
            </a:r>
            <a:r>
              <a:rPr lang="ru-RU" sz="1400" dirty="0"/>
              <a:t> </a:t>
            </a:r>
            <a:r>
              <a:rPr lang="ru-RU" sz="1400" dirty="0" err="1"/>
              <a:t>майном</a:t>
            </a:r>
            <a:r>
              <a:rPr lang="ru-RU" sz="1400" dirty="0"/>
              <a:t>, </a:t>
            </a:r>
            <a:r>
              <a:rPr lang="ru-RU" sz="1400" dirty="0" err="1"/>
              <a:t>маєтком</a:t>
            </a:r>
            <a:r>
              <a:rPr lang="ru-RU" sz="1400" dirty="0"/>
              <a:t> </a:t>
            </a:r>
            <a:r>
              <a:rPr lang="ru-RU" sz="1400" dirty="0" err="1"/>
              <a:t>тощо</a:t>
            </a:r>
            <a:r>
              <a:rPr lang="ru-RU" sz="1400" dirty="0" smtClean="0"/>
              <a:t>.</a:t>
            </a:r>
            <a:r>
              <a:rPr lang="ru-RU" sz="1400" dirty="0"/>
              <a:t/>
            </a:r>
            <a:br>
              <a:rPr lang="ru-RU" sz="1400" dirty="0"/>
            </a:br>
            <a:r>
              <a:rPr lang="ru-RU" sz="1400" dirty="0" smtClean="0"/>
              <a:t/>
            </a:r>
            <a:br>
              <a:rPr lang="ru-RU" sz="1400" dirty="0" smtClean="0"/>
            </a:br>
            <a:r>
              <a:rPr lang="ru-RU" sz="1400" dirty="0" err="1" smtClean="0"/>
              <a:t>Особливості</a:t>
            </a:r>
            <a:r>
              <a:rPr lang="ru-RU" sz="1400" dirty="0"/>
              <a:t>:</a:t>
            </a:r>
            <a:br>
              <a:rPr lang="ru-RU" sz="1400" dirty="0"/>
            </a:br>
            <a:r>
              <a:rPr lang="ru-RU" sz="1400" dirty="0"/>
              <a:t>-</a:t>
            </a:r>
            <a:r>
              <a:rPr lang="ru-RU" sz="1400" dirty="0" err="1"/>
              <a:t>були</a:t>
            </a:r>
            <a:r>
              <a:rPr lang="ru-RU" sz="1400" dirty="0"/>
              <a:t> </a:t>
            </a:r>
            <a:r>
              <a:rPr lang="ru-RU" sz="1400" dirty="0" err="1"/>
              <a:t>довіреними</a:t>
            </a:r>
            <a:r>
              <a:rPr lang="ru-RU" sz="1400" dirty="0"/>
              <a:t> </a:t>
            </a:r>
            <a:r>
              <a:rPr lang="ru-RU" sz="1400" dirty="0" smtClean="0"/>
              <a:t>пана;</a:t>
            </a:r>
            <a:r>
              <a:rPr lang="ru-RU" sz="1400" dirty="0"/>
              <a:t/>
            </a:r>
            <a:br>
              <a:rPr lang="ru-RU" sz="1400" dirty="0"/>
            </a:br>
            <a:r>
              <a:rPr lang="ru-RU" sz="1400" dirty="0"/>
              <a:t>- </a:t>
            </a:r>
            <a:r>
              <a:rPr lang="ru-RU" sz="1400" dirty="0" err="1"/>
              <a:t>керували</a:t>
            </a:r>
            <a:r>
              <a:rPr lang="ru-RU" sz="1400" dirty="0"/>
              <a:t> </a:t>
            </a:r>
            <a:r>
              <a:rPr lang="ru-RU" sz="1400" dirty="0" err="1"/>
              <a:t>сільськими</a:t>
            </a:r>
            <a:r>
              <a:rPr lang="ru-RU" sz="1400" dirty="0"/>
              <a:t> та </a:t>
            </a:r>
            <a:r>
              <a:rPr lang="ru-RU" sz="1400" dirty="0" err="1"/>
              <a:t>іншими</a:t>
            </a:r>
            <a:r>
              <a:rPr lang="ru-RU" sz="1400" dirty="0"/>
              <a:t> </a:t>
            </a:r>
            <a:r>
              <a:rPr lang="ru-RU" sz="1400" dirty="0" smtClean="0"/>
              <a:t>работами;</a:t>
            </a:r>
            <a:r>
              <a:rPr lang="ru-RU" sz="1400" dirty="0"/>
              <a:t/>
            </a:r>
            <a:br>
              <a:rPr lang="ru-RU" sz="1400" dirty="0"/>
            </a:br>
            <a:r>
              <a:rPr lang="ru-RU" sz="1400" dirty="0"/>
              <a:t>- прокуратор - </a:t>
            </a:r>
            <a:r>
              <a:rPr lang="ru-RU" sz="1400" dirty="0" err="1"/>
              <a:t>це</a:t>
            </a:r>
            <a:r>
              <a:rPr lang="ru-RU" sz="1400" dirty="0"/>
              <a:t> </a:t>
            </a:r>
            <a:r>
              <a:rPr lang="ru-RU" sz="1400" dirty="0" err="1"/>
              <a:t>або</a:t>
            </a:r>
            <a:r>
              <a:rPr lang="ru-RU" sz="1400" dirty="0"/>
              <a:t> </a:t>
            </a:r>
            <a:r>
              <a:rPr lang="ru-RU" sz="1400" dirty="0" err="1"/>
              <a:t>вільні</a:t>
            </a:r>
            <a:r>
              <a:rPr lang="ru-RU" sz="1400" dirty="0"/>
              <a:t> люди </a:t>
            </a:r>
            <a:r>
              <a:rPr lang="ru-RU" sz="1400" dirty="0" err="1"/>
              <a:t>або</a:t>
            </a:r>
            <a:r>
              <a:rPr lang="ru-RU" sz="1400" dirty="0"/>
              <a:t> </a:t>
            </a:r>
            <a:r>
              <a:rPr lang="ru-RU" sz="1400" dirty="0" err="1" smtClean="0"/>
              <a:t>раби</a:t>
            </a:r>
            <a:r>
              <a:rPr lang="ru-RU" sz="1400" dirty="0" smtClean="0"/>
              <a:t>.</a:t>
            </a:r>
            <a:endParaRPr lang="ru-RU" sz="1400" dirty="0"/>
          </a:p>
        </p:txBody>
      </p:sp>
      <p:sp>
        <p:nvSpPr>
          <p:cNvPr id="22530" name="Прямоугольник 2"/>
          <p:cNvSpPr>
            <a:spLocks noChangeArrowheads="1"/>
          </p:cNvSpPr>
          <p:nvPr/>
        </p:nvSpPr>
        <p:spPr bwMode="auto">
          <a:xfrm>
            <a:off x="3708400" y="333375"/>
            <a:ext cx="1516063" cy="368300"/>
          </a:xfrm>
          <a:prstGeom prst="rect">
            <a:avLst/>
          </a:prstGeom>
          <a:noFill/>
          <a:ln w="9525">
            <a:noFill/>
            <a:miter lim="800000"/>
            <a:headEnd/>
            <a:tailEnd/>
          </a:ln>
        </p:spPr>
        <p:txBody>
          <a:bodyPr wrap="none">
            <a:spAutoFit/>
          </a:bodyPr>
          <a:lstStyle/>
          <a:p>
            <a:r>
              <a:rPr lang="ru-RU">
                <a:latin typeface="Palatino Linotype" pitchFamily="18" charset="0"/>
              </a:rPr>
              <a:t>Прокуратор</a:t>
            </a:r>
          </a:p>
        </p:txBody>
      </p:sp>
      <p:pic>
        <p:nvPicPr>
          <p:cNvPr id="22531" name="Picture 2"/>
          <p:cNvPicPr>
            <a:picLocks noChangeAspect="1" noChangeArrowheads="1"/>
          </p:cNvPicPr>
          <p:nvPr/>
        </p:nvPicPr>
        <p:blipFill>
          <a:blip r:embed="rId2"/>
          <a:srcRect/>
          <a:stretch>
            <a:fillRect/>
          </a:stretch>
        </p:blipFill>
        <p:spPr bwMode="auto">
          <a:xfrm>
            <a:off x="755650" y="682625"/>
            <a:ext cx="4032250" cy="5715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3438" y="1989138"/>
            <a:ext cx="3749675" cy="914400"/>
          </a:xfrm>
        </p:spPr>
        <p:txBody>
          <a:bodyPr/>
          <a:lstStyle/>
          <a:p>
            <a:pPr fontAlgn="auto">
              <a:spcAft>
                <a:spcPts val="0"/>
              </a:spcAft>
              <a:defRPr/>
            </a:pPr>
            <a:r>
              <a:rPr lang="ru-RU" sz="1400" dirty="0" smtClean="0">
                <a:solidFill>
                  <a:srgbClr val="FFC000"/>
                </a:solidFill>
              </a:rPr>
              <a:t>Прокурор</a:t>
            </a:r>
            <a:r>
              <a:rPr lang="ru-RU" sz="1400" dirty="0" smtClean="0"/>
              <a:t> </a:t>
            </a:r>
            <a:r>
              <a:rPr lang="ru-RU" sz="1400" dirty="0"/>
              <a:t>— </a:t>
            </a:r>
            <a:r>
              <a:rPr lang="ru-RU" sz="1400" dirty="0" err="1"/>
              <a:t>головний</a:t>
            </a:r>
            <a:r>
              <a:rPr lang="ru-RU" sz="1400" dirty="0"/>
              <a:t> </a:t>
            </a:r>
            <a:r>
              <a:rPr lang="ru-RU" sz="1400" dirty="0" err="1"/>
              <a:t>законний</a:t>
            </a:r>
            <a:r>
              <a:rPr lang="ru-RU" sz="1400" dirty="0"/>
              <a:t> </a:t>
            </a:r>
            <a:r>
              <a:rPr lang="ru-RU" sz="1400" dirty="0" err="1"/>
              <a:t>представник</a:t>
            </a:r>
            <a:r>
              <a:rPr lang="ru-RU" sz="1400" dirty="0"/>
              <a:t> </a:t>
            </a:r>
            <a:r>
              <a:rPr lang="ru-RU" sz="1400" dirty="0" err="1"/>
              <a:t>обвинувачення</a:t>
            </a:r>
            <a:r>
              <a:rPr lang="ru-RU" sz="1400" dirty="0"/>
              <a:t> в </a:t>
            </a:r>
            <a:r>
              <a:rPr lang="ru-RU" sz="1400" dirty="0" err="1"/>
              <a:t>країнах</a:t>
            </a:r>
            <a:r>
              <a:rPr lang="ru-RU" sz="1400" dirty="0"/>
              <a:t> </a:t>
            </a:r>
            <a:r>
              <a:rPr lang="ru-RU" sz="1400" dirty="0" err="1"/>
              <a:t>цивільного</a:t>
            </a:r>
            <a:r>
              <a:rPr lang="ru-RU" sz="1400" dirty="0"/>
              <a:t> права з системою </a:t>
            </a:r>
            <a:r>
              <a:rPr lang="ru-RU" sz="1400" dirty="0" err="1"/>
              <a:t>слідства</a:t>
            </a:r>
            <a:r>
              <a:rPr lang="ru-RU" sz="1400" dirty="0"/>
              <a:t> </a:t>
            </a:r>
            <a:r>
              <a:rPr lang="ru-RU" sz="1400" dirty="0" err="1"/>
              <a:t>або</a:t>
            </a:r>
            <a:r>
              <a:rPr lang="ru-RU" sz="1400" dirty="0"/>
              <a:t> в </a:t>
            </a:r>
            <a:r>
              <a:rPr lang="ru-RU" sz="1400" dirty="0" err="1"/>
              <a:t>країнах</a:t>
            </a:r>
            <a:r>
              <a:rPr lang="ru-RU" sz="1400" dirty="0"/>
              <a:t> </a:t>
            </a:r>
            <a:r>
              <a:rPr lang="ru-RU" sz="1400" dirty="0" err="1"/>
              <a:t>загального</a:t>
            </a:r>
            <a:r>
              <a:rPr lang="ru-RU" sz="1400" dirty="0"/>
              <a:t> права, </a:t>
            </a:r>
            <a:r>
              <a:rPr lang="ru-RU" sz="1400" dirty="0" err="1"/>
              <a:t>що</a:t>
            </a:r>
            <a:r>
              <a:rPr lang="ru-RU" sz="1400" dirty="0"/>
              <a:t> </a:t>
            </a:r>
            <a:r>
              <a:rPr lang="ru-RU" sz="1400" dirty="0" err="1"/>
              <a:t>прийняли</a:t>
            </a:r>
            <a:r>
              <a:rPr lang="ru-RU" sz="1400" dirty="0"/>
              <a:t> </a:t>
            </a:r>
            <a:r>
              <a:rPr lang="ru-RU" sz="1400" dirty="0" err="1"/>
              <a:t>змагальну</a:t>
            </a:r>
            <a:r>
              <a:rPr lang="ru-RU" sz="1400" dirty="0"/>
              <a:t> систему. </a:t>
            </a:r>
            <a:r>
              <a:rPr lang="ru-RU" sz="1400" dirty="0" err="1"/>
              <a:t>Обвинувачення</a:t>
            </a:r>
            <a:r>
              <a:rPr lang="ru-RU" sz="1400" dirty="0"/>
              <a:t> — сторона, </a:t>
            </a:r>
            <a:r>
              <a:rPr lang="ru-RU" sz="1400" dirty="0" err="1"/>
              <a:t>що</a:t>
            </a:r>
            <a:r>
              <a:rPr lang="ru-RU" sz="1400" dirty="0"/>
              <a:t> </a:t>
            </a:r>
            <a:r>
              <a:rPr lang="ru-RU" sz="1400" dirty="0" err="1"/>
              <a:t>відповідає</a:t>
            </a:r>
            <a:r>
              <a:rPr lang="ru-RU" sz="1400" dirty="0"/>
              <a:t> за </a:t>
            </a:r>
            <a:r>
              <a:rPr lang="ru-RU" sz="1400" dirty="0" err="1"/>
              <a:t>виклад</a:t>
            </a:r>
            <a:r>
              <a:rPr lang="ru-RU" sz="1400" dirty="0"/>
              <a:t> </a:t>
            </a:r>
            <a:r>
              <a:rPr lang="ru-RU" sz="1400" dirty="0" err="1"/>
              <a:t>доказів</a:t>
            </a:r>
            <a:r>
              <a:rPr lang="ru-RU" sz="1400" dirty="0"/>
              <a:t> </a:t>
            </a:r>
            <a:r>
              <a:rPr lang="ru-RU" sz="1400" dirty="0" err="1"/>
              <a:t>проти</a:t>
            </a:r>
            <a:r>
              <a:rPr lang="ru-RU" sz="1400" dirty="0"/>
              <a:t> особи, </a:t>
            </a:r>
            <a:r>
              <a:rPr lang="ru-RU" sz="1400" dirty="0" err="1"/>
              <a:t>підозрюваної</a:t>
            </a:r>
            <a:r>
              <a:rPr lang="ru-RU" sz="1400" dirty="0"/>
              <a:t> в </a:t>
            </a:r>
            <a:r>
              <a:rPr lang="ru-RU" sz="1400" dirty="0" err="1"/>
              <a:t>здійсненні</a:t>
            </a:r>
            <a:r>
              <a:rPr lang="ru-RU" sz="1400" dirty="0"/>
              <a:t> </a:t>
            </a:r>
            <a:r>
              <a:rPr lang="ru-RU" sz="1400" dirty="0" err="1"/>
              <a:t>правопорушення</a:t>
            </a:r>
            <a:r>
              <a:rPr lang="ru-RU" sz="1400" dirty="0"/>
              <a:t>, в </a:t>
            </a:r>
            <a:r>
              <a:rPr lang="ru-RU" sz="1400" dirty="0" err="1"/>
              <a:t>ході</a:t>
            </a:r>
            <a:r>
              <a:rPr lang="ru-RU" sz="1400" dirty="0"/>
              <a:t> судового </a:t>
            </a:r>
            <a:r>
              <a:rPr lang="ru-RU" sz="1400" dirty="0" err="1"/>
              <a:t>розгляду</a:t>
            </a:r>
            <a:r>
              <a:rPr lang="ru-RU" sz="1400" dirty="0"/>
              <a:t> у </a:t>
            </a:r>
            <a:r>
              <a:rPr lang="ru-RU" sz="1400" dirty="0" err="1"/>
              <a:t>кримінальній</a:t>
            </a:r>
            <a:r>
              <a:rPr lang="ru-RU" sz="1400" dirty="0"/>
              <a:t> </a:t>
            </a:r>
            <a:r>
              <a:rPr lang="ru-RU" sz="1400" dirty="0" err="1"/>
              <a:t>справі</a:t>
            </a:r>
            <a:r>
              <a:rPr lang="ru-RU" sz="1400" dirty="0"/>
              <a:t>.</a:t>
            </a:r>
          </a:p>
        </p:txBody>
      </p:sp>
      <p:sp>
        <p:nvSpPr>
          <p:cNvPr id="23554" name="Прямоугольник 2"/>
          <p:cNvSpPr>
            <a:spLocks noChangeArrowheads="1"/>
          </p:cNvSpPr>
          <p:nvPr/>
        </p:nvSpPr>
        <p:spPr bwMode="auto">
          <a:xfrm>
            <a:off x="3925888" y="404813"/>
            <a:ext cx="1292225" cy="369887"/>
          </a:xfrm>
          <a:prstGeom prst="rect">
            <a:avLst/>
          </a:prstGeom>
          <a:noFill/>
          <a:ln w="9525">
            <a:noFill/>
            <a:miter lim="800000"/>
            <a:headEnd/>
            <a:tailEnd/>
          </a:ln>
        </p:spPr>
        <p:txBody>
          <a:bodyPr wrap="none">
            <a:spAutoFit/>
          </a:bodyPr>
          <a:lstStyle/>
          <a:p>
            <a:r>
              <a:rPr lang="ru-RU">
                <a:latin typeface="Palatino Linotype" pitchFamily="18" charset="0"/>
              </a:rPr>
              <a:t>Прокурор</a:t>
            </a:r>
          </a:p>
        </p:txBody>
      </p:sp>
      <p:pic>
        <p:nvPicPr>
          <p:cNvPr id="23555" name="Picture 2"/>
          <p:cNvPicPr>
            <a:picLocks noChangeAspect="1" noChangeArrowheads="1"/>
          </p:cNvPicPr>
          <p:nvPr/>
        </p:nvPicPr>
        <p:blipFill>
          <a:blip r:embed="rId2"/>
          <a:srcRect/>
          <a:stretch>
            <a:fillRect/>
          </a:stretch>
        </p:blipFill>
        <p:spPr bwMode="auto">
          <a:xfrm>
            <a:off x="611188" y="908050"/>
            <a:ext cx="4032250" cy="4248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463" y="3860800"/>
            <a:ext cx="3616325" cy="914400"/>
          </a:xfrm>
        </p:spPr>
        <p:txBody>
          <a:bodyPr/>
          <a:lstStyle/>
          <a:p>
            <a:pPr fontAlgn="auto">
              <a:spcAft>
                <a:spcPts val="0"/>
              </a:spcAft>
              <a:defRPr/>
            </a:pPr>
            <a:r>
              <a:rPr lang="ru-RU" sz="1400" dirty="0" err="1">
                <a:solidFill>
                  <a:srgbClr val="FFC000"/>
                </a:solidFill>
              </a:rPr>
              <a:t>Слідчий</a:t>
            </a:r>
            <a:r>
              <a:rPr lang="ru-RU" sz="1400" dirty="0"/>
              <a:t> — </a:t>
            </a:r>
            <a:r>
              <a:rPr lang="ru-RU" sz="1400" dirty="0" err="1"/>
              <a:t>службова</a:t>
            </a:r>
            <a:r>
              <a:rPr lang="ru-RU" sz="1400" dirty="0"/>
              <a:t> особа органу </a:t>
            </a:r>
            <a:r>
              <a:rPr lang="ru-RU" sz="1400" dirty="0" err="1"/>
              <a:t>внутрішніх</a:t>
            </a:r>
            <a:r>
              <a:rPr lang="ru-RU" sz="1400" dirty="0"/>
              <a:t> справ, органу </a:t>
            </a:r>
            <a:r>
              <a:rPr lang="ru-RU" sz="1400" dirty="0" err="1"/>
              <a:t>безпеки</a:t>
            </a:r>
            <a:r>
              <a:rPr lang="ru-RU" sz="1400" dirty="0"/>
              <a:t>, органу, </a:t>
            </a:r>
            <a:r>
              <a:rPr lang="ru-RU" sz="1400" dirty="0" err="1"/>
              <a:t>що</a:t>
            </a:r>
            <a:r>
              <a:rPr lang="ru-RU" sz="1400" dirty="0"/>
              <a:t> </a:t>
            </a:r>
            <a:r>
              <a:rPr lang="ru-RU" sz="1400" dirty="0" err="1"/>
              <a:t>здійснює</a:t>
            </a:r>
            <a:r>
              <a:rPr lang="ru-RU" sz="1400" dirty="0"/>
              <a:t> контроль за </a:t>
            </a:r>
            <a:r>
              <a:rPr lang="ru-RU" sz="1400" dirty="0" err="1"/>
              <a:t>додержанням</a:t>
            </a:r>
            <a:r>
              <a:rPr lang="ru-RU" sz="1400" dirty="0"/>
              <a:t> </a:t>
            </a:r>
            <a:r>
              <a:rPr lang="ru-RU" sz="1400" dirty="0" err="1"/>
              <a:t>податкового</a:t>
            </a:r>
            <a:r>
              <a:rPr lang="ru-RU" sz="1400" dirty="0"/>
              <a:t> </a:t>
            </a:r>
            <a:r>
              <a:rPr lang="ru-RU" sz="1400" dirty="0" err="1"/>
              <a:t>законодавства</a:t>
            </a:r>
            <a:r>
              <a:rPr lang="ru-RU" sz="1400" dirty="0"/>
              <a:t>, органу державного бюро </a:t>
            </a:r>
            <a:r>
              <a:rPr lang="ru-RU" sz="1400" dirty="0" err="1"/>
              <a:t>розслідувань</a:t>
            </a:r>
            <a:r>
              <a:rPr lang="ru-RU" sz="1400" dirty="0"/>
              <a:t>, </a:t>
            </a:r>
            <a:r>
              <a:rPr lang="ru-RU" sz="1400" dirty="0" err="1"/>
              <a:t>уповноважена</a:t>
            </a:r>
            <a:r>
              <a:rPr lang="ru-RU" sz="1400" dirty="0"/>
              <a:t> в межах </a:t>
            </a:r>
            <a:r>
              <a:rPr lang="ru-RU" sz="1400" dirty="0" err="1"/>
              <a:t>компетенції</a:t>
            </a:r>
            <a:r>
              <a:rPr lang="ru-RU" sz="1400" dirty="0"/>
              <a:t>, </a:t>
            </a:r>
            <a:r>
              <a:rPr lang="ru-RU" sz="1400" dirty="0" err="1"/>
              <a:t>передбаченої</a:t>
            </a:r>
            <a:r>
              <a:rPr lang="ru-RU" sz="1400" dirty="0"/>
              <a:t> </a:t>
            </a:r>
            <a:r>
              <a:rPr lang="ru-RU" sz="1400" dirty="0" err="1"/>
              <a:t>Кримінальним</a:t>
            </a:r>
            <a:r>
              <a:rPr lang="ru-RU" sz="1400" dirty="0"/>
              <a:t> </a:t>
            </a:r>
            <a:r>
              <a:rPr lang="ru-RU" sz="1400" dirty="0" err="1"/>
              <a:t>процесуальним</a:t>
            </a:r>
            <a:r>
              <a:rPr lang="ru-RU" sz="1400" dirty="0"/>
              <a:t> кодексом </a:t>
            </a:r>
            <a:r>
              <a:rPr lang="ru-RU" sz="1400" dirty="0" err="1"/>
              <a:t>України</a:t>
            </a:r>
            <a:r>
              <a:rPr lang="ru-RU" sz="1400" dirty="0"/>
              <a:t>, </a:t>
            </a:r>
            <a:r>
              <a:rPr lang="ru-RU" sz="1400" dirty="0" err="1"/>
              <a:t>здійснювати</a:t>
            </a:r>
            <a:r>
              <a:rPr lang="ru-RU" sz="1400" dirty="0"/>
              <a:t> </a:t>
            </a:r>
            <a:r>
              <a:rPr lang="ru-RU" sz="1400" dirty="0" err="1"/>
              <a:t>досудове</a:t>
            </a:r>
            <a:r>
              <a:rPr lang="ru-RU" sz="1400" dirty="0"/>
              <a:t> </a:t>
            </a:r>
            <a:r>
              <a:rPr lang="ru-RU" sz="1400" dirty="0" err="1"/>
              <a:t>розслідування</a:t>
            </a:r>
            <a:r>
              <a:rPr lang="ru-RU" sz="1400" dirty="0"/>
              <a:t> </a:t>
            </a:r>
            <a:r>
              <a:rPr lang="ru-RU" sz="1400" dirty="0" err="1"/>
              <a:t>кримінальних</a:t>
            </a:r>
            <a:r>
              <a:rPr lang="ru-RU" sz="1400" dirty="0"/>
              <a:t> </a:t>
            </a:r>
            <a:r>
              <a:rPr lang="ru-RU" sz="1400" dirty="0" err="1"/>
              <a:t>правопорушень</a:t>
            </a:r>
            <a:r>
              <a:rPr lang="ru-RU" sz="1400" dirty="0"/>
              <a:t>.</a:t>
            </a:r>
            <a:br>
              <a:rPr lang="ru-RU" sz="1400" dirty="0"/>
            </a:br>
            <a:r>
              <a:rPr lang="ru-RU" sz="1400" dirty="0" err="1"/>
              <a:t>Функції</a:t>
            </a:r>
            <a:r>
              <a:rPr lang="ru-RU" sz="1400" dirty="0"/>
              <a:t>:</a:t>
            </a:r>
            <a:br>
              <a:rPr lang="ru-RU" sz="1400" dirty="0"/>
            </a:br>
            <a:r>
              <a:rPr lang="ru-RU" sz="1400" dirty="0"/>
              <a:t>-</a:t>
            </a:r>
            <a:r>
              <a:rPr lang="ru-RU" sz="1400" dirty="0" err="1"/>
              <a:t>розяснити</a:t>
            </a:r>
            <a:r>
              <a:rPr lang="ru-RU" sz="1400" dirty="0"/>
              <a:t> </a:t>
            </a:r>
            <a:r>
              <a:rPr lang="ru-RU" sz="1400" dirty="0" err="1"/>
              <a:t>всім</a:t>
            </a:r>
            <a:r>
              <a:rPr lang="ru-RU" sz="1400" dirty="0"/>
              <a:t> </a:t>
            </a:r>
            <a:r>
              <a:rPr lang="ru-RU" sz="1400" dirty="0" err="1"/>
              <a:t>субєктам</a:t>
            </a:r>
            <a:r>
              <a:rPr lang="ru-RU" sz="1400" dirty="0"/>
              <a:t> </a:t>
            </a:r>
            <a:r>
              <a:rPr lang="ru-RU" sz="1400" dirty="0" err="1"/>
              <a:t>досудового</a:t>
            </a:r>
            <a:r>
              <a:rPr lang="ru-RU" sz="1400" dirty="0"/>
              <a:t> </a:t>
            </a:r>
            <a:r>
              <a:rPr lang="ru-RU" sz="1400" dirty="0" err="1"/>
              <a:t>слідства</a:t>
            </a:r>
            <a:r>
              <a:rPr lang="ru-RU" sz="1400" dirty="0"/>
              <a:t> </a:t>
            </a:r>
            <a:r>
              <a:rPr lang="ru-RU" sz="1400" dirty="0" err="1"/>
              <a:t>їхні</a:t>
            </a:r>
            <a:r>
              <a:rPr lang="ru-RU" sz="1400" dirty="0"/>
              <a:t> права та </a:t>
            </a:r>
            <a:r>
              <a:rPr lang="ru-RU" sz="1400" dirty="0" err="1"/>
              <a:t>забезпечити</a:t>
            </a:r>
            <a:r>
              <a:rPr lang="ru-RU" sz="1400" dirty="0"/>
              <a:t> </a:t>
            </a:r>
            <a:r>
              <a:rPr lang="ru-RU" sz="1400" dirty="0" err="1"/>
              <a:t>реалізацію</a:t>
            </a:r>
            <a:r>
              <a:rPr lang="ru-RU" sz="1400" dirty="0"/>
              <a:t> </a:t>
            </a:r>
            <a:r>
              <a:rPr lang="ru-RU" sz="1400" dirty="0" err="1"/>
              <a:t>цих</a:t>
            </a:r>
            <a:r>
              <a:rPr lang="ru-RU" sz="1400" dirty="0"/>
              <a:t> прав;</a:t>
            </a:r>
            <a:br>
              <a:rPr lang="ru-RU" sz="1400" dirty="0"/>
            </a:br>
            <a:r>
              <a:rPr lang="ru-RU" sz="1400" dirty="0"/>
              <a:t>-</a:t>
            </a:r>
            <a:r>
              <a:rPr lang="ru-RU" sz="1400" dirty="0" err="1"/>
              <a:t>вжити</a:t>
            </a:r>
            <a:r>
              <a:rPr lang="ru-RU" sz="1400" dirty="0"/>
              <a:t> </a:t>
            </a:r>
            <a:r>
              <a:rPr lang="ru-RU" sz="1400" dirty="0" err="1"/>
              <a:t>заходів</a:t>
            </a:r>
            <a:r>
              <a:rPr lang="ru-RU" sz="1400" dirty="0"/>
              <a:t> для </a:t>
            </a:r>
            <a:r>
              <a:rPr lang="ru-RU" sz="1400" dirty="0" err="1"/>
              <a:t>виявлення</a:t>
            </a:r>
            <a:r>
              <a:rPr lang="ru-RU" sz="1400" dirty="0"/>
              <a:t> причин та умов, </a:t>
            </a:r>
            <a:r>
              <a:rPr lang="ru-RU" sz="1400" dirty="0" err="1"/>
              <a:t>які</a:t>
            </a:r>
            <a:r>
              <a:rPr lang="ru-RU" sz="1400" dirty="0"/>
              <a:t> </a:t>
            </a:r>
            <a:r>
              <a:rPr lang="ru-RU" sz="1400" dirty="0" err="1"/>
              <a:t>сприяли</a:t>
            </a:r>
            <a:r>
              <a:rPr lang="ru-RU" sz="1400" dirty="0"/>
              <a:t> </a:t>
            </a:r>
            <a:r>
              <a:rPr lang="ru-RU" sz="1400" dirty="0" err="1"/>
              <a:t>вчиненню</a:t>
            </a:r>
            <a:r>
              <a:rPr lang="ru-RU" sz="1400" dirty="0"/>
              <a:t> </a:t>
            </a:r>
            <a:r>
              <a:rPr lang="ru-RU" sz="1400" dirty="0" err="1"/>
              <a:t>злочинів</a:t>
            </a:r>
            <a:r>
              <a:rPr lang="ru-RU" sz="1400" dirty="0"/>
              <a:t>, і до </a:t>
            </a:r>
            <a:r>
              <a:rPr lang="ru-RU" sz="1400" dirty="0" err="1"/>
              <a:t>їх</a:t>
            </a:r>
            <a:r>
              <a:rPr lang="ru-RU" sz="1400" dirty="0"/>
              <a:t> </a:t>
            </a:r>
            <a:r>
              <a:rPr lang="ru-RU" sz="1400" dirty="0" err="1"/>
              <a:t>усунення</a:t>
            </a:r>
            <a:r>
              <a:rPr lang="ru-RU" sz="1400" dirty="0"/>
              <a:t>.</a:t>
            </a:r>
          </a:p>
        </p:txBody>
      </p:sp>
      <p:sp>
        <p:nvSpPr>
          <p:cNvPr id="24578" name="Прямоугольник 2"/>
          <p:cNvSpPr>
            <a:spLocks noChangeArrowheads="1"/>
          </p:cNvSpPr>
          <p:nvPr/>
        </p:nvSpPr>
        <p:spPr bwMode="auto">
          <a:xfrm>
            <a:off x="3924300" y="404813"/>
            <a:ext cx="1090613" cy="369887"/>
          </a:xfrm>
          <a:prstGeom prst="rect">
            <a:avLst/>
          </a:prstGeom>
          <a:noFill/>
          <a:ln w="9525">
            <a:noFill/>
            <a:miter lim="800000"/>
            <a:headEnd/>
            <a:tailEnd/>
          </a:ln>
        </p:spPr>
        <p:txBody>
          <a:bodyPr wrap="none">
            <a:spAutoFit/>
          </a:bodyPr>
          <a:lstStyle/>
          <a:p>
            <a:r>
              <a:rPr lang="ru-RU">
                <a:latin typeface="Palatino Linotype" pitchFamily="18" charset="0"/>
              </a:rPr>
              <a:t>Слідчий</a:t>
            </a:r>
          </a:p>
        </p:txBody>
      </p:sp>
      <p:pic>
        <p:nvPicPr>
          <p:cNvPr id="24579" name="Picture 2"/>
          <p:cNvPicPr>
            <a:picLocks noChangeAspect="1" noChangeArrowheads="1"/>
          </p:cNvPicPr>
          <p:nvPr/>
        </p:nvPicPr>
        <p:blipFill>
          <a:blip r:embed="rId2"/>
          <a:srcRect/>
          <a:stretch>
            <a:fillRect/>
          </a:stretch>
        </p:blipFill>
        <p:spPr bwMode="auto">
          <a:xfrm>
            <a:off x="790575" y="908050"/>
            <a:ext cx="3959225" cy="43211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7900" y="3141663"/>
            <a:ext cx="3605213" cy="914400"/>
          </a:xfrm>
        </p:spPr>
        <p:txBody>
          <a:bodyPr/>
          <a:lstStyle/>
          <a:p>
            <a:pPr fontAlgn="auto">
              <a:spcAft>
                <a:spcPts val="0"/>
              </a:spcAft>
              <a:defRPr/>
            </a:pPr>
            <a:r>
              <a:rPr lang="vi-VN" sz="1400" dirty="0">
                <a:solidFill>
                  <a:srgbClr val="FFC000"/>
                </a:solidFill>
              </a:rPr>
              <a:t>Суддя́ </a:t>
            </a:r>
            <a:r>
              <a:rPr lang="vi-VN" sz="1400" dirty="0"/>
              <a:t>— людина, яка чинить суд, судить, тобто висловлює обов'язкову для інших людей думку щодо їх вчинків</a:t>
            </a:r>
            <a:r>
              <a:rPr lang="vi-VN" sz="1400" dirty="0" smtClean="0"/>
              <a:t>.</a:t>
            </a:r>
            <a:r>
              <a:rPr lang="uk-UA" sz="1400" dirty="0" smtClean="0"/>
              <a:t/>
            </a:r>
            <a:br>
              <a:rPr lang="uk-UA" sz="1400" dirty="0" smtClean="0"/>
            </a:br>
            <a:r>
              <a:rPr lang="vi-VN" sz="1400" dirty="0"/>
              <a:t/>
            </a:r>
            <a:br>
              <a:rPr lang="vi-VN" sz="1400" dirty="0"/>
            </a:br>
            <a:r>
              <a:rPr lang="vi-VN" sz="1400" dirty="0"/>
              <a:t>Особливості:</a:t>
            </a:r>
            <a:br>
              <a:rPr lang="vi-VN" sz="1400" dirty="0"/>
            </a:br>
            <a:r>
              <a:rPr lang="vi-VN" sz="1400" dirty="0"/>
              <a:t>-Незмінюваність(перебування на посаді до досягнення 65 років)</a:t>
            </a:r>
            <a:br>
              <a:rPr lang="vi-VN" sz="1400" dirty="0"/>
            </a:br>
            <a:r>
              <a:rPr lang="vi-VN" sz="1400" dirty="0"/>
              <a:t>-Несумісність(не може займати місце у іншому органі влади)</a:t>
            </a:r>
            <a:br>
              <a:rPr lang="vi-VN" sz="1400" dirty="0"/>
            </a:br>
            <a:r>
              <a:rPr lang="vi-VN" sz="1400" dirty="0"/>
              <a:t>-Незалежність(є незалежним від будь-якого незаконного впливу, тиску або втручання)</a:t>
            </a:r>
            <a:br>
              <a:rPr lang="vi-VN" sz="1400" dirty="0"/>
            </a:br>
            <a:r>
              <a:rPr lang="vi-VN" sz="1400" dirty="0"/>
              <a:t>-Недоторканність( не може бути заарештований без згоди Верховної Ради України)</a:t>
            </a:r>
            <a:endParaRPr lang="ru-RU" sz="1400" dirty="0"/>
          </a:p>
        </p:txBody>
      </p:sp>
      <p:sp>
        <p:nvSpPr>
          <p:cNvPr id="25602" name="Прямоугольник 2"/>
          <p:cNvSpPr>
            <a:spLocks noChangeArrowheads="1"/>
          </p:cNvSpPr>
          <p:nvPr/>
        </p:nvSpPr>
        <p:spPr bwMode="auto">
          <a:xfrm>
            <a:off x="3851275" y="404813"/>
            <a:ext cx="847725" cy="369887"/>
          </a:xfrm>
          <a:prstGeom prst="rect">
            <a:avLst/>
          </a:prstGeom>
          <a:noFill/>
          <a:ln w="9525">
            <a:noFill/>
            <a:miter lim="800000"/>
            <a:headEnd/>
            <a:tailEnd/>
          </a:ln>
        </p:spPr>
        <p:txBody>
          <a:bodyPr wrap="none">
            <a:spAutoFit/>
          </a:bodyPr>
          <a:lstStyle/>
          <a:p>
            <a:r>
              <a:rPr lang="ru-RU">
                <a:latin typeface="Palatino Linotype" pitchFamily="18" charset="0"/>
              </a:rPr>
              <a:t>Суддя</a:t>
            </a:r>
          </a:p>
        </p:txBody>
      </p:sp>
      <p:pic>
        <p:nvPicPr>
          <p:cNvPr id="25603" name="Picture 3"/>
          <p:cNvPicPr>
            <a:picLocks noChangeAspect="1" noChangeArrowheads="1"/>
          </p:cNvPicPr>
          <p:nvPr/>
        </p:nvPicPr>
        <p:blipFill>
          <a:blip r:embed="rId2"/>
          <a:srcRect/>
          <a:stretch>
            <a:fillRect/>
          </a:stretch>
        </p:blipFill>
        <p:spPr bwMode="auto">
          <a:xfrm>
            <a:off x="539750" y="1047750"/>
            <a:ext cx="4248150" cy="47625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46600" y="1916113"/>
            <a:ext cx="3810000" cy="914400"/>
          </a:xfrm>
        </p:spPr>
        <p:txBody>
          <a:bodyPr/>
          <a:lstStyle/>
          <a:p>
            <a:pPr fontAlgn="auto">
              <a:spcAft>
                <a:spcPts val="0"/>
              </a:spcAft>
              <a:defRPr/>
            </a:pPr>
            <a:r>
              <a:rPr lang="ru-RU" sz="1400" dirty="0"/>
              <a:t>	</a:t>
            </a:r>
            <a:br>
              <a:rPr lang="ru-RU" sz="1400" dirty="0"/>
            </a:br>
            <a:r>
              <a:rPr lang="ru-RU" sz="1400" dirty="0">
                <a:solidFill>
                  <a:srgbClr val="FFC000"/>
                </a:solidFill>
              </a:rPr>
              <a:t>Юрисконсульт</a:t>
            </a:r>
            <a:r>
              <a:rPr lang="ru-RU" sz="1400" dirty="0"/>
              <a:t>— </a:t>
            </a:r>
            <a:r>
              <a:rPr lang="ru-RU" sz="1400" dirty="0" err="1"/>
              <a:t>штатний</a:t>
            </a:r>
            <a:r>
              <a:rPr lang="ru-RU" sz="1400" dirty="0"/>
              <a:t> </a:t>
            </a:r>
            <a:r>
              <a:rPr lang="ru-RU" sz="1400" dirty="0" err="1"/>
              <a:t>працівник</a:t>
            </a:r>
            <a:r>
              <a:rPr lang="ru-RU" sz="1400" dirty="0"/>
              <a:t> </a:t>
            </a:r>
            <a:r>
              <a:rPr lang="ru-RU" sz="1400" dirty="0" err="1"/>
              <a:t>юридичної</a:t>
            </a:r>
            <a:r>
              <a:rPr lang="ru-RU" sz="1400" dirty="0"/>
              <a:t> особи, </a:t>
            </a:r>
            <a:r>
              <a:rPr lang="ru-RU" sz="1400" dirty="0" err="1"/>
              <a:t>що</a:t>
            </a:r>
            <a:r>
              <a:rPr lang="ru-RU" sz="1400" dirty="0"/>
              <a:t> </a:t>
            </a:r>
            <a:r>
              <a:rPr lang="ru-RU" sz="1400" dirty="0" err="1"/>
              <a:t>забезпечує</a:t>
            </a:r>
            <a:r>
              <a:rPr lang="ru-RU" sz="1400" dirty="0"/>
              <a:t> </a:t>
            </a:r>
            <a:r>
              <a:rPr lang="ru-RU" sz="1400" dirty="0" err="1"/>
              <a:t>дотримання</a:t>
            </a:r>
            <a:r>
              <a:rPr lang="ru-RU" sz="1400" dirty="0"/>
              <a:t> </a:t>
            </a:r>
            <a:r>
              <a:rPr lang="ru-RU" sz="1400" dirty="0" err="1"/>
              <a:t>законодавства</a:t>
            </a:r>
            <a:r>
              <a:rPr lang="ru-RU" sz="1400" dirty="0"/>
              <a:t>, як </a:t>
            </a:r>
            <a:r>
              <a:rPr lang="ru-RU" sz="1400" dirty="0" err="1"/>
              <a:t>організацією</a:t>
            </a:r>
            <a:r>
              <a:rPr lang="ru-RU" sz="1400" dirty="0"/>
              <a:t>, так і по </a:t>
            </a:r>
            <a:r>
              <a:rPr lang="ru-RU" sz="1400" dirty="0" err="1"/>
              <a:t>відношенню</a:t>
            </a:r>
            <a:r>
              <a:rPr lang="ru-RU" sz="1400" dirty="0"/>
              <a:t> до </a:t>
            </a:r>
            <a:r>
              <a:rPr lang="ru-RU" sz="1400" dirty="0" err="1"/>
              <a:t>організації</a:t>
            </a:r>
            <a:r>
              <a:rPr lang="ru-RU" sz="1400" dirty="0"/>
              <a:t> з боку </a:t>
            </a:r>
            <a:r>
              <a:rPr lang="ru-RU" sz="1400" dirty="0" err="1"/>
              <a:t>інших</a:t>
            </a:r>
            <a:r>
              <a:rPr lang="ru-RU" sz="1400" dirty="0"/>
              <a:t> </a:t>
            </a:r>
            <a:r>
              <a:rPr lang="ru-RU" sz="1400" dirty="0" err="1"/>
              <a:t>учасників</a:t>
            </a:r>
            <a:r>
              <a:rPr lang="ru-RU" sz="1400" dirty="0"/>
              <a:t> </a:t>
            </a:r>
            <a:r>
              <a:rPr lang="ru-RU" sz="1400" dirty="0" err="1"/>
              <a:t>правовідносин</a:t>
            </a:r>
            <a:r>
              <a:rPr lang="ru-RU" sz="1400" dirty="0"/>
              <a:t>.</a:t>
            </a:r>
            <a:br>
              <a:rPr lang="ru-RU" sz="1400" dirty="0"/>
            </a:br>
            <a:r>
              <a:rPr lang="ru-RU" sz="1400" dirty="0" err="1"/>
              <a:t>Найбільш</a:t>
            </a:r>
            <a:r>
              <a:rPr lang="ru-RU" sz="1400" dirty="0"/>
              <a:t> </a:t>
            </a:r>
            <a:r>
              <a:rPr lang="ru-RU" sz="1400" dirty="0" err="1"/>
              <a:t>близька</a:t>
            </a:r>
            <a:r>
              <a:rPr lang="ru-RU" sz="1400" dirty="0"/>
              <a:t> до </a:t>
            </a:r>
            <a:r>
              <a:rPr lang="ru-RU" sz="1400" dirty="0" err="1"/>
              <a:t>роботи</a:t>
            </a:r>
            <a:r>
              <a:rPr lang="ru-RU" sz="1400" dirty="0"/>
              <a:t> юрисконсульта </a:t>
            </a:r>
            <a:r>
              <a:rPr lang="ru-RU" sz="1400" dirty="0" err="1"/>
              <a:t>діяльність</a:t>
            </a:r>
            <a:r>
              <a:rPr lang="ru-RU" sz="1400" dirty="0"/>
              <a:t> </a:t>
            </a:r>
            <a:r>
              <a:rPr lang="ru-RU" sz="1400" dirty="0" err="1"/>
              <a:t>адвокатів</a:t>
            </a:r>
            <a:r>
              <a:rPr lang="ru-RU" sz="1400" dirty="0"/>
              <a:t>.</a:t>
            </a:r>
          </a:p>
        </p:txBody>
      </p:sp>
      <p:sp>
        <p:nvSpPr>
          <p:cNvPr id="26626" name="Прямоугольник 2"/>
          <p:cNvSpPr>
            <a:spLocks noChangeArrowheads="1"/>
          </p:cNvSpPr>
          <p:nvPr/>
        </p:nvSpPr>
        <p:spPr bwMode="auto">
          <a:xfrm>
            <a:off x="3563938" y="404813"/>
            <a:ext cx="1895475" cy="369887"/>
          </a:xfrm>
          <a:prstGeom prst="rect">
            <a:avLst/>
          </a:prstGeom>
          <a:noFill/>
          <a:ln w="9525">
            <a:noFill/>
            <a:miter lim="800000"/>
            <a:headEnd/>
            <a:tailEnd/>
          </a:ln>
        </p:spPr>
        <p:txBody>
          <a:bodyPr wrap="none">
            <a:spAutoFit/>
          </a:bodyPr>
          <a:lstStyle/>
          <a:p>
            <a:r>
              <a:rPr lang="ru-RU">
                <a:latin typeface="Palatino Linotype" pitchFamily="18" charset="0"/>
              </a:rPr>
              <a:t>Юристконсульт</a:t>
            </a:r>
          </a:p>
        </p:txBody>
      </p:sp>
      <p:pic>
        <p:nvPicPr>
          <p:cNvPr id="26627" name="Picture 2"/>
          <p:cNvPicPr>
            <a:picLocks noChangeAspect="1" noChangeArrowheads="1"/>
          </p:cNvPicPr>
          <p:nvPr/>
        </p:nvPicPr>
        <p:blipFill>
          <a:blip r:embed="rId2"/>
          <a:srcRect/>
          <a:stretch>
            <a:fillRect/>
          </a:stretch>
        </p:blipFill>
        <p:spPr bwMode="auto">
          <a:xfrm>
            <a:off x="720725" y="981075"/>
            <a:ext cx="3825875" cy="45354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2"/>
          <p:cNvSpPr>
            <a:spLocks noChangeArrowheads="1"/>
          </p:cNvSpPr>
          <p:nvPr/>
        </p:nvSpPr>
        <p:spPr bwMode="auto">
          <a:xfrm>
            <a:off x="4211638" y="404813"/>
            <a:ext cx="933450" cy="369887"/>
          </a:xfrm>
          <a:prstGeom prst="rect">
            <a:avLst/>
          </a:prstGeom>
          <a:noFill/>
          <a:ln w="9525">
            <a:noFill/>
            <a:miter lim="800000"/>
            <a:headEnd/>
            <a:tailEnd/>
          </a:ln>
        </p:spPr>
        <p:txBody>
          <a:bodyPr wrap="none">
            <a:spAutoFit/>
          </a:bodyPr>
          <a:lstStyle/>
          <a:p>
            <a:r>
              <a:rPr lang="ru-RU">
                <a:latin typeface="Palatino Linotype" pitchFamily="18" charset="0"/>
              </a:rPr>
              <a:t>Юрист</a:t>
            </a:r>
          </a:p>
        </p:txBody>
      </p:sp>
      <p:sp>
        <p:nvSpPr>
          <p:cNvPr id="27650" name="Прямоугольник 3"/>
          <p:cNvSpPr>
            <a:spLocks noChangeArrowheads="1"/>
          </p:cNvSpPr>
          <p:nvPr/>
        </p:nvSpPr>
        <p:spPr bwMode="auto">
          <a:xfrm>
            <a:off x="4859338" y="981075"/>
            <a:ext cx="3536950" cy="1200150"/>
          </a:xfrm>
          <a:prstGeom prst="rect">
            <a:avLst/>
          </a:prstGeom>
          <a:noFill/>
          <a:ln w="9525">
            <a:noFill/>
            <a:miter lim="800000"/>
            <a:headEnd/>
            <a:tailEnd/>
          </a:ln>
        </p:spPr>
        <p:txBody>
          <a:bodyPr>
            <a:spAutoFit/>
          </a:bodyPr>
          <a:lstStyle/>
          <a:p>
            <a:r>
              <a:rPr lang="ru-RU">
                <a:solidFill>
                  <a:srgbClr val="FFC000"/>
                </a:solidFill>
                <a:latin typeface="Palatino Linotype" pitchFamily="18" charset="0"/>
              </a:rPr>
              <a:t>Юри́ст</a:t>
            </a:r>
            <a:r>
              <a:rPr lang="ru-RU">
                <a:latin typeface="Palatino Linotype" pitchFamily="18" charset="0"/>
              </a:rPr>
              <a:t> — фахівець з правознавства, юридичних наук; практичний діяч у галузі права. </a:t>
            </a:r>
          </a:p>
        </p:txBody>
      </p:sp>
      <p:pic>
        <p:nvPicPr>
          <p:cNvPr id="27651" name="Picture 2"/>
          <p:cNvPicPr>
            <a:picLocks noChangeAspect="1" noChangeArrowheads="1"/>
          </p:cNvPicPr>
          <p:nvPr/>
        </p:nvPicPr>
        <p:blipFill>
          <a:blip r:embed="rId2"/>
          <a:srcRect/>
          <a:stretch>
            <a:fillRect/>
          </a:stretch>
        </p:blipFill>
        <p:spPr bwMode="auto">
          <a:xfrm>
            <a:off x="611188" y="981075"/>
            <a:ext cx="4248150" cy="48958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a:stretch>
            <a:fillRect/>
          </a:stretch>
        </p:blipFill>
        <p:spPr bwMode="auto">
          <a:xfrm>
            <a:off x="107950" y="115888"/>
            <a:ext cx="8891588" cy="6553200"/>
          </a:xfrm>
          <a:prstGeom prst="rect">
            <a:avLst/>
          </a:prstGeom>
          <a:noFill/>
          <a:ln w="9525">
            <a:noFill/>
            <a:miter lim="800000"/>
            <a:headEnd/>
            <a:tailEnd/>
          </a:ln>
        </p:spPr>
      </p:pic>
      <p:sp>
        <p:nvSpPr>
          <p:cNvPr id="28674" name="Прямоугольник 1"/>
          <p:cNvSpPr>
            <a:spLocks noChangeArrowheads="1"/>
          </p:cNvSpPr>
          <p:nvPr/>
        </p:nvSpPr>
        <p:spPr bwMode="auto">
          <a:xfrm>
            <a:off x="2555875" y="1844675"/>
            <a:ext cx="3817938" cy="701675"/>
          </a:xfrm>
          <a:prstGeom prst="rect">
            <a:avLst/>
          </a:prstGeom>
          <a:noFill/>
          <a:ln w="9525">
            <a:noFill/>
            <a:miter lim="800000"/>
            <a:headEnd/>
            <a:tailEnd/>
          </a:ln>
        </p:spPr>
        <p:txBody>
          <a:bodyPr wrap="none">
            <a:spAutoFit/>
          </a:bodyPr>
          <a:lstStyle/>
          <a:p>
            <a:r>
              <a:rPr lang="ru-RU" sz="4000">
                <a:latin typeface="Palatino Linotype" pitchFamily="18" charset="0"/>
              </a:rPr>
              <a:t>Дяку</a:t>
            </a:r>
            <a:r>
              <a:rPr lang="ru-RU" sz="4000"/>
              <a:t>ю</a:t>
            </a:r>
            <a:r>
              <a:rPr lang="ru-RU" sz="4000">
                <a:latin typeface="Palatino Linotype" pitchFamily="18" charset="0"/>
              </a:rPr>
              <a:t> за увагу!</a:t>
            </a: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4572000" y="458788"/>
            <a:ext cx="3687763" cy="5543550"/>
          </a:xfrm>
          <a:prstGeom prst="rect">
            <a:avLst/>
          </a:prstGeom>
          <a:noFill/>
          <a:ln w="9525">
            <a:noFill/>
            <a:miter lim="800000"/>
            <a:headEnd/>
            <a:tailEnd/>
          </a:ln>
        </p:spPr>
      </p:pic>
      <p:sp>
        <p:nvSpPr>
          <p:cNvPr id="2" name="Заголовок 1"/>
          <p:cNvSpPr>
            <a:spLocks noGrp="1"/>
          </p:cNvSpPr>
          <p:nvPr>
            <p:ph type="title"/>
          </p:nvPr>
        </p:nvSpPr>
        <p:spPr>
          <a:xfrm>
            <a:off x="611188" y="3573463"/>
            <a:ext cx="3168650" cy="914400"/>
          </a:xfrm>
        </p:spPr>
        <p:txBody>
          <a:bodyPr/>
          <a:lstStyle/>
          <a:p>
            <a:pPr algn="ctr" fontAlgn="auto">
              <a:spcAft>
                <a:spcPts val="0"/>
              </a:spcAft>
              <a:defRPr/>
            </a:pPr>
            <a:r>
              <a:rPr lang="ru-RU" sz="1400" dirty="0"/>
              <a:t/>
            </a:r>
            <a:br>
              <a:rPr lang="ru-RU" sz="1400" dirty="0"/>
            </a:br>
            <a:r>
              <a:rPr lang="ru-RU" sz="1400" dirty="0"/>
              <a:t>Першими юристами </a:t>
            </a:r>
            <a:r>
              <a:rPr lang="ru-RU" sz="1400" dirty="0" err="1"/>
              <a:t>можна</a:t>
            </a:r>
            <a:r>
              <a:rPr lang="ru-RU" sz="1400" dirty="0"/>
              <a:t> </a:t>
            </a:r>
            <a:r>
              <a:rPr lang="ru-RU" sz="1400" dirty="0" err="1"/>
              <a:t>назвати</a:t>
            </a:r>
            <a:r>
              <a:rPr lang="ru-RU" sz="1400" dirty="0"/>
              <a:t> </a:t>
            </a:r>
            <a:r>
              <a:rPr lang="ru-RU" sz="1400" dirty="0" err="1"/>
              <a:t>римських</a:t>
            </a:r>
            <a:r>
              <a:rPr lang="ru-RU" sz="1400" dirty="0"/>
              <a:t> </a:t>
            </a:r>
            <a:r>
              <a:rPr lang="ru-RU" sz="1400" dirty="0" err="1"/>
              <a:t>жреців</a:t>
            </a:r>
            <a:r>
              <a:rPr lang="ru-RU" sz="1400" dirty="0"/>
              <a:t> —</a:t>
            </a:r>
            <a:r>
              <a:rPr lang="ru-RU" sz="1400" i="1" dirty="0">
                <a:solidFill>
                  <a:srgbClr val="FFC000"/>
                </a:solidFill>
              </a:rPr>
              <a:t> </a:t>
            </a:r>
            <a:r>
              <a:rPr lang="ru-RU" sz="1400" i="1" dirty="0" err="1">
                <a:solidFill>
                  <a:srgbClr val="FFC000"/>
                </a:solidFill>
              </a:rPr>
              <a:t>понтифіків</a:t>
            </a:r>
            <a:r>
              <a:rPr lang="ru-RU" sz="1400" dirty="0"/>
              <a:t>. Вони заклали </a:t>
            </a:r>
            <a:r>
              <a:rPr lang="ru-RU" sz="1400" dirty="0" err="1"/>
              <a:t>основи</a:t>
            </a:r>
            <a:r>
              <a:rPr lang="ru-RU" sz="1400" dirty="0"/>
              <a:t> правового </a:t>
            </a:r>
            <a:r>
              <a:rPr lang="ru-RU" sz="1400" dirty="0" err="1"/>
              <a:t>регулювання</a:t>
            </a:r>
            <a:r>
              <a:rPr lang="ru-RU" sz="1400" dirty="0"/>
              <a:t> </a:t>
            </a:r>
            <a:r>
              <a:rPr lang="ru-RU" sz="1400" dirty="0" err="1"/>
              <a:t>суспільного</a:t>
            </a:r>
            <a:r>
              <a:rPr lang="ru-RU" sz="1400" dirty="0"/>
              <a:t> </a:t>
            </a:r>
            <a:r>
              <a:rPr lang="ru-RU" sz="1400" dirty="0" err="1"/>
              <a:t>життя</a:t>
            </a:r>
            <a:r>
              <a:rPr lang="ru-RU" sz="1400" dirty="0"/>
              <a:t>, створили </a:t>
            </a:r>
            <a:r>
              <a:rPr lang="ru-RU" sz="1400" dirty="0" err="1"/>
              <a:t>обширну</a:t>
            </a:r>
            <a:r>
              <a:rPr lang="ru-RU" sz="1400" dirty="0"/>
              <a:t> базу </a:t>
            </a:r>
            <a:r>
              <a:rPr lang="ru-RU" sz="1400" dirty="0" err="1"/>
              <a:t>прецедентів</a:t>
            </a:r>
            <a:r>
              <a:rPr lang="ru-RU" sz="1400" dirty="0"/>
              <a:t>. Лише </a:t>
            </a:r>
            <a:r>
              <a:rPr lang="ru-RU" sz="1400" dirty="0" err="1"/>
              <a:t>декілька</a:t>
            </a:r>
            <a:r>
              <a:rPr lang="ru-RU" sz="1400" dirty="0"/>
              <a:t> </a:t>
            </a:r>
            <a:r>
              <a:rPr lang="ru-RU" sz="1400" dirty="0" err="1"/>
              <a:t>століть</a:t>
            </a:r>
            <a:r>
              <a:rPr lang="ru-RU" sz="1400" dirty="0"/>
              <a:t> </a:t>
            </a:r>
            <a:r>
              <a:rPr lang="ru-RU" sz="1400" dirty="0" err="1"/>
              <a:t>опісля</a:t>
            </a:r>
            <a:r>
              <a:rPr lang="ru-RU" sz="1400" dirty="0"/>
              <a:t> </a:t>
            </a:r>
            <a:r>
              <a:rPr lang="ru-RU" sz="1400" dirty="0" err="1"/>
              <a:t>юриспруденція</a:t>
            </a:r>
            <a:r>
              <a:rPr lang="ru-RU" sz="1400" dirty="0"/>
              <a:t> </a:t>
            </a:r>
            <a:r>
              <a:rPr lang="ru-RU" sz="1400" dirty="0" err="1"/>
              <a:t>сформувалася</a:t>
            </a:r>
            <a:r>
              <a:rPr lang="ru-RU" sz="1400" dirty="0"/>
              <a:t> як наука. Зараз </a:t>
            </a:r>
            <a:r>
              <a:rPr lang="ru-RU" sz="1400" dirty="0" err="1"/>
              <a:t>поняття</a:t>
            </a:r>
            <a:r>
              <a:rPr lang="ru-RU" sz="1400" dirty="0"/>
              <a:t> «юрист» </a:t>
            </a:r>
            <a:r>
              <a:rPr lang="ru-RU" sz="1400" dirty="0" err="1"/>
              <a:t>об'єднує</a:t>
            </a:r>
            <a:r>
              <a:rPr lang="ru-RU" sz="1400" dirty="0"/>
              <a:t> </a:t>
            </a:r>
            <a:r>
              <a:rPr lang="ru-RU" sz="1400" dirty="0" err="1"/>
              <a:t>всіх</a:t>
            </a:r>
            <a:r>
              <a:rPr lang="ru-RU" sz="1400" dirty="0"/>
              <a:t> людей, </a:t>
            </a:r>
            <a:r>
              <a:rPr lang="ru-RU" sz="1400" dirty="0" err="1"/>
              <a:t>що</a:t>
            </a:r>
            <a:r>
              <a:rPr lang="ru-RU" sz="1400" dirty="0"/>
              <a:t> </a:t>
            </a:r>
            <a:r>
              <a:rPr lang="ru-RU" sz="1400" dirty="0" err="1"/>
              <a:t>займаються</a:t>
            </a:r>
            <a:r>
              <a:rPr lang="ru-RU" sz="1400" dirty="0"/>
              <a:t> </a:t>
            </a:r>
            <a:r>
              <a:rPr lang="ru-RU" sz="1400" dirty="0" err="1"/>
              <a:t>різноманітною</a:t>
            </a:r>
            <a:r>
              <a:rPr lang="ru-RU" sz="1400" dirty="0"/>
              <a:t> </a:t>
            </a:r>
            <a:r>
              <a:rPr lang="ru-RU" sz="1400" dirty="0" err="1"/>
              <a:t>професійною</a:t>
            </a:r>
            <a:r>
              <a:rPr lang="ru-RU" sz="1400" dirty="0"/>
              <a:t> </a:t>
            </a:r>
            <a:r>
              <a:rPr lang="ru-RU" sz="1400" dirty="0" err="1"/>
              <a:t>юридичною</a:t>
            </a:r>
            <a:r>
              <a:rPr lang="ru-RU" sz="1400" dirty="0"/>
              <a:t> </a:t>
            </a:r>
            <a:r>
              <a:rPr lang="ru-RU" sz="1400" dirty="0" err="1"/>
              <a:t>діяльністю</a:t>
            </a:r>
            <a:r>
              <a:rPr lang="ru-RU" sz="1400" dirty="0"/>
              <a:t> — </a:t>
            </a:r>
            <a:r>
              <a:rPr lang="ru-RU" sz="1400" dirty="0" err="1"/>
              <a:t>суддів</a:t>
            </a:r>
            <a:r>
              <a:rPr lang="ru-RU" sz="1400" dirty="0"/>
              <a:t>, </a:t>
            </a:r>
            <a:r>
              <a:rPr lang="ru-RU" sz="1400" dirty="0" err="1"/>
              <a:t>слідчих</a:t>
            </a:r>
            <a:r>
              <a:rPr lang="ru-RU" sz="1400" dirty="0"/>
              <a:t>, </a:t>
            </a:r>
            <a:r>
              <a:rPr lang="ru-RU" sz="1400" dirty="0" err="1"/>
              <a:t>прокурорів</a:t>
            </a:r>
            <a:r>
              <a:rPr lang="ru-RU" sz="1400" dirty="0"/>
              <a:t>, </a:t>
            </a:r>
            <a:r>
              <a:rPr lang="ru-RU" sz="1400" dirty="0" err="1"/>
              <a:t>нотаріусів</a:t>
            </a:r>
            <a:r>
              <a:rPr lang="ru-RU" sz="1400" dirty="0"/>
              <a:t>, </a:t>
            </a:r>
            <a:r>
              <a:rPr lang="ru-RU" sz="1400" dirty="0" err="1"/>
              <a:t>юрисконсультів</a:t>
            </a:r>
            <a:r>
              <a:rPr lang="ru-RU" sz="1400" dirty="0"/>
              <a:t>, </a:t>
            </a:r>
            <a:r>
              <a:rPr lang="ru-RU" sz="1400" dirty="0" err="1"/>
              <a:t>адвокатів</a:t>
            </a:r>
            <a:r>
              <a:rPr lang="ru-RU" sz="1400" dirty="0"/>
              <a:t>.</a:t>
            </a:r>
            <a:br>
              <a:rPr lang="ru-RU" sz="1400" dirty="0"/>
            </a:br>
            <a:endParaRPr lang="ru-RU" sz="1400" dirty="0"/>
          </a:p>
        </p:txBody>
      </p:sp>
      <p:sp>
        <p:nvSpPr>
          <p:cNvPr id="14339" name="Прямоугольник 2"/>
          <p:cNvSpPr>
            <a:spLocks noChangeArrowheads="1"/>
          </p:cNvSpPr>
          <p:nvPr/>
        </p:nvSpPr>
        <p:spPr bwMode="auto">
          <a:xfrm>
            <a:off x="1403350" y="476250"/>
            <a:ext cx="1439863" cy="369888"/>
          </a:xfrm>
          <a:prstGeom prst="rect">
            <a:avLst/>
          </a:prstGeom>
          <a:noFill/>
          <a:ln w="9525">
            <a:noFill/>
            <a:miter lim="800000"/>
            <a:headEnd/>
            <a:tailEnd/>
          </a:ln>
        </p:spPr>
        <p:txBody>
          <a:bodyPr>
            <a:spAutoFit/>
          </a:bodyPr>
          <a:lstStyle/>
          <a:p>
            <a:r>
              <a:rPr lang="ru-RU">
                <a:latin typeface="Palatino Linotype" pitchFamily="18" charset="0"/>
              </a:rPr>
              <a:t>З історії …</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4300" y="3573463"/>
            <a:ext cx="4087813" cy="698500"/>
          </a:xfrm>
        </p:spPr>
        <p:txBody>
          <a:bodyPr/>
          <a:lstStyle/>
          <a:p>
            <a:pPr fontAlgn="auto">
              <a:spcAft>
                <a:spcPts val="0"/>
              </a:spcAft>
              <a:defRPr/>
            </a:pPr>
            <a:r>
              <a:rPr lang="vi-VN" sz="1400" b="1" dirty="0">
                <a:solidFill>
                  <a:srgbClr val="FFC000"/>
                </a:solidFill>
                <a:effectLst/>
              </a:rPr>
              <a:t>Адвока́т</a:t>
            </a:r>
            <a:r>
              <a:rPr lang="vi-VN" sz="1400" dirty="0">
                <a:effectLst/>
              </a:rPr>
              <a:t> </a:t>
            </a:r>
            <a:r>
              <a:rPr lang="ru-RU" sz="1400" dirty="0">
                <a:effectLst/>
              </a:rPr>
              <a:t>— юрист, </a:t>
            </a:r>
            <a:r>
              <a:rPr lang="ru-RU" sz="1400" dirty="0" err="1">
                <a:effectLst/>
              </a:rPr>
              <a:t>що</a:t>
            </a:r>
            <a:r>
              <a:rPr lang="ru-RU" sz="1400" dirty="0">
                <a:effectLst/>
              </a:rPr>
              <a:t> </a:t>
            </a:r>
            <a:r>
              <a:rPr lang="ru-RU" sz="1400" dirty="0" err="1">
                <a:effectLst/>
              </a:rPr>
              <a:t>надає</a:t>
            </a:r>
            <a:r>
              <a:rPr lang="ru-RU" sz="1400" dirty="0">
                <a:effectLst/>
              </a:rPr>
              <a:t> </a:t>
            </a:r>
            <a:r>
              <a:rPr lang="ru-RU" sz="1400" dirty="0" err="1">
                <a:effectLst/>
              </a:rPr>
              <a:t>професійну</a:t>
            </a:r>
            <a:r>
              <a:rPr lang="ru-RU" sz="1400" dirty="0">
                <a:effectLst/>
              </a:rPr>
              <a:t> </a:t>
            </a:r>
            <a:r>
              <a:rPr lang="ru-RU" sz="1400" dirty="0" err="1">
                <a:effectLst/>
              </a:rPr>
              <a:t>правову</a:t>
            </a:r>
            <a:r>
              <a:rPr lang="ru-RU" sz="1400" dirty="0">
                <a:effectLst/>
              </a:rPr>
              <a:t> </a:t>
            </a:r>
            <a:r>
              <a:rPr lang="ru-RU" sz="1400" dirty="0" err="1">
                <a:effectLst/>
              </a:rPr>
              <a:t>допомогу</a:t>
            </a:r>
            <a:r>
              <a:rPr lang="ru-RU" sz="1400" dirty="0">
                <a:effectLst/>
              </a:rPr>
              <a:t> </a:t>
            </a:r>
            <a:r>
              <a:rPr lang="ru-RU" sz="1400" dirty="0" err="1">
                <a:effectLst/>
              </a:rPr>
              <a:t>громадянам</a:t>
            </a:r>
            <a:r>
              <a:rPr lang="ru-RU" sz="1400" dirty="0">
                <a:effectLst/>
              </a:rPr>
              <a:t> та </a:t>
            </a:r>
            <a:r>
              <a:rPr lang="ru-RU" sz="1400" dirty="0" err="1">
                <a:effectLst/>
              </a:rPr>
              <a:t>юридичним</a:t>
            </a:r>
            <a:r>
              <a:rPr lang="ru-RU" sz="1400" dirty="0">
                <a:effectLst/>
              </a:rPr>
              <a:t> особам шляхом </a:t>
            </a:r>
            <a:r>
              <a:rPr lang="ru-RU" sz="1400" dirty="0" err="1">
                <a:effectLst/>
              </a:rPr>
              <a:t>реалізації</a:t>
            </a:r>
            <a:r>
              <a:rPr lang="ru-RU" sz="1400" dirty="0">
                <a:effectLst/>
              </a:rPr>
              <a:t> права в </a:t>
            </a:r>
            <a:r>
              <a:rPr lang="ru-RU" sz="1400" dirty="0" err="1">
                <a:effectLst/>
              </a:rPr>
              <a:t>їх</a:t>
            </a:r>
            <a:r>
              <a:rPr lang="ru-RU" sz="1400" dirty="0">
                <a:effectLst/>
              </a:rPr>
              <a:t> </a:t>
            </a:r>
            <a:r>
              <a:rPr lang="ru-RU" sz="1400" dirty="0" err="1">
                <a:effectLst/>
              </a:rPr>
              <a:t>інтересах</a:t>
            </a:r>
            <a:r>
              <a:rPr lang="ru-RU" sz="1400" dirty="0">
                <a:effectLst/>
              </a:rPr>
              <a:t>.</a:t>
            </a:r>
            <a:br>
              <a:rPr lang="ru-RU" sz="1400" dirty="0">
                <a:effectLst/>
              </a:rPr>
            </a:br>
            <a:r>
              <a:rPr lang="ru-RU" sz="1400" dirty="0">
                <a:effectLst/>
              </a:rPr>
              <a:t/>
            </a:r>
            <a:br>
              <a:rPr lang="ru-RU" sz="1400" dirty="0">
                <a:effectLst/>
              </a:rPr>
            </a:br>
            <a:r>
              <a:rPr lang="ru-RU" sz="1400" b="1" i="1" dirty="0" err="1" smtClean="0">
                <a:effectLst/>
              </a:rPr>
              <a:t>Призначення</a:t>
            </a:r>
            <a:r>
              <a:rPr lang="ru-RU" sz="1400" b="1" i="1" dirty="0" smtClean="0">
                <a:effectLst/>
              </a:rPr>
              <a:t> </a:t>
            </a:r>
            <a:r>
              <a:rPr lang="ru-RU" sz="1400" b="1" i="1" dirty="0">
                <a:effectLst/>
              </a:rPr>
              <a:t>адвоката</a:t>
            </a:r>
            <a:r>
              <a:rPr lang="ru-RU" sz="1400" dirty="0" smtClean="0">
                <a:effectLst/>
              </a:rPr>
              <a:t>:</a:t>
            </a:r>
            <a:br>
              <a:rPr lang="ru-RU" sz="1400" dirty="0" smtClean="0">
                <a:effectLst/>
              </a:rPr>
            </a:br>
            <a:r>
              <a:rPr lang="ru-RU" sz="1400" dirty="0" smtClean="0">
                <a:effectLst/>
              </a:rPr>
              <a:t>- </a:t>
            </a:r>
            <a:r>
              <a:rPr lang="ru-RU" sz="1400" dirty="0" err="1" smtClean="0">
                <a:effectLst/>
              </a:rPr>
              <a:t>консультації</a:t>
            </a:r>
            <a:r>
              <a:rPr lang="ru-RU" sz="1400" dirty="0" smtClean="0">
                <a:effectLst/>
              </a:rPr>
              <a:t> </a:t>
            </a:r>
            <a:r>
              <a:rPr lang="ru-RU" sz="1400" dirty="0" err="1">
                <a:effectLst/>
              </a:rPr>
              <a:t>клієнта</a:t>
            </a:r>
            <a:r>
              <a:rPr lang="ru-RU" sz="1400" dirty="0">
                <a:effectLst/>
              </a:rPr>
              <a:t> про </a:t>
            </a:r>
            <a:r>
              <a:rPr lang="ru-RU" sz="1400" dirty="0" err="1">
                <a:effectLst/>
              </a:rPr>
              <a:t>його</a:t>
            </a:r>
            <a:r>
              <a:rPr lang="ru-RU" sz="1400" dirty="0">
                <a:effectLst/>
              </a:rPr>
              <a:t> права та </a:t>
            </a:r>
            <a:r>
              <a:rPr lang="ru-RU" sz="1400" dirty="0" err="1">
                <a:effectLst/>
              </a:rPr>
              <a:t>обов'язки</a:t>
            </a:r>
            <a:r>
              <a:rPr lang="ru-RU" sz="1400" dirty="0">
                <a:effectLst/>
              </a:rPr>
              <a:t>, з </a:t>
            </a:r>
            <a:r>
              <a:rPr lang="ru-RU" sz="1400" dirty="0" err="1">
                <a:effectLst/>
              </a:rPr>
              <a:t>роз'ясненням</a:t>
            </a:r>
            <a:r>
              <a:rPr lang="ru-RU" sz="1400" dirty="0">
                <a:effectLst/>
              </a:rPr>
              <a:t> </a:t>
            </a:r>
            <a:r>
              <a:rPr lang="ru-RU" sz="1400" dirty="0" err="1">
                <a:effectLst/>
              </a:rPr>
              <a:t>принципів</a:t>
            </a:r>
            <a:r>
              <a:rPr lang="ru-RU" sz="1400" dirty="0">
                <a:effectLst/>
              </a:rPr>
              <a:t> </a:t>
            </a:r>
            <a:r>
              <a:rPr lang="ru-RU" sz="1400" dirty="0" err="1">
                <a:effectLst/>
              </a:rPr>
              <a:t>роботи</a:t>
            </a:r>
            <a:r>
              <a:rPr lang="ru-RU" sz="1400" dirty="0">
                <a:effectLst/>
              </a:rPr>
              <a:t> </a:t>
            </a:r>
            <a:r>
              <a:rPr lang="ru-RU" sz="1400" dirty="0" err="1">
                <a:effectLst/>
              </a:rPr>
              <a:t>правової</a:t>
            </a:r>
            <a:r>
              <a:rPr lang="ru-RU" sz="1400" dirty="0">
                <a:effectLst/>
              </a:rPr>
              <a:t> </a:t>
            </a:r>
            <a:r>
              <a:rPr lang="ru-RU" sz="1400" dirty="0" err="1">
                <a:effectLst/>
              </a:rPr>
              <a:t>системи</a:t>
            </a:r>
            <a:r>
              <a:rPr lang="ru-RU" sz="1400" dirty="0">
                <a:effectLst/>
              </a:rPr>
              <a:t>, </a:t>
            </a:r>
            <a:r>
              <a:rPr lang="ru-RU" sz="1400" dirty="0" err="1">
                <a:effectLst/>
              </a:rPr>
              <a:t>оскільки</a:t>
            </a:r>
            <a:r>
              <a:rPr lang="ru-RU" sz="1400" dirty="0">
                <a:effectLst/>
              </a:rPr>
              <a:t> вони </a:t>
            </a:r>
            <a:r>
              <a:rPr lang="ru-RU" sz="1400" dirty="0" err="1">
                <a:effectLst/>
              </a:rPr>
              <a:t>стосуються</a:t>
            </a:r>
            <a:r>
              <a:rPr lang="ru-RU" sz="1400" dirty="0">
                <a:effectLst/>
              </a:rPr>
              <a:t> прав і </a:t>
            </a:r>
            <a:r>
              <a:rPr lang="ru-RU" sz="1400" dirty="0" err="1">
                <a:effectLst/>
              </a:rPr>
              <a:t>обов'язків</a:t>
            </a:r>
            <a:r>
              <a:rPr lang="ru-RU" sz="1400" dirty="0">
                <a:effectLst/>
              </a:rPr>
              <a:t> </a:t>
            </a:r>
            <a:r>
              <a:rPr lang="ru-RU" sz="1400" dirty="0" err="1">
                <a:effectLst/>
              </a:rPr>
              <a:t>клієнта</a:t>
            </a:r>
            <a:r>
              <a:rPr lang="ru-RU" sz="1400" dirty="0">
                <a:effectLst/>
              </a:rPr>
              <a:t>;</a:t>
            </a:r>
            <a:br>
              <a:rPr lang="ru-RU" sz="1400" dirty="0">
                <a:effectLst/>
              </a:rPr>
            </a:br>
            <a:r>
              <a:rPr lang="ru-RU" sz="1400" dirty="0" smtClean="0">
                <a:effectLst/>
              </a:rPr>
              <a:t/>
            </a:r>
            <a:br>
              <a:rPr lang="ru-RU" sz="1400" dirty="0" smtClean="0">
                <a:effectLst/>
              </a:rPr>
            </a:br>
            <a:r>
              <a:rPr lang="ru-RU" sz="1400" dirty="0" smtClean="0">
                <a:effectLst/>
              </a:rPr>
              <a:t>- </a:t>
            </a:r>
            <a:r>
              <a:rPr lang="ru-RU" sz="1400" dirty="0" err="1" smtClean="0">
                <a:effectLst/>
              </a:rPr>
              <a:t>надання</a:t>
            </a:r>
            <a:r>
              <a:rPr lang="ru-RU" sz="1400" dirty="0" smtClean="0">
                <a:effectLst/>
              </a:rPr>
              <a:t> </a:t>
            </a:r>
            <a:r>
              <a:rPr lang="ru-RU" sz="1400" dirty="0" err="1">
                <a:effectLst/>
              </a:rPr>
              <a:t>допомоги</a:t>
            </a:r>
            <a:r>
              <a:rPr lang="ru-RU" sz="1400" dirty="0">
                <a:effectLst/>
              </a:rPr>
              <a:t> </a:t>
            </a:r>
            <a:r>
              <a:rPr lang="ru-RU" sz="1400" dirty="0" err="1">
                <a:effectLst/>
              </a:rPr>
              <a:t>клієнту</a:t>
            </a:r>
            <a:r>
              <a:rPr lang="ru-RU" sz="1400" dirty="0">
                <a:effectLst/>
              </a:rPr>
              <a:t> </a:t>
            </a:r>
            <a:r>
              <a:rPr lang="ru-RU" sz="1400" dirty="0" smtClean="0">
                <a:effectLst/>
              </a:rPr>
              <a:t>бу2)</a:t>
            </a:r>
            <a:r>
              <a:rPr lang="ru-RU" sz="1400" dirty="0" err="1" smtClean="0">
                <a:effectLst/>
              </a:rPr>
              <a:t>дь-яким</a:t>
            </a:r>
            <a:r>
              <a:rPr lang="ru-RU" sz="1400" dirty="0" smtClean="0">
                <a:effectLst/>
              </a:rPr>
              <a:t> </a:t>
            </a:r>
            <a:r>
              <a:rPr lang="ru-RU" sz="1400" dirty="0" err="1">
                <a:effectLst/>
              </a:rPr>
              <a:t>законним</a:t>
            </a:r>
            <a:r>
              <a:rPr lang="ru-RU" sz="1400" dirty="0">
                <a:effectLst/>
              </a:rPr>
              <a:t> способом та </a:t>
            </a:r>
            <a:r>
              <a:rPr lang="ru-RU" sz="1400" dirty="0" err="1">
                <a:effectLst/>
              </a:rPr>
              <a:t>вчинення</a:t>
            </a:r>
            <a:r>
              <a:rPr lang="ru-RU" sz="1400" dirty="0">
                <a:effectLst/>
              </a:rPr>
              <a:t> </a:t>
            </a:r>
            <a:r>
              <a:rPr lang="ru-RU" sz="1400" dirty="0" err="1">
                <a:effectLst/>
              </a:rPr>
              <a:t>правових</a:t>
            </a:r>
            <a:r>
              <a:rPr lang="ru-RU" sz="1400" dirty="0">
                <a:effectLst/>
              </a:rPr>
              <a:t> </a:t>
            </a:r>
            <a:r>
              <a:rPr lang="ru-RU" sz="1400" dirty="0" err="1">
                <a:effectLst/>
              </a:rPr>
              <a:t>дій</a:t>
            </a:r>
            <a:r>
              <a:rPr lang="ru-RU" sz="1400" dirty="0">
                <a:effectLst/>
              </a:rPr>
              <a:t> для </a:t>
            </a:r>
            <a:r>
              <a:rPr lang="ru-RU" sz="1400" dirty="0" err="1">
                <a:effectLst/>
              </a:rPr>
              <a:t>захисту</a:t>
            </a:r>
            <a:r>
              <a:rPr lang="ru-RU" sz="1400" dirty="0">
                <a:effectLst/>
              </a:rPr>
              <a:t> </a:t>
            </a:r>
            <a:r>
              <a:rPr lang="ru-RU" sz="1400" dirty="0" err="1">
                <a:effectLst/>
              </a:rPr>
              <a:t>його</a:t>
            </a:r>
            <a:r>
              <a:rPr lang="ru-RU" sz="1400" dirty="0">
                <a:effectLst/>
              </a:rPr>
              <a:t> </a:t>
            </a:r>
            <a:r>
              <a:rPr lang="ru-RU" sz="1400" dirty="0" err="1">
                <a:effectLst/>
              </a:rPr>
              <a:t>інтересів</a:t>
            </a:r>
            <a:r>
              <a:rPr lang="ru-RU" sz="1400" dirty="0">
                <a:effectLst/>
              </a:rPr>
              <a:t>;</a:t>
            </a:r>
            <a:br>
              <a:rPr lang="ru-RU" sz="1400" dirty="0">
                <a:effectLst/>
              </a:rPr>
            </a:br>
            <a:r>
              <a:rPr lang="ru-RU" sz="1400" dirty="0">
                <a:effectLst/>
              </a:rPr>
              <a:t/>
            </a:r>
            <a:br>
              <a:rPr lang="ru-RU" sz="1400" dirty="0">
                <a:effectLst/>
              </a:rPr>
            </a:br>
            <a:r>
              <a:rPr lang="ru-RU" sz="1400" dirty="0">
                <a:effectLst/>
              </a:rPr>
              <a:t>-</a:t>
            </a:r>
            <a:r>
              <a:rPr lang="ru-RU" sz="1400" dirty="0" smtClean="0">
                <a:effectLst/>
              </a:rPr>
              <a:t> </a:t>
            </a:r>
            <a:r>
              <a:rPr lang="ru-RU" sz="1400" dirty="0" err="1" smtClean="0">
                <a:effectLst/>
              </a:rPr>
              <a:t>надання</a:t>
            </a:r>
            <a:r>
              <a:rPr lang="ru-RU" sz="1400" dirty="0" smtClean="0">
                <a:effectLst/>
              </a:rPr>
              <a:t> </a:t>
            </a:r>
            <a:r>
              <a:rPr lang="ru-RU" sz="1400" dirty="0" err="1">
                <a:effectLst/>
              </a:rPr>
              <a:t>клієнту</a:t>
            </a:r>
            <a:r>
              <a:rPr lang="ru-RU" sz="1400" dirty="0">
                <a:effectLst/>
              </a:rPr>
              <a:t> </a:t>
            </a:r>
            <a:r>
              <a:rPr lang="ru-RU" sz="1400" dirty="0" err="1">
                <a:effectLst/>
              </a:rPr>
              <a:t>допомоги</a:t>
            </a:r>
            <a:r>
              <a:rPr lang="ru-RU" sz="1400" dirty="0">
                <a:effectLst/>
              </a:rPr>
              <a:t> в судах, трибуналах та </a:t>
            </a:r>
            <a:r>
              <a:rPr lang="ru-RU" sz="1400" dirty="0" err="1">
                <a:effectLst/>
              </a:rPr>
              <a:t>адміністративних</a:t>
            </a:r>
            <a:r>
              <a:rPr lang="ru-RU" sz="1400" dirty="0">
                <a:effectLst/>
              </a:rPr>
              <a:t> органах.</a:t>
            </a:r>
            <a:endParaRPr lang="ru-RU" sz="1400" dirty="0"/>
          </a:p>
        </p:txBody>
      </p:sp>
      <p:sp>
        <p:nvSpPr>
          <p:cNvPr id="15362" name="Прямоугольник 2"/>
          <p:cNvSpPr>
            <a:spLocks noChangeArrowheads="1"/>
          </p:cNvSpPr>
          <p:nvPr/>
        </p:nvSpPr>
        <p:spPr bwMode="auto">
          <a:xfrm>
            <a:off x="3708400" y="404813"/>
            <a:ext cx="1373188" cy="369887"/>
          </a:xfrm>
          <a:prstGeom prst="rect">
            <a:avLst/>
          </a:prstGeom>
          <a:noFill/>
          <a:ln w="9525">
            <a:noFill/>
            <a:miter lim="800000"/>
            <a:headEnd/>
            <a:tailEnd/>
          </a:ln>
        </p:spPr>
        <p:txBody>
          <a:bodyPr>
            <a:spAutoFit/>
          </a:bodyPr>
          <a:lstStyle/>
          <a:p>
            <a:pPr algn="ctr"/>
            <a:r>
              <a:rPr lang="ru-RU">
                <a:latin typeface="Palatino Linotype" pitchFamily="18" charset="0"/>
              </a:rPr>
              <a:t>Адвокат</a:t>
            </a:r>
          </a:p>
        </p:txBody>
      </p:sp>
      <p:pic>
        <p:nvPicPr>
          <p:cNvPr id="15363" name="Picture 3"/>
          <p:cNvPicPr>
            <a:picLocks noChangeAspect="1" noChangeArrowheads="1"/>
          </p:cNvPicPr>
          <p:nvPr/>
        </p:nvPicPr>
        <p:blipFill>
          <a:blip r:embed="rId2"/>
          <a:srcRect/>
          <a:stretch>
            <a:fillRect/>
          </a:stretch>
        </p:blipFill>
        <p:spPr bwMode="auto">
          <a:xfrm>
            <a:off x="539750" y="836613"/>
            <a:ext cx="3384550" cy="5329237"/>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noChangeArrowheads="1"/>
          </p:cNvPicPr>
          <p:nvPr/>
        </p:nvPicPr>
        <p:blipFill>
          <a:blip r:embed="rId2"/>
          <a:srcRect/>
          <a:stretch>
            <a:fillRect/>
          </a:stretch>
        </p:blipFill>
        <p:spPr bwMode="auto">
          <a:xfrm>
            <a:off x="250825" y="917575"/>
            <a:ext cx="4537075" cy="5694363"/>
          </a:xfrm>
          <a:prstGeom prst="rect">
            <a:avLst/>
          </a:prstGeom>
          <a:noFill/>
          <a:ln w="9525">
            <a:noFill/>
            <a:miter lim="800000"/>
            <a:headEnd/>
            <a:tailEnd/>
          </a:ln>
        </p:spPr>
      </p:pic>
      <p:sp>
        <p:nvSpPr>
          <p:cNvPr id="3" name="Заголовок 2"/>
          <p:cNvSpPr>
            <a:spLocks noGrp="1"/>
          </p:cNvSpPr>
          <p:nvPr>
            <p:ph type="title"/>
          </p:nvPr>
        </p:nvSpPr>
        <p:spPr/>
        <p:txBody>
          <a:bodyPr/>
          <a:lstStyle/>
          <a:p>
            <a:pPr fontAlgn="auto">
              <a:spcAft>
                <a:spcPts val="0"/>
              </a:spcAft>
              <a:defRPr/>
            </a:pPr>
            <a:r>
              <a:rPr lang="ru-RU" sz="1400" dirty="0">
                <a:effectLst/>
              </a:rPr>
              <a:t/>
            </a:r>
            <a:br>
              <a:rPr lang="ru-RU" sz="1400" dirty="0">
                <a:effectLst/>
              </a:rPr>
            </a:br>
            <a:endParaRPr lang="ru-RU" sz="1400" dirty="0"/>
          </a:p>
        </p:txBody>
      </p:sp>
      <p:sp>
        <p:nvSpPr>
          <p:cNvPr id="16387" name="Прямоугольник 3"/>
          <p:cNvSpPr>
            <a:spLocks noChangeArrowheads="1"/>
          </p:cNvSpPr>
          <p:nvPr/>
        </p:nvSpPr>
        <p:spPr bwMode="auto">
          <a:xfrm>
            <a:off x="3851275" y="549275"/>
            <a:ext cx="1138238" cy="368300"/>
          </a:xfrm>
          <a:prstGeom prst="rect">
            <a:avLst/>
          </a:prstGeom>
          <a:noFill/>
          <a:ln w="9525">
            <a:noFill/>
            <a:miter lim="800000"/>
            <a:headEnd/>
            <a:tailEnd/>
          </a:ln>
        </p:spPr>
        <p:txBody>
          <a:bodyPr wrap="none">
            <a:spAutoFit/>
          </a:bodyPr>
          <a:lstStyle/>
          <a:p>
            <a:r>
              <a:rPr lang="ru-RU">
                <a:latin typeface="Palatino Linotype" pitchFamily="18" charset="0"/>
              </a:rPr>
              <a:t>Аудитор</a:t>
            </a:r>
          </a:p>
        </p:txBody>
      </p:sp>
      <p:sp>
        <p:nvSpPr>
          <p:cNvPr id="16388" name="Прямоугольник 4"/>
          <p:cNvSpPr>
            <a:spLocks noChangeArrowheads="1"/>
          </p:cNvSpPr>
          <p:nvPr/>
        </p:nvSpPr>
        <p:spPr bwMode="auto">
          <a:xfrm>
            <a:off x="4787900" y="917575"/>
            <a:ext cx="4284663" cy="5694363"/>
          </a:xfrm>
          <a:prstGeom prst="rect">
            <a:avLst/>
          </a:prstGeom>
          <a:noFill/>
          <a:ln w="9525">
            <a:noFill/>
            <a:miter lim="800000"/>
            <a:headEnd/>
            <a:tailEnd/>
          </a:ln>
        </p:spPr>
        <p:txBody>
          <a:bodyPr>
            <a:spAutoFit/>
          </a:bodyPr>
          <a:lstStyle/>
          <a:p>
            <a:r>
              <a:rPr lang="ru-RU" sz="1400">
                <a:solidFill>
                  <a:srgbClr val="FFC000"/>
                </a:solidFill>
                <a:latin typeface="Palatino Linotype" pitchFamily="18" charset="0"/>
              </a:rPr>
              <a:t>Ауди́тор</a:t>
            </a:r>
            <a:r>
              <a:rPr lang="ru-RU" sz="1400">
                <a:latin typeface="Palatino Linotype" pitchFamily="18" charset="0"/>
              </a:rPr>
              <a:t>— фізична особа, що має право перевіряти стан фінансово-господарської діяльності організацій та установ на основі контракту, укладеного з підприємством за визначену плату та в ході перевірки складати аудиторський висновок, який має юридичну силу в суді. </a:t>
            </a:r>
          </a:p>
          <a:p>
            <a:endParaRPr lang="ru-RU" sz="1400">
              <a:latin typeface="Palatino Linotype" pitchFamily="18" charset="0"/>
            </a:endParaRPr>
          </a:p>
          <a:p>
            <a:r>
              <a:rPr lang="ru-RU" sz="1400">
                <a:latin typeface="Palatino Linotype" pitchFamily="18" charset="0"/>
              </a:rPr>
              <a:t>Обов'язки аудитора:</a:t>
            </a:r>
            <a:br>
              <a:rPr lang="ru-RU" sz="1400">
                <a:latin typeface="Palatino Linotype" pitchFamily="18" charset="0"/>
              </a:rPr>
            </a:br>
            <a:r>
              <a:rPr lang="ru-RU" sz="1400">
                <a:latin typeface="Palatino Linotype" pitchFamily="18" charset="0"/>
              </a:rPr>
              <a:t/>
            </a:r>
            <a:br>
              <a:rPr lang="ru-RU" sz="1400">
                <a:latin typeface="Palatino Linotype" pitchFamily="18" charset="0"/>
              </a:rPr>
            </a:br>
            <a:r>
              <a:rPr lang="ru-RU" sz="1400">
                <a:latin typeface="Palatino Linotype" pitchFamily="18" charset="0"/>
              </a:rPr>
              <a:t>- проведення аудиторських перевірок. Складання звітів і висновків за їх результатами, консультації клієнтів. </a:t>
            </a:r>
            <a:br>
              <a:rPr lang="ru-RU" sz="1400">
                <a:latin typeface="Palatino Linotype" pitchFamily="18" charset="0"/>
              </a:rPr>
            </a:br>
            <a:r>
              <a:rPr lang="ru-RU" sz="1400">
                <a:latin typeface="Palatino Linotype" pitchFamily="18" charset="0"/>
              </a:rPr>
              <a:t>- перевірка правильності фінансової та податкової документації компанії (первинних документів, податкової та бухгалтерської звітності, і т.д.). </a:t>
            </a:r>
            <a:br>
              <a:rPr lang="ru-RU" sz="1400">
                <a:latin typeface="Palatino Linotype" pitchFamily="18" charset="0"/>
              </a:rPr>
            </a:br>
            <a:r>
              <a:rPr lang="ru-RU" sz="1400">
                <a:latin typeface="Palatino Linotype" pitchFamily="18" charset="0"/>
              </a:rPr>
              <a:t>- оцінка ефективності та систем внутрішнього контролю фінансово-господарської діяльності. Розробка рекомендацій з поліпшення бізнес-процесів. </a:t>
            </a:r>
            <a:br>
              <a:rPr lang="ru-RU" sz="1400">
                <a:latin typeface="Palatino Linotype" pitchFamily="18" charset="0"/>
              </a:rPr>
            </a:br>
            <a:r>
              <a:rPr lang="ru-RU" sz="1400">
                <a:latin typeface="Palatino Linotype" pitchFamily="18" charset="0"/>
              </a:rPr>
              <a:t>- оцінка передбачуваних фінансових операцій, їх ефективності і ступеня ризику. </a:t>
            </a:r>
            <a:br>
              <a:rPr lang="ru-RU" sz="1400">
                <a:latin typeface="Palatino Linotype" pitchFamily="18" charset="0"/>
              </a:rPr>
            </a:br>
            <a:r>
              <a:rPr lang="ru-RU" sz="1400">
                <a:latin typeface="Palatino Linotype" pitchFamily="18" charset="0"/>
              </a:rPr>
              <a:t>- надання керівництву компанії консультацій та практичної допомоги в управлінні фінансами та веденні справ.</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827088" y="908050"/>
            <a:ext cx="4491037" cy="5329238"/>
          </a:xfrm>
          <a:prstGeom prst="rect">
            <a:avLst/>
          </a:prstGeom>
          <a:noFill/>
          <a:ln w="9525">
            <a:noFill/>
            <a:miter lim="800000"/>
            <a:headEnd/>
            <a:tailEnd/>
          </a:ln>
        </p:spPr>
      </p:pic>
      <p:sp>
        <p:nvSpPr>
          <p:cNvPr id="2" name="Заголовок 1"/>
          <p:cNvSpPr>
            <a:spLocks noGrp="1"/>
          </p:cNvSpPr>
          <p:nvPr>
            <p:ph type="title"/>
          </p:nvPr>
        </p:nvSpPr>
        <p:spPr>
          <a:xfrm>
            <a:off x="5321300" y="1412875"/>
            <a:ext cx="2989263" cy="1008063"/>
          </a:xfrm>
        </p:spPr>
        <p:txBody>
          <a:bodyPr/>
          <a:lstStyle/>
          <a:p>
            <a:pPr fontAlgn="auto">
              <a:spcAft>
                <a:spcPts val="0"/>
              </a:spcAft>
              <a:defRPr/>
            </a:pPr>
            <a:r>
              <a:rPr lang="ru-RU" sz="1400" dirty="0" err="1">
                <a:solidFill>
                  <a:srgbClr val="FFC000"/>
                </a:solidFill>
              </a:rPr>
              <a:t>Криміналіст</a:t>
            </a:r>
            <a:r>
              <a:rPr lang="ru-RU" sz="1400" dirty="0"/>
              <a:t> — </a:t>
            </a:r>
            <a:r>
              <a:rPr lang="ru-RU" sz="1400" dirty="0" err="1"/>
              <a:t>фахівець</a:t>
            </a:r>
            <a:r>
              <a:rPr lang="ru-RU" sz="1400" dirty="0"/>
              <a:t>, до кола </a:t>
            </a:r>
            <a:r>
              <a:rPr lang="ru-RU" sz="1400" dirty="0" err="1"/>
              <a:t>професійної</a:t>
            </a:r>
            <a:r>
              <a:rPr lang="ru-RU" sz="1400" dirty="0"/>
              <a:t> </a:t>
            </a:r>
            <a:r>
              <a:rPr lang="ru-RU" sz="1400" dirty="0" err="1"/>
              <a:t>діяльності</a:t>
            </a:r>
            <a:r>
              <a:rPr lang="ru-RU" sz="1400" dirty="0"/>
              <a:t> </a:t>
            </a:r>
            <a:r>
              <a:rPr lang="ru-RU" sz="1400" dirty="0" err="1"/>
              <a:t>якого</a:t>
            </a:r>
            <a:r>
              <a:rPr lang="ru-RU" sz="1400" dirty="0"/>
              <a:t> </a:t>
            </a:r>
            <a:r>
              <a:rPr lang="ru-RU" sz="1400" dirty="0" err="1"/>
              <a:t>належить</a:t>
            </a:r>
            <a:r>
              <a:rPr lang="ru-RU" sz="1400" dirty="0"/>
              <a:t> </a:t>
            </a:r>
            <a:r>
              <a:rPr lang="ru-RU" sz="1400" dirty="0" err="1"/>
              <a:t>практичне</a:t>
            </a:r>
            <a:r>
              <a:rPr lang="ru-RU" sz="1400" dirty="0"/>
              <a:t> </a:t>
            </a:r>
            <a:r>
              <a:rPr lang="ru-RU" sz="1400" dirty="0" err="1"/>
              <a:t>чи</a:t>
            </a:r>
            <a:r>
              <a:rPr lang="ru-RU" sz="1400" dirty="0"/>
              <a:t> </a:t>
            </a:r>
            <a:r>
              <a:rPr lang="ru-RU" sz="1400" dirty="0" err="1"/>
              <a:t>наукове</a:t>
            </a:r>
            <a:r>
              <a:rPr lang="ru-RU" sz="1400" dirty="0"/>
              <a:t> </a:t>
            </a:r>
            <a:r>
              <a:rPr lang="ru-RU" sz="1400" dirty="0" err="1"/>
              <a:t>вирішення</a:t>
            </a:r>
            <a:r>
              <a:rPr lang="ru-RU" sz="1400" dirty="0"/>
              <a:t> </a:t>
            </a:r>
            <a:r>
              <a:rPr lang="ru-RU" sz="1400" dirty="0" err="1"/>
              <a:t>питань</a:t>
            </a:r>
            <a:r>
              <a:rPr lang="ru-RU" sz="1400" dirty="0"/>
              <a:t> </a:t>
            </a:r>
            <a:r>
              <a:rPr lang="ru-RU" sz="1400" dirty="0" err="1"/>
              <a:t>кримінального</a:t>
            </a:r>
            <a:r>
              <a:rPr lang="ru-RU" sz="1400" dirty="0"/>
              <a:t> права та/</a:t>
            </a:r>
            <a:r>
              <a:rPr lang="ru-RU" sz="1400" dirty="0" err="1"/>
              <a:t>або</a:t>
            </a:r>
            <a:r>
              <a:rPr lang="ru-RU" sz="1400" dirty="0"/>
              <a:t> </a:t>
            </a:r>
            <a:r>
              <a:rPr lang="ru-RU" sz="1400" dirty="0" err="1"/>
              <a:t>криміналістики</a:t>
            </a:r>
            <a:r>
              <a:rPr lang="ru-RU" sz="1400" dirty="0"/>
              <a:t>.</a:t>
            </a:r>
            <a:br>
              <a:rPr lang="ru-RU" sz="1400" dirty="0"/>
            </a:br>
            <a:endParaRPr lang="ru-RU" sz="1400" dirty="0"/>
          </a:p>
        </p:txBody>
      </p:sp>
      <p:sp>
        <p:nvSpPr>
          <p:cNvPr id="17411" name="Прямоугольник 2"/>
          <p:cNvSpPr>
            <a:spLocks noChangeArrowheads="1"/>
          </p:cNvSpPr>
          <p:nvPr/>
        </p:nvSpPr>
        <p:spPr bwMode="auto">
          <a:xfrm>
            <a:off x="3779838" y="404813"/>
            <a:ext cx="1538287" cy="369887"/>
          </a:xfrm>
          <a:prstGeom prst="rect">
            <a:avLst/>
          </a:prstGeom>
          <a:noFill/>
          <a:ln w="9525">
            <a:noFill/>
            <a:miter lim="800000"/>
            <a:headEnd/>
            <a:tailEnd/>
          </a:ln>
        </p:spPr>
        <p:txBody>
          <a:bodyPr wrap="none">
            <a:spAutoFit/>
          </a:bodyPr>
          <a:lstStyle/>
          <a:p>
            <a:pPr algn="ctr"/>
            <a:r>
              <a:rPr lang="ru-RU">
                <a:latin typeface="Palatino Linotype" pitchFamily="18" charset="0"/>
              </a:rPr>
              <a:t>Криміналіст</a:t>
            </a:r>
          </a:p>
        </p:txBody>
      </p:sp>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539750" y="773113"/>
            <a:ext cx="5111750" cy="5927725"/>
          </a:xfrm>
          <a:prstGeom prst="rect">
            <a:avLst/>
          </a:prstGeom>
          <a:noFill/>
          <a:ln w="9525">
            <a:noFill/>
            <a:miter lim="800000"/>
            <a:headEnd/>
            <a:tailEnd/>
          </a:ln>
        </p:spPr>
      </p:pic>
      <p:sp>
        <p:nvSpPr>
          <p:cNvPr id="2" name="Заголовок 1"/>
          <p:cNvSpPr>
            <a:spLocks noGrp="1"/>
          </p:cNvSpPr>
          <p:nvPr>
            <p:ph type="title"/>
          </p:nvPr>
        </p:nvSpPr>
        <p:spPr>
          <a:xfrm>
            <a:off x="5683250" y="2636838"/>
            <a:ext cx="2719388" cy="914400"/>
          </a:xfrm>
        </p:spPr>
        <p:txBody>
          <a:bodyPr/>
          <a:lstStyle/>
          <a:p>
            <a:pPr fontAlgn="auto">
              <a:spcAft>
                <a:spcPts val="0"/>
              </a:spcAft>
              <a:defRPr/>
            </a:pPr>
            <a:r>
              <a:rPr lang="ru-RU" sz="1400" dirty="0" err="1">
                <a:solidFill>
                  <a:srgbClr val="FFC000"/>
                </a:solidFill>
              </a:rPr>
              <a:t>Нотаріус</a:t>
            </a:r>
            <a:r>
              <a:rPr lang="ru-RU" sz="1400" dirty="0">
                <a:solidFill>
                  <a:srgbClr val="FFC000"/>
                </a:solidFill>
              </a:rPr>
              <a:t> </a:t>
            </a:r>
            <a:r>
              <a:rPr lang="ru-RU" sz="1400" dirty="0"/>
              <a:t>— особа, </a:t>
            </a:r>
            <a:r>
              <a:rPr lang="ru-RU" sz="1400" dirty="0" err="1"/>
              <a:t>спеціально</a:t>
            </a:r>
            <a:r>
              <a:rPr lang="ru-RU" sz="1400" dirty="0"/>
              <a:t> </a:t>
            </a:r>
            <a:r>
              <a:rPr lang="ru-RU" sz="1400" dirty="0" err="1"/>
              <a:t>уповноважена</a:t>
            </a:r>
            <a:r>
              <a:rPr lang="ru-RU" sz="1400" dirty="0"/>
              <a:t> на </a:t>
            </a:r>
            <a:r>
              <a:rPr lang="ru-RU" sz="1400" dirty="0" err="1"/>
              <a:t>вчинення</a:t>
            </a:r>
            <a:r>
              <a:rPr lang="ru-RU" sz="1400" dirty="0"/>
              <a:t> </a:t>
            </a:r>
            <a:r>
              <a:rPr lang="ru-RU" sz="1400" dirty="0" err="1"/>
              <a:t>нотаріальних</a:t>
            </a:r>
            <a:r>
              <a:rPr lang="ru-RU" sz="1400" dirty="0"/>
              <a:t> </a:t>
            </a:r>
            <a:r>
              <a:rPr lang="ru-RU" sz="1400" dirty="0" err="1"/>
              <a:t>дій</a:t>
            </a:r>
            <a:r>
              <a:rPr lang="ru-RU" sz="1400" dirty="0"/>
              <a:t>, </a:t>
            </a:r>
            <a:r>
              <a:rPr lang="ru-RU" sz="1400" dirty="0" err="1"/>
              <a:t>серед</a:t>
            </a:r>
            <a:r>
              <a:rPr lang="ru-RU" sz="1400" dirty="0"/>
              <a:t> </a:t>
            </a:r>
            <a:r>
              <a:rPr lang="ru-RU" sz="1400" dirty="0" err="1"/>
              <a:t>яких</a:t>
            </a:r>
            <a:r>
              <a:rPr lang="ru-RU" sz="1400" dirty="0"/>
              <a:t> </a:t>
            </a:r>
            <a:r>
              <a:rPr lang="ru-RU" sz="1400" dirty="0" err="1"/>
              <a:t>засвідчення</a:t>
            </a:r>
            <a:r>
              <a:rPr lang="ru-RU" sz="1400" dirty="0"/>
              <a:t> </a:t>
            </a:r>
            <a:r>
              <a:rPr lang="ru-RU" sz="1400" dirty="0" err="1"/>
              <a:t>вірності</a:t>
            </a:r>
            <a:r>
              <a:rPr lang="ru-RU" sz="1400" dirty="0"/>
              <a:t> </a:t>
            </a:r>
            <a:r>
              <a:rPr lang="ru-RU" sz="1400" dirty="0" err="1"/>
              <a:t>копій</a:t>
            </a:r>
            <a:r>
              <a:rPr lang="ru-RU" sz="1400" dirty="0"/>
              <a:t> </a:t>
            </a:r>
            <a:r>
              <a:rPr lang="ru-RU" sz="1400" dirty="0" err="1"/>
              <a:t>документів</a:t>
            </a:r>
            <a:r>
              <a:rPr lang="ru-RU" sz="1400" dirty="0"/>
              <a:t> і </a:t>
            </a:r>
            <a:r>
              <a:rPr lang="ru-RU" sz="1400" dirty="0" err="1"/>
              <a:t>виписок</a:t>
            </a:r>
            <a:r>
              <a:rPr lang="ru-RU" sz="1400" dirty="0"/>
              <a:t> з них, </a:t>
            </a:r>
            <a:r>
              <a:rPr lang="ru-RU" sz="1400" dirty="0" err="1"/>
              <a:t>засвідчення</a:t>
            </a:r>
            <a:r>
              <a:rPr lang="ru-RU" sz="1400" dirty="0"/>
              <a:t> </a:t>
            </a:r>
            <a:r>
              <a:rPr lang="ru-RU" sz="1400" dirty="0" err="1"/>
              <a:t>справжності</a:t>
            </a:r>
            <a:r>
              <a:rPr lang="ru-RU" sz="1400" dirty="0"/>
              <a:t> </a:t>
            </a:r>
            <a:r>
              <a:rPr lang="ru-RU" sz="1400" dirty="0" err="1"/>
              <a:t>підпису</a:t>
            </a:r>
            <a:r>
              <a:rPr lang="ru-RU" sz="1400" dirty="0"/>
              <a:t> на документах, </a:t>
            </a:r>
            <a:r>
              <a:rPr lang="ru-RU" sz="1400" dirty="0" err="1"/>
              <a:t>засвідчення</a:t>
            </a:r>
            <a:r>
              <a:rPr lang="ru-RU" sz="1400" dirty="0"/>
              <a:t> </a:t>
            </a:r>
            <a:r>
              <a:rPr lang="ru-RU" sz="1400" dirty="0" err="1"/>
              <a:t>вірності</a:t>
            </a:r>
            <a:r>
              <a:rPr lang="ru-RU" sz="1400" dirty="0"/>
              <a:t> перекладу </a:t>
            </a:r>
            <a:r>
              <a:rPr lang="ru-RU" sz="1400" dirty="0" err="1"/>
              <a:t>документів</a:t>
            </a:r>
            <a:r>
              <a:rPr lang="ru-RU" sz="1400" dirty="0"/>
              <a:t> з </a:t>
            </a:r>
            <a:r>
              <a:rPr lang="ru-RU" sz="1400" dirty="0" err="1"/>
              <a:t>однієї</a:t>
            </a:r>
            <a:r>
              <a:rPr lang="ru-RU" sz="1400" dirty="0"/>
              <a:t> </a:t>
            </a:r>
            <a:r>
              <a:rPr lang="ru-RU" sz="1400" dirty="0" err="1"/>
              <a:t>мови</a:t>
            </a:r>
            <a:r>
              <a:rPr lang="ru-RU" sz="1400" dirty="0"/>
              <a:t> на </a:t>
            </a:r>
            <a:r>
              <a:rPr lang="ru-RU" sz="1400" dirty="0" err="1"/>
              <a:t>іншу</a:t>
            </a:r>
            <a:r>
              <a:rPr lang="ru-RU" sz="1400" dirty="0"/>
              <a:t>, а </a:t>
            </a:r>
            <a:r>
              <a:rPr lang="ru-RU" sz="1400" dirty="0" err="1"/>
              <a:t>також</a:t>
            </a:r>
            <a:r>
              <a:rPr lang="ru-RU" sz="1400" dirty="0"/>
              <a:t> </a:t>
            </a:r>
            <a:r>
              <a:rPr lang="ru-RU" sz="1400" dirty="0" err="1"/>
              <a:t>деякі</a:t>
            </a:r>
            <a:r>
              <a:rPr lang="ru-RU" sz="1400" dirty="0"/>
              <a:t> </a:t>
            </a:r>
            <a:r>
              <a:rPr lang="ru-RU" sz="1400" dirty="0" err="1"/>
              <a:t>інші</a:t>
            </a:r>
            <a:r>
              <a:rPr lang="ru-RU" sz="1400" dirty="0"/>
              <a:t> </a:t>
            </a:r>
            <a:r>
              <a:rPr lang="ru-RU" sz="1400" dirty="0" err="1"/>
              <a:t>дії</a:t>
            </a:r>
            <a:r>
              <a:rPr lang="ru-RU" sz="1400" dirty="0"/>
              <a:t>, </a:t>
            </a:r>
            <a:r>
              <a:rPr lang="ru-RU" sz="1400" dirty="0" err="1"/>
              <a:t>норми</a:t>
            </a:r>
            <a:r>
              <a:rPr lang="ru-RU" sz="1400" dirty="0"/>
              <a:t> </a:t>
            </a:r>
            <a:r>
              <a:rPr lang="ru-RU" sz="1400" dirty="0" err="1"/>
              <a:t>яких</a:t>
            </a:r>
            <a:r>
              <a:rPr lang="ru-RU" sz="1400" dirty="0"/>
              <a:t> </a:t>
            </a:r>
            <a:r>
              <a:rPr lang="ru-RU" sz="1400" dirty="0" err="1"/>
              <a:t>відрізняються</a:t>
            </a:r>
            <a:r>
              <a:rPr lang="ru-RU" sz="1400" dirty="0"/>
              <a:t> один </a:t>
            </a:r>
            <a:r>
              <a:rPr lang="ru-RU" sz="1400" dirty="0" err="1"/>
              <a:t>від</a:t>
            </a:r>
            <a:r>
              <a:rPr lang="ru-RU" sz="1400" dirty="0"/>
              <a:t> </a:t>
            </a:r>
            <a:r>
              <a:rPr lang="ru-RU" sz="1400" dirty="0" err="1"/>
              <a:t>одної</a:t>
            </a:r>
            <a:r>
              <a:rPr lang="ru-RU" sz="1400" dirty="0"/>
              <a:t> в </a:t>
            </a:r>
            <a:r>
              <a:rPr lang="ru-RU" sz="1400" dirty="0" err="1"/>
              <a:t>різних</a:t>
            </a:r>
            <a:r>
              <a:rPr lang="ru-RU" sz="1400" dirty="0"/>
              <a:t> </a:t>
            </a:r>
            <a:r>
              <a:rPr lang="ru-RU" sz="1400" dirty="0" err="1"/>
              <a:t>країнах</a:t>
            </a:r>
            <a:r>
              <a:rPr lang="ru-RU" sz="1400" dirty="0"/>
              <a:t>.</a:t>
            </a:r>
          </a:p>
        </p:txBody>
      </p:sp>
      <p:sp>
        <p:nvSpPr>
          <p:cNvPr id="18435" name="Прямоугольник 2"/>
          <p:cNvSpPr>
            <a:spLocks noChangeArrowheads="1"/>
          </p:cNvSpPr>
          <p:nvPr/>
        </p:nvSpPr>
        <p:spPr bwMode="auto">
          <a:xfrm>
            <a:off x="3851275" y="404813"/>
            <a:ext cx="1163638" cy="369887"/>
          </a:xfrm>
          <a:prstGeom prst="rect">
            <a:avLst/>
          </a:prstGeom>
          <a:noFill/>
          <a:ln w="9525">
            <a:noFill/>
            <a:miter lim="800000"/>
            <a:headEnd/>
            <a:tailEnd/>
          </a:ln>
        </p:spPr>
        <p:txBody>
          <a:bodyPr wrap="none">
            <a:spAutoFit/>
          </a:bodyPr>
          <a:lstStyle/>
          <a:p>
            <a:r>
              <a:rPr lang="ru-RU">
                <a:latin typeface="Palatino Linotype" pitchFamily="18" charset="0"/>
              </a:rPr>
              <a:t>Нотаріус</a:t>
            </a: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noChangeArrowheads="1"/>
          </p:cNvPicPr>
          <p:nvPr/>
        </p:nvPicPr>
        <p:blipFill>
          <a:blip r:embed="rId2"/>
          <a:srcRect/>
          <a:stretch>
            <a:fillRect/>
          </a:stretch>
        </p:blipFill>
        <p:spPr bwMode="auto">
          <a:xfrm>
            <a:off x="827088" y="846138"/>
            <a:ext cx="3992562" cy="5732462"/>
          </a:xfrm>
          <a:prstGeom prst="rect">
            <a:avLst/>
          </a:prstGeom>
          <a:noFill/>
          <a:ln w="9525">
            <a:noFill/>
            <a:miter lim="800000"/>
            <a:headEnd/>
            <a:tailEnd/>
          </a:ln>
        </p:spPr>
      </p:pic>
      <p:sp>
        <p:nvSpPr>
          <p:cNvPr id="2" name="Заголовок 1"/>
          <p:cNvSpPr>
            <a:spLocks noGrp="1"/>
          </p:cNvSpPr>
          <p:nvPr>
            <p:ph type="title"/>
          </p:nvPr>
        </p:nvSpPr>
        <p:spPr>
          <a:xfrm>
            <a:off x="4819650" y="2565400"/>
            <a:ext cx="3605213" cy="914400"/>
          </a:xfrm>
        </p:spPr>
        <p:txBody>
          <a:bodyPr/>
          <a:lstStyle/>
          <a:p>
            <a:pPr fontAlgn="auto">
              <a:spcAft>
                <a:spcPts val="0"/>
              </a:spcAft>
              <a:defRPr/>
            </a:pPr>
            <a:r>
              <a:rPr lang="ru-RU" sz="1400" dirty="0" err="1" smtClean="0">
                <a:solidFill>
                  <a:srgbClr val="FFC000"/>
                </a:solidFill>
              </a:rPr>
              <a:t>Паралегал</a:t>
            </a:r>
            <a:r>
              <a:rPr lang="ru-RU" sz="1400" dirty="0" smtClean="0"/>
              <a:t>— </a:t>
            </a:r>
            <a:r>
              <a:rPr lang="ru-RU" sz="1400" dirty="0" err="1"/>
              <a:t>найменування</a:t>
            </a:r>
            <a:r>
              <a:rPr lang="ru-RU" sz="1400" dirty="0"/>
              <a:t> </a:t>
            </a:r>
            <a:r>
              <a:rPr lang="ru-RU" sz="1400" dirty="0" err="1"/>
              <a:t>юридичної</a:t>
            </a:r>
            <a:r>
              <a:rPr lang="ru-RU" sz="1400" dirty="0"/>
              <a:t> </a:t>
            </a:r>
            <a:r>
              <a:rPr lang="ru-RU" sz="1400" dirty="0" err="1"/>
              <a:t>професії</a:t>
            </a:r>
            <a:r>
              <a:rPr lang="ru-RU" sz="1400" dirty="0"/>
              <a:t> в </a:t>
            </a:r>
            <a:r>
              <a:rPr lang="ru-RU" sz="1400" dirty="0" err="1"/>
              <a:t>англомовних</a:t>
            </a:r>
            <a:r>
              <a:rPr lang="ru-RU" sz="1400" dirty="0"/>
              <a:t> </a:t>
            </a:r>
            <a:r>
              <a:rPr lang="ru-RU" sz="1400" dirty="0" err="1" smtClean="0"/>
              <a:t>країнах</a:t>
            </a:r>
            <a:r>
              <a:rPr lang="ru-RU" sz="1400" dirty="0" smtClean="0"/>
              <a:t>,  </a:t>
            </a:r>
            <a:r>
              <a:rPr lang="ru-RU" sz="1400" dirty="0" err="1"/>
              <a:t>помічник</a:t>
            </a:r>
            <a:r>
              <a:rPr lang="ru-RU" sz="1400" dirty="0"/>
              <a:t> юриста, </a:t>
            </a:r>
            <a:r>
              <a:rPr lang="ru-RU" sz="1400" dirty="0" err="1" smtClean="0"/>
              <a:t>середній</a:t>
            </a:r>
            <a:r>
              <a:rPr lang="ru-RU" sz="1400" dirty="0" smtClean="0"/>
              <a:t> </a:t>
            </a:r>
            <a:r>
              <a:rPr lang="ru-RU" sz="1400" dirty="0" err="1"/>
              <a:t>юридичний</a:t>
            </a:r>
            <a:r>
              <a:rPr lang="ru-RU" sz="1400" dirty="0"/>
              <a:t> персонал, </a:t>
            </a:r>
            <a:r>
              <a:rPr lang="ru-RU" sz="1400" dirty="0" err="1"/>
              <a:t>помічник</a:t>
            </a:r>
            <a:r>
              <a:rPr lang="ru-RU" sz="1400" dirty="0"/>
              <a:t> з </a:t>
            </a:r>
            <a:r>
              <a:rPr lang="ru-RU" sz="1400" dirty="0" err="1"/>
              <a:t>правових</a:t>
            </a:r>
            <a:r>
              <a:rPr lang="ru-RU" sz="1400" dirty="0"/>
              <a:t> </a:t>
            </a:r>
            <a:r>
              <a:rPr lang="ru-RU" sz="1400" dirty="0" err="1"/>
              <a:t>питань</a:t>
            </a:r>
            <a:r>
              <a:rPr lang="ru-RU" sz="1400" dirty="0"/>
              <a:t>.</a:t>
            </a:r>
            <a:br>
              <a:rPr lang="ru-RU" sz="1400" dirty="0"/>
            </a:br>
            <a:r>
              <a:rPr lang="ru-RU" sz="1400" dirty="0" smtClean="0"/>
              <a:t> </a:t>
            </a:r>
            <a:br>
              <a:rPr lang="ru-RU" sz="1400" dirty="0" smtClean="0"/>
            </a:br>
            <a:r>
              <a:rPr lang="ru-RU" sz="1400" dirty="0" err="1" smtClean="0"/>
              <a:t>Паралегали</a:t>
            </a:r>
            <a:r>
              <a:rPr lang="ru-RU" sz="1400" dirty="0"/>
              <a:t>, не </a:t>
            </a:r>
            <a:r>
              <a:rPr lang="ru-RU" sz="1400" dirty="0" err="1"/>
              <a:t>маючи</a:t>
            </a:r>
            <a:r>
              <a:rPr lang="ru-RU" sz="1400" dirty="0"/>
              <a:t> </a:t>
            </a:r>
            <a:r>
              <a:rPr lang="ru-RU" sz="1400" dirty="0" err="1"/>
              <a:t>вищої</a:t>
            </a:r>
            <a:r>
              <a:rPr lang="ru-RU" sz="1400" dirty="0"/>
              <a:t> </a:t>
            </a:r>
            <a:r>
              <a:rPr lang="ru-RU" sz="1400" dirty="0" err="1"/>
              <a:t>юридичної</a:t>
            </a:r>
            <a:r>
              <a:rPr lang="ru-RU" sz="1400" dirty="0"/>
              <a:t> </a:t>
            </a:r>
            <a:r>
              <a:rPr lang="ru-RU" sz="1400" dirty="0" err="1"/>
              <a:t>освіти</a:t>
            </a:r>
            <a:r>
              <a:rPr lang="ru-RU" sz="1400" dirty="0"/>
              <a:t>, є </a:t>
            </a:r>
            <a:r>
              <a:rPr lang="ru-RU" sz="1400" dirty="0" err="1"/>
              <a:t>помічниками</a:t>
            </a:r>
            <a:r>
              <a:rPr lang="ru-RU" sz="1400" dirty="0"/>
              <a:t> </a:t>
            </a:r>
            <a:r>
              <a:rPr lang="ru-RU" sz="1400" dirty="0" err="1"/>
              <a:t>юристів</a:t>
            </a:r>
            <a:r>
              <a:rPr lang="ru-RU" sz="1400" dirty="0"/>
              <a:t> і </a:t>
            </a:r>
            <a:r>
              <a:rPr lang="ru-RU" sz="1400" dirty="0" err="1"/>
              <a:t>виконують</a:t>
            </a:r>
            <a:r>
              <a:rPr lang="ru-RU" sz="1400" dirty="0"/>
              <a:t> </a:t>
            </a:r>
            <a:r>
              <a:rPr lang="ru-RU" sz="1400" dirty="0" err="1"/>
              <a:t>частину</a:t>
            </a:r>
            <a:r>
              <a:rPr lang="ru-RU" sz="1400" dirty="0"/>
              <a:t> </a:t>
            </a:r>
            <a:r>
              <a:rPr lang="ru-RU" sz="1400" dirty="0" err="1"/>
              <a:t>їх</a:t>
            </a:r>
            <a:r>
              <a:rPr lang="ru-RU" sz="1400" dirty="0"/>
              <a:t> </a:t>
            </a:r>
            <a:r>
              <a:rPr lang="ru-RU" sz="1400" dirty="0" err="1"/>
              <a:t>функцій</a:t>
            </a:r>
            <a:r>
              <a:rPr lang="ru-RU" sz="1400" dirty="0"/>
              <a:t>. </a:t>
            </a:r>
            <a:br>
              <a:rPr lang="ru-RU" sz="1400" dirty="0"/>
            </a:br>
            <a:r>
              <a:rPr lang="ru-RU" sz="1400" dirty="0"/>
              <a:t>З </a:t>
            </a:r>
            <a:r>
              <a:rPr lang="ru-RU" sz="1400" dirty="0" err="1"/>
              <a:t>іншого</a:t>
            </a:r>
            <a:r>
              <a:rPr lang="ru-RU" sz="1400" dirty="0"/>
              <a:t> боку, для </a:t>
            </a:r>
            <a:r>
              <a:rPr lang="ru-RU" sz="1400" dirty="0" err="1"/>
              <a:t>паралегалів</a:t>
            </a:r>
            <a:r>
              <a:rPr lang="ru-RU" sz="1400" dirty="0"/>
              <a:t> не </a:t>
            </a:r>
            <a:r>
              <a:rPr lang="ru-RU" sz="1400" dirty="0" err="1"/>
              <a:t>діють</a:t>
            </a:r>
            <a:r>
              <a:rPr lang="ru-RU" sz="1400" dirty="0"/>
              <a:t> </a:t>
            </a:r>
            <a:r>
              <a:rPr lang="ru-RU" sz="1400" dirty="0" err="1"/>
              <a:t>кодекси</a:t>
            </a:r>
            <a:r>
              <a:rPr lang="ru-RU" sz="1400" dirty="0"/>
              <a:t> </a:t>
            </a:r>
            <a:r>
              <a:rPr lang="ru-RU" sz="1400" dirty="0" err="1"/>
              <a:t>службової</a:t>
            </a:r>
            <a:r>
              <a:rPr lang="ru-RU" sz="1400" dirty="0"/>
              <a:t> </a:t>
            </a:r>
            <a:r>
              <a:rPr lang="ru-RU" sz="1400" dirty="0" err="1"/>
              <a:t>поведінки</a:t>
            </a:r>
            <a:r>
              <a:rPr lang="ru-RU" sz="1400" dirty="0"/>
              <a:t>, </a:t>
            </a:r>
            <a:r>
              <a:rPr lang="ru-RU" sz="1400" dirty="0" err="1"/>
              <a:t>обов'язкові</a:t>
            </a:r>
            <a:r>
              <a:rPr lang="ru-RU" sz="1400" dirty="0"/>
              <a:t> для </a:t>
            </a:r>
            <a:r>
              <a:rPr lang="ru-RU" sz="1400" dirty="0" err="1"/>
              <a:t>юристів</a:t>
            </a:r>
            <a:r>
              <a:rPr lang="ru-RU" sz="1400" dirty="0"/>
              <a:t>, </a:t>
            </a:r>
            <a:r>
              <a:rPr lang="ru-RU" sz="1400" dirty="0" err="1"/>
              <a:t>що</a:t>
            </a:r>
            <a:r>
              <a:rPr lang="ru-RU" sz="1400" dirty="0"/>
              <a:t> </a:t>
            </a:r>
            <a:r>
              <a:rPr lang="ru-RU" sz="1400" dirty="0" err="1"/>
              <a:t>працюють</a:t>
            </a:r>
            <a:r>
              <a:rPr lang="ru-RU" sz="1400" dirty="0"/>
              <a:t> в </a:t>
            </a:r>
            <a:r>
              <a:rPr lang="ru-RU" sz="1400" dirty="0" err="1"/>
              <a:t>офіційних</a:t>
            </a:r>
            <a:r>
              <a:rPr lang="ru-RU" sz="1400" dirty="0"/>
              <a:t> </a:t>
            </a:r>
            <a:r>
              <a:rPr lang="ru-RU" sz="1400" dirty="0" err="1"/>
              <a:t>установах</a:t>
            </a:r>
            <a:r>
              <a:rPr lang="ru-RU" sz="1400" dirty="0"/>
              <a:t>.</a:t>
            </a:r>
          </a:p>
        </p:txBody>
      </p:sp>
      <p:sp>
        <p:nvSpPr>
          <p:cNvPr id="19459" name="Прямоугольник 2"/>
          <p:cNvSpPr>
            <a:spLocks noChangeArrowheads="1"/>
          </p:cNvSpPr>
          <p:nvPr/>
        </p:nvSpPr>
        <p:spPr bwMode="auto">
          <a:xfrm>
            <a:off x="3635375" y="476250"/>
            <a:ext cx="1328738" cy="369888"/>
          </a:xfrm>
          <a:prstGeom prst="rect">
            <a:avLst/>
          </a:prstGeom>
          <a:noFill/>
          <a:ln w="9525">
            <a:noFill/>
            <a:miter lim="800000"/>
            <a:headEnd/>
            <a:tailEnd/>
          </a:ln>
        </p:spPr>
        <p:txBody>
          <a:bodyPr wrap="none">
            <a:spAutoFit/>
          </a:bodyPr>
          <a:lstStyle/>
          <a:p>
            <a:r>
              <a:rPr lang="ru-RU">
                <a:latin typeface="Palatino Linotype" pitchFamily="18" charset="0"/>
              </a:rPr>
              <a:t>Паралегал</a:t>
            </a: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3438" y="1916113"/>
            <a:ext cx="3765550" cy="914400"/>
          </a:xfrm>
        </p:spPr>
        <p:txBody>
          <a:bodyPr/>
          <a:lstStyle/>
          <a:p>
            <a:pPr fontAlgn="auto">
              <a:spcAft>
                <a:spcPts val="0"/>
              </a:spcAft>
              <a:defRPr/>
            </a:pPr>
            <a:r>
              <a:rPr lang="ru-RU" sz="1400" dirty="0" err="1">
                <a:solidFill>
                  <a:srgbClr val="FFC000"/>
                </a:solidFill>
              </a:rPr>
              <a:t>Повітовий</a:t>
            </a:r>
            <a:r>
              <a:rPr lang="ru-RU" sz="1400" dirty="0">
                <a:solidFill>
                  <a:srgbClr val="FFC000"/>
                </a:solidFill>
              </a:rPr>
              <a:t> стряпчий</a:t>
            </a:r>
            <a:r>
              <a:rPr lang="ru-RU" sz="1400" dirty="0"/>
              <a:t> (</a:t>
            </a:r>
            <a:r>
              <a:rPr lang="ru-RU" sz="1400" dirty="0" err="1"/>
              <a:t>повітовий</a:t>
            </a:r>
            <a:r>
              <a:rPr lang="ru-RU" sz="1400" dirty="0"/>
              <a:t> прокурор) – </a:t>
            </a:r>
            <a:r>
              <a:rPr lang="ru-RU" sz="1400" dirty="0" err="1"/>
              <a:t>представник</a:t>
            </a:r>
            <a:r>
              <a:rPr lang="ru-RU" sz="1400" dirty="0"/>
              <a:t> </a:t>
            </a:r>
            <a:r>
              <a:rPr lang="ru-RU" sz="1400" dirty="0" err="1"/>
              <a:t>губернського</a:t>
            </a:r>
            <a:r>
              <a:rPr lang="ru-RU" sz="1400" dirty="0"/>
              <a:t> прокурора в </a:t>
            </a:r>
            <a:r>
              <a:rPr lang="ru-RU" sz="1400" dirty="0" err="1"/>
              <a:t>повіті</a:t>
            </a:r>
            <a:r>
              <a:rPr lang="ru-RU" sz="1400" dirty="0"/>
              <a:t>.</a:t>
            </a:r>
            <a:br>
              <a:rPr lang="ru-RU" sz="1400" dirty="0"/>
            </a:br>
            <a:r>
              <a:rPr lang="ru-RU" sz="1400" dirty="0" err="1"/>
              <a:t>Функції</a:t>
            </a:r>
            <a:r>
              <a:rPr lang="ru-RU" sz="1400" dirty="0"/>
              <a:t>:</a:t>
            </a:r>
            <a:br>
              <a:rPr lang="ru-RU" sz="1400" dirty="0"/>
            </a:br>
            <a:r>
              <a:rPr lang="ru-RU" sz="1400" dirty="0"/>
              <a:t>-</a:t>
            </a:r>
            <a:r>
              <a:rPr lang="ru-RU" sz="1400" dirty="0" err="1"/>
              <a:t>нагляд</a:t>
            </a:r>
            <a:r>
              <a:rPr lang="ru-RU" sz="1400" dirty="0"/>
              <a:t> за </a:t>
            </a:r>
            <a:r>
              <a:rPr lang="ru-RU" sz="1400" dirty="0" err="1"/>
              <a:t>законністю</a:t>
            </a:r>
            <a:r>
              <a:rPr lang="ru-RU" sz="1400" dirty="0"/>
              <a:t> в </a:t>
            </a:r>
            <a:r>
              <a:rPr lang="ru-RU" sz="1400" dirty="0" err="1" smtClean="0"/>
              <a:t>повітах</a:t>
            </a:r>
            <a:r>
              <a:rPr lang="ru-RU" sz="1400" dirty="0" smtClean="0"/>
              <a:t>;</a:t>
            </a:r>
            <a:r>
              <a:rPr lang="ru-RU" sz="1400" dirty="0"/>
              <a:t/>
            </a:r>
            <a:br>
              <a:rPr lang="ru-RU" sz="1400" dirty="0"/>
            </a:br>
            <a:r>
              <a:rPr lang="ru-RU" sz="1400" dirty="0"/>
              <a:t>-у </a:t>
            </a:r>
            <a:r>
              <a:rPr lang="ru-RU" sz="1400" dirty="0" err="1"/>
              <a:t>разі</a:t>
            </a:r>
            <a:r>
              <a:rPr lang="ru-RU" sz="1400" dirty="0"/>
              <a:t> </a:t>
            </a:r>
            <a:r>
              <a:rPr lang="ru-RU" sz="1400" dirty="0" err="1"/>
              <a:t>порушень</a:t>
            </a:r>
            <a:r>
              <a:rPr lang="ru-RU" sz="1400" dirty="0"/>
              <a:t> </a:t>
            </a:r>
            <a:r>
              <a:rPr lang="ru-RU" sz="1400" dirty="0" err="1"/>
              <a:t>повідомляти</a:t>
            </a:r>
            <a:r>
              <a:rPr lang="ru-RU" sz="1400" dirty="0"/>
              <a:t> </a:t>
            </a:r>
            <a:r>
              <a:rPr lang="ru-RU" sz="1400" dirty="0" err="1"/>
              <a:t>губерноському</a:t>
            </a:r>
            <a:r>
              <a:rPr lang="ru-RU" sz="1400" dirty="0"/>
              <a:t> </a:t>
            </a:r>
            <a:r>
              <a:rPr lang="ru-RU" sz="1400" dirty="0" err="1" smtClean="0"/>
              <a:t>прокуророві</a:t>
            </a:r>
            <a:r>
              <a:rPr lang="ru-RU" sz="1400" dirty="0" smtClean="0"/>
              <a:t>;</a:t>
            </a:r>
            <a:r>
              <a:rPr lang="ru-RU" sz="1400" dirty="0"/>
              <a:t/>
            </a:r>
            <a:br>
              <a:rPr lang="ru-RU" sz="1400" dirty="0"/>
            </a:br>
            <a:r>
              <a:rPr lang="ru-RU" sz="1400" dirty="0"/>
              <a:t>-</a:t>
            </a:r>
            <a:r>
              <a:rPr lang="ru-RU" sz="1400" dirty="0" err="1"/>
              <a:t>проводження</a:t>
            </a:r>
            <a:r>
              <a:rPr lang="ru-RU" sz="1400" dirty="0"/>
              <a:t> </a:t>
            </a:r>
            <a:r>
              <a:rPr lang="ru-RU" sz="1400" dirty="0" err="1"/>
              <a:t>заходів</a:t>
            </a:r>
            <a:r>
              <a:rPr lang="ru-RU" sz="1400" dirty="0"/>
              <a:t>, </a:t>
            </a:r>
            <a:r>
              <a:rPr lang="ru-RU" sz="1400" dirty="0" err="1"/>
              <a:t>щоб</a:t>
            </a:r>
            <a:r>
              <a:rPr lang="ru-RU" sz="1400" dirty="0"/>
              <a:t> </a:t>
            </a:r>
            <a:r>
              <a:rPr lang="ru-RU" sz="1400" dirty="0" err="1"/>
              <a:t>усунути</a:t>
            </a:r>
            <a:r>
              <a:rPr lang="ru-RU" sz="1400" dirty="0"/>
              <a:t> </a:t>
            </a:r>
            <a:r>
              <a:rPr lang="ru-RU" sz="1400" dirty="0" err="1" smtClean="0"/>
              <a:t>порушення</a:t>
            </a:r>
            <a:r>
              <a:rPr lang="ru-RU" sz="1400" dirty="0" smtClean="0"/>
              <a:t>.</a:t>
            </a:r>
            <a:endParaRPr lang="ru-RU" sz="1400" dirty="0"/>
          </a:p>
        </p:txBody>
      </p:sp>
      <p:sp>
        <p:nvSpPr>
          <p:cNvPr id="20482" name="Прямоугольник 2"/>
          <p:cNvSpPr>
            <a:spLocks noChangeArrowheads="1"/>
          </p:cNvSpPr>
          <p:nvPr/>
        </p:nvSpPr>
        <p:spPr bwMode="auto">
          <a:xfrm>
            <a:off x="3349625" y="404813"/>
            <a:ext cx="2413000" cy="369887"/>
          </a:xfrm>
          <a:prstGeom prst="rect">
            <a:avLst/>
          </a:prstGeom>
          <a:noFill/>
          <a:ln w="9525">
            <a:noFill/>
            <a:miter lim="800000"/>
            <a:headEnd/>
            <a:tailEnd/>
          </a:ln>
        </p:spPr>
        <p:txBody>
          <a:bodyPr wrap="none">
            <a:spAutoFit/>
          </a:bodyPr>
          <a:lstStyle/>
          <a:p>
            <a:r>
              <a:rPr lang="ru-RU">
                <a:latin typeface="Palatino Linotype" pitchFamily="18" charset="0"/>
              </a:rPr>
              <a:t>Повітовий стряпчий</a:t>
            </a:r>
          </a:p>
        </p:txBody>
      </p:sp>
      <p:pic>
        <p:nvPicPr>
          <p:cNvPr id="20483" name="Picture 2"/>
          <p:cNvPicPr>
            <a:picLocks noChangeAspect="1" noChangeArrowheads="1"/>
          </p:cNvPicPr>
          <p:nvPr/>
        </p:nvPicPr>
        <p:blipFill>
          <a:blip r:embed="rId2"/>
          <a:srcRect/>
          <a:stretch>
            <a:fillRect/>
          </a:stretch>
        </p:blipFill>
        <p:spPr bwMode="auto">
          <a:xfrm>
            <a:off x="755650" y="908050"/>
            <a:ext cx="3871913" cy="5400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9338" y="1700213"/>
            <a:ext cx="3749675" cy="914400"/>
          </a:xfrm>
        </p:spPr>
        <p:txBody>
          <a:bodyPr/>
          <a:lstStyle/>
          <a:p>
            <a:pPr fontAlgn="auto">
              <a:spcAft>
                <a:spcPts val="0"/>
              </a:spcAft>
              <a:defRPr/>
            </a:pPr>
            <a:r>
              <a:rPr lang="ru-RU" sz="1400" dirty="0" err="1">
                <a:solidFill>
                  <a:srgbClr val="FFC000"/>
                </a:solidFill>
              </a:rPr>
              <a:t>Приватні</a:t>
            </a:r>
            <a:r>
              <a:rPr lang="ru-RU" sz="1400" dirty="0">
                <a:solidFill>
                  <a:srgbClr val="FFC000"/>
                </a:solidFill>
              </a:rPr>
              <a:t> </a:t>
            </a:r>
            <a:r>
              <a:rPr lang="ru-RU" sz="1400" dirty="0" err="1">
                <a:solidFill>
                  <a:srgbClr val="FFC000"/>
                </a:solidFill>
              </a:rPr>
              <a:t>детективи</a:t>
            </a:r>
            <a:r>
              <a:rPr lang="ru-RU" sz="1400" dirty="0">
                <a:solidFill>
                  <a:srgbClr val="FFC000"/>
                </a:solidFill>
              </a:rPr>
              <a:t> </a:t>
            </a:r>
            <a:r>
              <a:rPr lang="ru-RU" sz="1400" dirty="0" err="1"/>
              <a:t>займаються</a:t>
            </a:r>
            <a:r>
              <a:rPr lang="ru-RU" sz="1400" dirty="0"/>
              <a:t> </a:t>
            </a:r>
            <a:r>
              <a:rPr lang="ru-RU" sz="1400" dirty="0" err="1"/>
              <a:t>приватними</a:t>
            </a:r>
            <a:r>
              <a:rPr lang="ru-RU" sz="1400" dirty="0"/>
              <a:t> </a:t>
            </a:r>
            <a:r>
              <a:rPr lang="ru-RU" sz="1400" dirty="0" err="1"/>
              <a:t>розслідуваннями</a:t>
            </a:r>
            <a:r>
              <a:rPr lang="ru-RU" sz="1400" dirty="0"/>
              <a:t>, </a:t>
            </a:r>
            <a:r>
              <a:rPr lang="ru-RU" sz="1400" dirty="0" err="1"/>
              <a:t>зокрема</a:t>
            </a:r>
            <a:r>
              <a:rPr lang="ru-RU" sz="1400" dirty="0"/>
              <a:t> </a:t>
            </a:r>
            <a:r>
              <a:rPr lang="ru-RU" sz="1400" dirty="0" err="1"/>
              <a:t>розшуком</a:t>
            </a:r>
            <a:r>
              <a:rPr lang="ru-RU" sz="1400" dirty="0"/>
              <a:t> </a:t>
            </a:r>
            <a:r>
              <a:rPr lang="ru-RU" sz="1400" dirty="0" err="1"/>
              <a:t>зниклих</a:t>
            </a:r>
            <a:r>
              <a:rPr lang="ru-RU" sz="1400" dirty="0"/>
              <a:t> </a:t>
            </a:r>
            <a:r>
              <a:rPr lang="ru-RU" sz="1400" dirty="0" err="1"/>
              <a:t>безвісти</a:t>
            </a:r>
            <a:r>
              <a:rPr lang="ru-RU" sz="1400" dirty="0"/>
              <a:t>, </a:t>
            </a:r>
            <a:r>
              <a:rPr lang="ru-RU" sz="1400" dirty="0" err="1"/>
              <a:t>розслідуваннями</a:t>
            </a:r>
            <a:r>
              <a:rPr lang="ru-RU" sz="1400" dirty="0"/>
              <a:t> в </a:t>
            </a:r>
            <a:r>
              <a:rPr lang="ru-RU" sz="1400" dirty="0" err="1"/>
              <a:t>сімейно-побутовій</a:t>
            </a:r>
            <a:r>
              <a:rPr lang="ru-RU" sz="1400" dirty="0"/>
              <a:t> </a:t>
            </a:r>
            <a:r>
              <a:rPr lang="ru-RU" sz="1400" dirty="0" err="1"/>
              <a:t>сфері</a:t>
            </a:r>
            <a:r>
              <a:rPr lang="ru-RU" sz="1400" dirty="0"/>
              <a:t>, а </a:t>
            </a:r>
            <a:r>
              <a:rPr lang="ru-RU" sz="1400" dirty="0" err="1"/>
              <a:t>також</a:t>
            </a:r>
            <a:r>
              <a:rPr lang="ru-RU" sz="1400" dirty="0"/>
              <a:t> </a:t>
            </a:r>
            <a:r>
              <a:rPr lang="ru-RU" sz="1400" dirty="0" err="1"/>
              <a:t>деякими</a:t>
            </a:r>
            <a:r>
              <a:rPr lang="ru-RU" sz="1400" dirty="0"/>
              <a:t> видами </a:t>
            </a:r>
            <a:r>
              <a:rPr lang="ru-RU" sz="1400" dirty="0" err="1"/>
              <a:t>економічних</a:t>
            </a:r>
            <a:r>
              <a:rPr lang="ru-RU" sz="1400" dirty="0"/>
              <a:t> </a:t>
            </a:r>
            <a:r>
              <a:rPr lang="ru-RU" sz="1400" dirty="0" err="1"/>
              <a:t>розслідувань</a:t>
            </a:r>
            <a:r>
              <a:rPr lang="ru-RU" sz="1400" dirty="0"/>
              <a:t>. Часто </a:t>
            </a:r>
            <a:r>
              <a:rPr lang="ru-RU" sz="1400" dirty="0" err="1"/>
              <a:t>приватні</a:t>
            </a:r>
            <a:r>
              <a:rPr lang="ru-RU" sz="1400" dirty="0"/>
              <a:t> </a:t>
            </a:r>
            <a:r>
              <a:rPr lang="ru-RU" sz="1400" dirty="0" err="1"/>
              <a:t>детективи</a:t>
            </a:r>
            <a:r>
              <a:rPr lang="ru-RU" sz="1400" dirty="0"/>
              <a:t> </a:t>
            </a:r>
            <a:r>
              <a:rPr lang="ru-RU" sz="1400" dirty="0" err="1"/>
              <a:t>працюють</a:t>
            </a:r>
            <a:r>
              <a:rPr lang="ru-RU" sz="1400" dirty="0"/>
              <a:t> у </a:t>
            </a:r>
            <a:r>
              <a:rPr lang="ru-RU" sz="1400" dirty="0" err="1"/>
              <a:t>взаємодії</a:t>
            </a:r>
            <a:r>
              <a:rPr lang="ru-RU" sz="1400" dirty="0"/>
              <a:t> з </a:t>
            </a:r>
            <a:r>
              <a:rPr lang="ru-RU" sz="1400" dirty="0" err="1"/>
              <a:t>правоохоронними</a:t>
            </a:r>
            <a:r>
              <a:rPr lang="ru-RU" sz="1400" dirty="0"/>
              <a:t> структурами.</a:t>
            </a:r>
          </a:p>
        </p:txBody>
      </p:sp>
      <p:sp>
        <p:nvSpPr>
          <p:cNvPr id="21506" name="Прямоугольник 2"/>
          <p:cNvSpPr>
            <a:spLocks noChangeArrowheads="1"/>
          </p:cNvSpPr>
          <p:nvPr/>
        </p:nvSpPr>
        <p:spPr bwMode="auto">
          <a:xfrm>
            <a:off x="3281363" y="401638"/>
            <a:ext cx="2416175" cy="369887"/>
          </a:xfrm>
          <a:prstGeom prst="rect">
            <a:avLst/>
          </a:prstGeom>
          <a:noFill/>
          <a:ln w="9525">
            <a:noFill/>
            <a:miter lim="800000"/>
            <a:headEnd/>
            <a:tailEnd/>
          </a:ln>
        </p:spPr>
        <p:txBody>
          <a:bodyPr wrap="none">
            <a:spAutoFit/>
          </a:bodyPr>
          <a:lstStyle/>
          <a:p>
            <a:r>
              <a:rPr lang="ru-RU">
                <a:latin typeface="Palatino Linotype" pitchFamily="18" charset="0"/>
              </a:rPr>
              <a:t>Приватний детектив</a:t>
            </a:r>
          </a:p>
        </p:txBody>
      </p:sp>
      <p:pic>
        <p:nvPicPr>
          <p:cNvPr id="21507" name="Picture 2"/>
          <p:cNvPicPr>
            <a:picLocks noChangeAspect="1" noChangeArrowheads="1"/>
          </p:cNvPicPr>
          <p:nvPr/>
        </p:nvPicPr>
        <p:blipFill>
          <a:blip r:embed="rId2"/>
          <a:srcRect/>
          <a:stretch>
            <a:fillRect/>
          </a:stretch>
        </p:blipFill>
        <p:spPr bwMode="auto">
          <a:xfrm>
            <a:off x="395288" y="765175"/>
            <a:ext cx="4464050" cy="58642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TotalTime>
  <Words>614</Words>
  <Application>Microsoft Office PowerPoint</Application>
  <PresentationFormat>Экран (4:3)</PresentationFormat>
  <Paragraphs>33</Paragraphs>
  <Slides>16</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6</vt:i4>
      </vt:variant>
      <vt:variant>
        <vt:lpstr>Заголовки слайдов</vt:lpstr>
      </vt:variant>
      <vt:variant>
        <vt:i4>16</vt:i4>
      </vt:variant>
    </vt:vector>
  </HeadingPairs>
  <TitlesOfParts>
    <vt:vector size="27" baseType="lpstr">
      <vt:lpstr>Palatino Linotype</vt:lpstr>
      <vt:lpstr>Arial</vt:lpstr>
      <vt:lpstr>Wingdings</vt:lpstr>
      <vt:lpstr>Calibri</vt:lpstr>
      <vt:lpstr>Times New Roman</vt:lpstr>
      <vt:lpstr>Базовая</vt:lpstr>
      <vt:lpstr>Базовая</vt:lpstr>
      <vt:lpstr>Базовая</vt:lpstr>
      <vt:lpstr>Базовая</vt:lpstr>
      <vt:lpstr>Базовая</vt:lpstr>
      <vt:lpstr>Базовая</vt:lpstr>
      <vt:lpstr>Юридичні професії</vt:lpstr>
      <vt:lpstr> Першими юристами можна назвати римських жреців — понтифіків. Вони заклали основи правового регулювання суспільного життя, створили обширну базу прецедентів. Лише декілька століть опісля юриспруденція сформувалася як наука. Зараз поняття «юрист» об'єднує всіх людей, що займаються різноманітною професійною юридичною діяльністю — суддів, слідчих, прокурорів, нотаріусів, юрисконсультів, адвокатів. </vt:lpstr>
      <vt:lpstr>Адвока́т — юрист, що надає професійну правову допомогу громадянам та юридичним особам шляхом реалізації права в їх інтересах.  Призначення адвоката: - консультації клієнта про його права та обов'язки, з роз'ясненням принципів роботи правової системи, оскільки вони стосуються прав і обов'язків клієнта;  - надання допомоги клієнту бу2)дь-яким законним способом та вчинення правових дій для захисту його інтересів;  - надання клієнту допомоги в судах, трибуналах та адміністративних органах.</vt:lpstr>
      <vt:lpstr> </vt:lpstr>
      <vt:lpstr>Криміналіст — фахівець, до кола професійної діяльності якого належить практичне чи наукове вирішення питань кримінального права та/або криміналістики. </vt:lpstr>
      <vt:lpstr>Нотаріус — особа, спеціально уповноважена на вчинення нотаріальних дій, серед яких засвідчення вірності копій документів і виписок з них, засвідчення справжності підпису на документах, засвідчення вірності перекладу документів з однієї мови на іншу, а також деякі інші дії, норми яких відрізняються один від одної в різних країнах.</vt:lpstr>
      <vt:lpstr>Паралегал— найменування юридичної професії в англомовних країнах,  помічник юриста, середній юридичний персонал, помічник з правових питань.   Паралегали, не маючи вищої юридичної освіти, є помічниками юристів і виконують частину їх функцій.  З іншого боку, для паралегалів не діють кодекси службової поведінки, обов'язкові для юристів, що працюють в офіційних установах.</vt:lpstr>
      <vt:lpstr>Повітовий стряпчий (повітовий прокурор) – представник губернського прокурора в повіті. Функції: -нагляд за законністю в повітах; -у разі порушень повідомляти губерноському прокуророві; -проводження заходів, щоб усунути порушення.</vt:lpstr>
      <vt:lpstr>Приватні детективи займаються приватними розслідуваннями, зокрема розшуком зниклих безвісти, розслідуваннями в сімейно-побутовій сфері, а також деякими видами економічних розслідувань. Часто приватні детективи працюють у взаємодії з правоохоронними структурами.</vt:lpstr>
      <vt:lpstr>Прокуратор — у Стародавньому Римі назва управителя взагалі, наприклад керуючого майном, маєтком тощо.  Особливості: -були довіреними пана; - керували сільськими та іншими работами; - прокуратор - це або вільні люди або раби.</vt:lpstr>
      <vt:lpstr>Прокурор — головний законний представник обвинувачення в країнах цивільного права з системою слідства або в країнах загального права, що прийняли змагальну систему. Обвинувачення — сторона, що відповідає за виклад доказів проти особи, підозрюваної в здійсненні правопорушення, в ході судового розгляду у кримінальній справі.</vt:lpstr>
      <vt:lpstr>Слідчий — службова особа органу внутрішніх справ, органу безпеки, органу, що здійснює контроль за додержанням податкового законодавства, органу державного бюро розслідувань, уповноважена в межах компетенції, передбаченої Кримінальним процесуальним кодексом України, здійснювати досудове розслідування кримінальних правопорушень. Функції: -розяснити всім субєктам досудового слідства їхні права та забезпечити реалізацію цих прав; -вжити заходів для виявлення причин та умов, які сприяли вчиненню злочинів, і до їх усунення.</vt:lpstr>
      <vt:lpstr>Суддя́ — людина, яка чинить суд, судить, тобто висловлює обов'язкову для інших людей думку щодо їх вчинків.  Особливості: -Незмінюваність(перебування на посаді до досягнення 65 років) -Несумісність(не може займати місце у іншому органі влади) -Незалежність(є незалежним від будь-якого незаконного впливу, тиску або втручання) -Недоторканність( не може бути заарештований без згоди Верховної Ради України)</vt:lpstr>
      <vt:lpstr>  Юрисконсульт— штатний працівник юридичної особи, що забезпечує дотримання законодавства, як організацією, так і по відношенню до організації з боку інших учасників правовідносин. Найбільш близька до роботи юрисконсульта діяльність адвокатів.</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Юридичні професії</dc:title>
  <dc:creator>Андрей</dc:creator>
  <cp:lastModifiedBy>ann.kyrychenko96@gmail.com</cp:lastModifiedBy>
  <cp:revision>22</cp:revision>
  <dcterms:created xsi:type="dcterms:W3CDTF">2014-10-28T12:31:48Z</dcterms:created>
  <dcterms:modified xsi:type="dcterms:W3CDTF">2021-04-14T14:57:01Z</dcterms:modified>
</cp:coreProperties>
</file>