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499" r:id="rId2"/>
    <p:sldId id="944" r:id="rId3"/>
    <p:sldId id="1004" r:id="rId4"/>
    <p:sldId id="585" r:id="rId5"/>
    <p:sldId id="996" r:id="rId6"/>
    <p:sldId id="1003" r:id="rId7"/>
    <p:sldId id="1008" r:id="rId8"/>
    <p:sldId id="1009" r:id="rId9"/>
    <p:sldId id="1010" r:id="rId10"/>
    <p:sldId id="1011" r:id="rId11"/>
    <p:sldId id="1012" r:id="rId12"/>
    <p:sldId id="1013" r:id="rId13"/>
    <p:sldId id="1014" r:id="rId14"/>
    <p:sldId id="1007" r:id="rId15"/>
    <p:sldId id="1005" r:id="rId16"/>
    <p:sldId id="1006" r:id="rId17"/>
    <p:sldId id="1015" r:id="rId18"/>
    <p:sldId id="673" r:id="rId19"/>
    <p:sldId id="674" r:id="rId20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1">
          <p15:clr>
            <a:srgbClr val="A4A3A4"/>
          </p15:clr>
        </p15:guide>
        <p15:guide id="2" pos="4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4437"/>
    <a:srgbClr val="009688"/>
    <a:srgbClr val="581A96"/>
    <a:srgbClr val="FFFFFF"/>
    <a:srgbClr val="666262"/>
    <a:srgbClr val="B45F06"/>
    <a:srgbClr val="78909C"/>
    <a:srgbClr val="E69138"/>
    <a:srgbClr val="33CC33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5332" autoAdjust="0"/>
  </p:normalViewPr>
  <p:slideViewPr>
    <p:cSldViewPr snapToGrid="0">
      <p:cViewPr varScale="1">
        <p:scale>
          <a:sx n="62" d="100"/>
          <a:sy n="62" d="100"/>
        </p:scale>
        <p:origin x="420" y="72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DBBE5-69A7-462D-9395-8DF3A9140B0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64827B-0F9E-4017-BB18-AEB267A38122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а) </a:t>
          </a:r>
          <a:r>
            <a:rPr lang="ru-RU" sz="16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обгрунтовують місію створюваного підприємства в інвестиційному проєкті;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CEC46-0F3F-4878-96B4-99787A65AB59}" type="parTrans" cxnId="{DFD6C5A7-D5E3-434C-9E2F-59D99F229665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F3DE7-444D-4D6D-A907-519BE5ED202A}" type="sibTrans" cxnId="{DFD6C5A7-D5E3-434C-9E2F-59D99F229665}">
      <dgm:prSet custT="1"/>
      <dgm:spPr/>
      <dgm:t>
        <a:bodyPr/>
        <a:lstStyle/>
        <a:p>
          <a:endParaRPr lang="ru-RU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BBC31-608A-411C-952F-4DD4C83F55B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б) </a:t>
          </a:r>
          <a:r>
            <a:rPr lang="ru-RU" sz="16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описують стан галузі та перспективи її розвитку;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39ED3-2DE5-4FD0-AA77-445CCC510C00}" type="parTrans" cxnId="{4091D383-E845-45B5-86A7-203D7CD7AAAA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5B8EDF-C9D4-48E1-A75E-B562F95AC5FF}" type="sibTrans" cxnId="{4091D383-E845-45B5-86A7-203D7CD7AAAA}">
      <dgm:prSet custT="1"/>
      <dgm:spPr/>
      <dgm:t>
        <a:bodyPr/>
        <a:lstStyle/>
        <a:p>
          <a:endParaRPr lang="ru-RU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9E4FF-0E94-4E4A-A955-912A8E6C3115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в) </a:t>
          </a:r>
          <a:r>
            <a:rPr lang="ru-RU" sz="16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описують мету та основні завдання, розв’язувані в бізнес-плані;</a:t>
          </a:r>
        </a:p>
      </dgm:t>
    </dgm:pt>
    <dgm:pt modelId="{1EFE2166-7B36-4766-9676-C419D9B9A04D}" type="parTrans" cxnId="{797BB09D-61CB-4529-B03A-F16256446858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DA0E53-ECB8-4C25-9E1C-C4DA5CBF5540}" type="sibTrans" cxnId="{797BB09D-61CB-4529-B03A-F16256446858}">
      <dgm:prSet custT="1"/>
      <dgm:spPr/>
      <dgm:t>
        <a:bodyPr/>
        <a:lstStyle/>
        <a:p>
          <a:endParaRPr lang="ru-RU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29ED0-F571-4399-B8ED-7B05D85901E6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г)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характеризують вид діяльності , товарів і послуг, їх інноваційність; місце і можливості їх реалізації з урахуванням ємності ринку (сегмента ринку), співвідношення попиту та пропозиції на ньому, сучасних тенденцій у споживчих перевагах; умови збуту продукції та послуг і ризики, пов’язані зі збутом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5D121-9A26-4034-BEFB-57E99BD29F47}" type="parTrans" cxnId="{0CDB874D-07C1-43A9-BE7E-729E9E6561BF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9C17E-200F-43CF-A0AA-912793E3B547}" type="sibTrans" cxnId="{0CDB874D-07C1-43A9-BE7E-729E9E6561BF}">
      <dgm:prSet custT="1"/>
      <dgm:spPr/>
      <dgm:t>
        <a:bodyPr/>
        <a:lstStyle/>
        <a:p>
          <a:endParaRPr lang="ru-RU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9DE61-C396-452E-9BE0-30D6E9DD108B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д)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 називають можливості інвесторів та умови інвестування проекту. Обгрунтовують організаційно-правову форму підприємства (ТОВ, ЗАТ і ін.) і передбачуваний статустий капітал (для новостворюваного підприємства); описують оптимальні умови залучені інвестицій (з подальшою часткою у власності або на поворотній основі, або на інших умовах)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2B2D5C-1F6D-44B2-ACF5-45E2BECDA5AA}" type="parTrans" cxnId="{4D35418B-4F87-4D87-ADA1-6C5141B14771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AFD5C-6967-4EE0-8B7D-FCCF21982473}" type="sibTrans" cxnId="{4D35418B-4F87-4D87-ADA1-6C5141B14771}">
      <dgm:prSet/>
      <dgm:spPr/>
      <dgm:t>
        <a:bodyPr/>
        <a:lstStyle/>
        <a:p>
          <a:endParaRPr lang="ru-RU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C896DF-4163-40C6-B40E-2C5C3DE5EC1F}" type="pres">
      <dgm:prSet presAssocID="{554DBBE5-69A7-462D-9395-8DF3A9140B0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1109AC-5AE3-4A81-BE90-D2ABD8397E6C}" type="pres">
      <dgm:prSet presAssocID="{554DBBE5-69A7-462D-9395-8DF3A9140B07}" presName="dummyMaxCanvas" presStyleCnt="0">
        <dgm:presLayoutVars/>
      </dgm:prSet>
      <dgm:spPr/>
    </dgm:pt>
    <dgm:pt modelId="{9B6C4A1B-B313-4687-BEE3-151D2FCBB128}" type="pres">
      <dgm:prSet presAssocID="{554DBBE5-69A7-462D-9395-8DF3A9140B0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9A744-2008-4B8F-9534-B355553C520D}" type="pres">
      <dgm:prSet presAssocID="{554DBBE5-69A7-462D-9395-8DF3A9140B0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80034-4B07-4F93-8D89-5BEF55862CF4}" type="pres">
      <dgm:prSet presAssocID="{554DBBE5-69A7-462D-9395-8DF3A9140B0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DB59A-5A5B-4922-94AE-9EC14FF84F1A}" type="pres">
      <dgm:prSet presAssocID="{554DBBE5-69A7-462D-9395-8DF3A9140B0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B4F97-30DA-4266-91C0-2F39B2431821}" type="pres">
      <dgm:prSet presAssocID="{554DBBE5-69A7-462D-9395-8DF3A9140B0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62ED2-B1CA-42ED-B397-8C78967AD328}" type="pres">
      <dgm:prSet presAssocID="{554DBBE5-69A7-462D-9395-8DF3A9140B0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2D089-F8B9-4739-83F8-EAEF6EC001FA}" type="pres">
      <dgm:prSet presAssocID="{554DBBE5-69A7-462D-9395-8DF3A9140B0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87FA8-6CE7-4A52-AC14-B6E3081E10C8}" type="pres">
      <dgm:prSet presAssocID="{554DBBE5-69A7-462D-9395-8DF3A9140B0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D70E6-3B9D-45F5-AE2C-939E9A11F7E4}" type="pres">
      <dgm:prSet presAssocID="{554DBBE5-69A7-462D-9395-8DF3A9140B0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9996E-7087-4223-AC2B-9C8DE6171DFE}" type="pres">
      <dgm:prSet presAssocID="{554DBBE5-69A7-462D-9395-8DF3A9140B0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D6F00-B31B-45BB-9319-45A37D611394}" type="pres">
      <dgm:prSet presAssocID="{554DBBE5-69A7-462D-9395-8DF3A9140B0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A6306-8413-4570-B03D-E8D7577223BB}" type="pres">
      <dgm:prSet presAssocID="{554DBBE5-69A7-462D-9395-8DF3A9140B0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37AA4-64A9-4C8B-8864-FDBC2E354DC8}" type="pres">
      <dgm:prSet presAssocID="{554DBBE5-69A7-462D-9395-8DF3A9140B0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E9E91-02DB-47C3-B362-95E9CF8A49CE}" type="pres">
      <dgm:prSet presAssocID="{554DBBE5-69A7-462D-9395-8DF3A9140B0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F2CE77-A1D1-4042-9E6A-193BC82B4068}" type="presOf" srcId="{02C29ED0-F571-4399-B8ED-7B05D85901E6}" destId="{C6F37AA4-64A9-4C8B-8864-FDBC2E354DC8}" srcOrd="1" destOrd="0" presId="urn:microsoft.com/office/officeart/2005/8/layout/vProcess5"/>
    <dgm:cxn modelId="{B02DD595-FE5A-4D5B-9148-FDDE073EFBF0}" type="presOf" srcId="{423BBC31-608A-411C-952F-4DD4C83F55BE}" destId="{F849A744-2008-4B8F-9534-B355553C520D}" srcOrd="0" destOrd="0" presId="urn:microsoft.com/office/officeart/2005/8/layout/vProcess5"/>
    <dgm:cxn modelId="{DED7905B-64A7-474E-828A-C5EF62874CC9}" type="presOf" srcId="{554DBBE5-69A7-462D-9395-8DF3A9140B07}" destId="{6BC896DF-4163-40C6-B40E-2C5C3DE5EC1F}" srcOrd="0" destOrd="0" presId="urn:microsoft.com/office/officeart/2005/8/layout/vProcess5"/>
    <dgm:cxn modelId="{DFD6C5A7-D5E3-434C-9E2F-59D99F229665}" srcId="{554DBBE5-69A7-462D-9395-8DF3A9140B07}" destId="{6064827B-0F9E-4017-BB18-AEB267A38122}" srcOrd="0" destOrd="0" parTransId="{39ECEC46-0F3F-4878-96B4-99787A65AB59}" sibTransId="{C05F3DE7-444D-4D6D-A907-519BE5ED202A}"/>
    <dgm:cxn modelId="{393FD374-218A-467B-9B18-E7B122ED9839}" type="presOf" srcId="{6064827B-0F9E-4017-BB18-AEB267A38122}" destId="{A6C9996E-7087-4223-AC2B-9C8DE6171DFE}" srcOrd="1" destOrd="0" presId="urn:microsoft.com/office/officeart/2005/8/layout/vProcess5"/>
    <dgm:cxn modelId="{948F7C5E-D770-4D26-BF24-208279F74992}" type="presOf" srcId="{20C9E4FF-0E94-4E4A-A955-912A8E6C3115}" destId="{B2FA6306-8413-4570-B03D-E8D7577223BB}" srcOrd="1" destOrd="0" presId="urn:microsoft.com/office/officeart/2005/8/layout/vProcess5"/>
    <dgm:cxn modelId="{67094E60-4EC3-4AE9-99EC-4202B334DB9F}" type="presOf" srcId="{3C09DE61-C396-452E-9BE0-30D6E9DD108B}" destId="{25CB4F97-30DA-4266-91C0-2F39B2431821}" srcOrd="0" destOrd="0" presId="urn:microsoft.com/office/officeart/2005/8/layout/vProcess5"/>
    <dgm:cxn modelId="{800935A1-CA7D-423E-9DBC-B6F69E688679}" type="presOf" srcId="{423BBC31-608A-411C-952F-4DD4C83F55BE}" destId="{05CD6F00-B31B-45BB-9319-45A37D611394}" srcOrd="1" destOrd="0" presId="urn:microsoft.com/office/officeart/2005/8/layout/vProcess5"/>
    <dgm:cxn modelId="{1A78BFD1-9331-4934-8BA9-D040EF116220}" type="presOf" srcId="{3C09DE61-C396-452E-9BE0-30D6E9DD108B}" destId="{64BE9E91-02DB-47C3-B362-95E9CF8A49CE}" srcOrd="1" destOrd="0" presId="urn:microsoft.com/office/officeart/2005/8/layout/vProcess5"/>
    <dgm:cxn modelId="{6C348F63-D38C-4E03-8FA5-9405E1FF777D}" type="presOf" srcId="{6064827B-0F9E-4017-BB18-AEB267A38122}" destId="{9B6C4A1B-B313-4687-BEE3-151D2FCBB128}" srcOrd="0" destOrd="0" presId="urn:microsoft.com/office/officeart/2005/8/layout/vProcess5"/>
    <dgm:cxn modelId="{797BB09D-61CB-4529-B03A-F16256446858}" srcId="{554DBBE5-69A7-462D-9395-8DF3A9140B07}" destId="{20C9E4FF-0E94-4E4A-A955-912A8E6C3115}" srcOrd="2" destOrd="0" parTransId="{1EFE2166-7B36-4766-9676-C419D9B9A04D}" sibTransId="{C9DA0E53-ECB8-4C25-9E1C-C4DA5CBF5540}"/>
    <dgm:cxn modelId="{30865E39-D81B-4F01-ADB3-8159FAFE7E93}" type="presOf" srcId="{02F9C17E-200F-43CF-A0AA-912793E3B547}" destId="{D6AD70E6-3B9D-45F5-AE2C-939E9A11F7E4}" srcOrd="0" destOrd="0" presId="urn:microsoft.com/office/officeart/2005/8/layout/vProcess5"/>
    <dgm:cxn modelId="{0CDB874D-07C1-43A9-BE7E-729E9E6561BF}" srcId="{554DBBE5-69A7-462D-9395-8DF3A9140B07}" destId="{02C29ED0-F571-4399-B8ED-7B05D85901E6}" srcOrd="3" destOrd="0" parTransId="{E285D121-9A26-4034-BEFB-57E99BD29F47}" sibTransId="{02F9C17E-200F-43CF-A0AA-912793E3B547}"/>
    <dgm:cxn modelId="{3CB8D0E9-8816-4EF1-A0A0-88CDBD1FB5C4}" type="presOf" srcId="{C9DA0E53-ECB8-4C25-9E1C-C4DA5CBF5540}" destId="{FF087FA8-6CE7-4A52-AC14-B6E3081E10C8}" srcOrd="0" destOrd="0" presId="urn:microsoft.com/office/officeart/2005/8/layout/vProcess5"/>
    <dgm:cxn modelId="{4091D383-E845-45B5-86A7-203D7CD7AAAA}" srcId="{554DBBE5-69A7-462D-9395-8DF3A9140B07}" destId="{423BBC31-608A-411C-952F-4DD4C83F55BE}" srcOrd="1" destOrd="0" parTransId="{18B39ED3-2DE5-4FD0-AA77-445CCC510C00}" sibTransId="{1D5B8EDF-C9D4-48E1-A75E-B562F95AC5FF}"/>
    <dgm:cxn modelId="{4D35418B-4F87-4D87-ADA1-6C5141B14771}" srcId="{554DBBE5-69A7-462D-9395-8DF3A9140B07}" destId="{3C09DE61-C396-452E-9BE0-30D6E9DD108B}" srcOrd="4" destOrd="0" parTransId="{522B2D5C-1F6D-44B2-ACF5-45E2BECDA5AA}" sibTransId="{911AFD5C-6967-4EE0-8B7D-FCCF21982473}"/>
    <dgm:cxn modelId="{28714C92-58A1-47AC-92FD-3A90AD1C80E1}" type="presOf" srcId="{20C9E4FF-0E94-4E4A-A955-912A8E6C3115}" destId="{A3D80034-4B07-4F93-8D89-5BEF55862CF4}" srcOrd="0" destOrd="0" presId="urn:microsoft.com/office/officeart/2005/8/layout/vProcess5"/>
    <dgm:cxn modelId="{B1BE36CB-BD99-4404-9D50-EDE010A9C214}" type="presOf" srcId="{C05F3DE7-444D-4D6D-A907-519BE5ED202A}" destId="{77262ED2-B1CA-42ED-B397-8C78967AD328}" srcOrd="0" destOrd="0" presId="urn:microsoft.com/office/officeart/2005/8/layout/vProcess5"/>
    <dgm:cxn modelId="{93E0FADB-2CE3-4304-97B1-65343B22CC7E}" type="presOf" srcId="{1D5B8EDF-C9D4-48E1-A75E-B562F95AC5FF}" destId="{6152D089-F8B9-4739-83F8-EAEF6EC001FA}" srcOrd="0" destOrd="0" presId="urn:microsoft.com/office/officeart/2005/8/layout/vProcess5"/>
    <dgm:cxn modelId="{A01C1D40-0A44-4283-AC0A-B89F14EFA4E0}" type="presOf" srcId="{02C29ED0-F571-4399-B8ED-7B05D85901E6}" destId="{8BBDB59A-5A5B-4922-94AE-9EC14FF84F1A}" srcOrd="0" destOrd="0" presId="urn:microsoft.com/office/officeart/2005/8/layout/vProcess5"/>
    <dgm:cxn modelId="{C0D6F624-512F-4F90-9243-D2EE330A337A}" type="presParOf" srcId="{6BC896DF-4163-40C6-B40E-2C5C3DE5EC1F}" destId="{D01109AC-5AE3-4A81-BE90-D2ABD8397E6C}" srcOrd="0" destOrd="0" presId="urn:microsoft.com/office/officeart/2005/8/layout/vProcess5"/>
    <dgm:cxn modelId="{FFB16F07-A542-4441-8E1D-D35F9648E5D1}" type="presParOf" srcId="{6BC896DF-4163-40C6-B40E-2C5C3DE5EC1F}" destId="{9B6C4A1B-B313-4687-BEE3-151D2FCBB128}" srcOrd="1" destOrd="0" presId="urn:microsoft.com/office/officeart/2005/8/layout/vProcess5"/>
    <dgm:cxn modelId="{8790513C-A91D-41A3-8100-95713CD4247D}" type="presParOf" srcId="{6BC896DF-4163-40C6-B40E-2C5C3DE5EC1F}" destId="{F849A744-2008-4B8F-9534-B355553C520D}" srcOrd="2" destOrd="0" presId="urn:microsoft.com/office/officeart/2005/8/layout/vProcess5"/>
    <dgm:cxn modelId="{9734D149-118E-4006-924F-5BC97B293BA3}" type="presParOf" srcId="{6BC896DF-4163-40C6-B40E-2C5C3DE5EC1F}" destId="{A3D80034-4B07-4F93-8D89-5BEF55862CF4}" srcOrd="3" destOrd="0" presId="urn:microsoft.com/office/officeart/2005/8/layout/vProcess5"/>
    <dgm:cxn modelId="{E7F47AF2-0F4E-4C04-A871-039F78B6FF69}" type="presParOf" srcId="{6BC896DF-4163-40C6-B40E-2C5C3DE5EC1F}" destId="{8BBDB59A-5A5B-4922-94AE-9EC14FF84F1A}" srcOrd="4" destOrd="0" presId="urn:microsoft.com/office/officeart/2005/8/layout/vProcess5"/>
    <dgm:cxn modelId="{B0501524-D3A2-47C4-974B-A8FCF220EBA4}" type="presParOf" srcId="{6BC896DF-4163-40C6-B40E-2C5C3DE5EC1F}" destId="{25CB4F97-30DA-4266-91C0-2F39B2431821}" srcOrd="5" destOrd="0" presId="urn:microsoft.com/office/officeart/2005/8/layout/vProcess5"/>
    <dgm:cxn modelId="{26D560AD-A43D-432A-8671-03BC533F19B8}" type="presParOf" srcId="{6BC896DF-4163-40C6-B40E-2C5C3DE5EC1F}" destId="{77262ED2-B1CA-42ED-B397-8C78967AD328}" srcOrd="6" destOrd="0" presId="urn:microsoft.com/office/officeart/2005/8/layout/vProcess5"/>
    <dgm:cxn modelId="{DB4BEA8A-B884-4E7F-82AF-6B5B1E96970A}" type="presParOf" srcId="{6BC896DF-4163-40C6-B40E-2C5C3DE5EC1F}" destId="{6152D089-F8B9-4739-83F8-EAEF6EC001FA}" srcOrd="7" destOrd="0" presId="urn:microsoft.com/office/officeart/2005/8/layout/vProcess5"/>
    <dgm:cxn modelId="{7AE132D2-20D1-442C-87E9-9D28711C4AFA}" type="presParOf" srcId="{6BC896DF-4163-40C6-B40E-2C5C3DE5EC1F}" destId="{FF087FA8-6CE7-4A52-AC14-B6E3081E10C8}" srcOrd="8" destOrd="0" presId="urn:microsoft.com/office/officeart/2005/8/layout/vProcess5"/>
    <dgm:cxn modelId="{8E881DA2-47A3-477D-A01B-E1C862D8BBF1}" type="presParOf" srcId="{6BC896DF-4163-40C6-B40E-2C5C3DE5EC1F}" destId="{D6AD70E6-3B9D-45F5-AE2C-939E9A11F7E4}" srcOrd="9" destOrd="0" presId="urn:microsoft.com/office/officeart/2005/8/layout/vProcess5"/>
    <dgm:cxn modelId="{45469512-666F-4D8F-8587-6A63E2857F90}" type="presParOf" srcId="{6BC896DF-4163-40C6-B40E-2C5C3DE5EC1F}" destId="{A6C9996E-7087-4223-AC2B-9C8DE6171DFE}" srcOrd="10" destOrd="0" presId="urn:microsoft.com/office/officeart/2005/8/layout/vProcess5"/>
    <dgm:cxn modelId="{0C20CF55-6837-453A-9BFA-43296CABD14C}" type="presParOf" srcId="{6BC896DF-4163-40C6-B40E-2C5C3DE5EC1F}" destId="{05CD6F00-B31B-45BB-9319-45A37D611394}" srcOrd="11" destOrd="0" presId="urn:microsoft.com/office/officeart/2005/8/layout/vProcess5"/>
    <dgm:cxn modelId="{A2AB7D82-EB5C-4B29-8FF1-ECA5FD521D32}" type="presParOf" srcId="{6BC896DF-4163-40C6-B40E-2C5C3DE5EC1F}" destId="{B2FA6306-8413-4570-B03D-E8D7577223BB}" srcOrd="12" destOrd="0" presId="urn:microsoft.com/office/officeart/2005/8/layout/vProcess5"/>
    <dgm:cxn modelId="{61F8B668-19DF-4622-8EB3-6F9466E41801}" type="presParOf" srcId="{6BC896DF-4163-40C6-B40E-2C5C3DE5EC1F}" destId="{C6F37AA4-64A9-4C8B-8864-FDBC2E354DC8}" srcOrd="13" destOrd="0" presId="urn:microsoft.com/office/officeart/2005/8/layout/vProcess5"/>
    <dgm:cxn modelId="{F3F3D01C-4F97-4CF5-8C78-7A3AA825A780}" type="presParOf" srcId="{6BC896DF-4163-40C6-B40E-2C5C3DE5EC1F}" destId="{64BE9E91-02DB-47C3-B362-95E9CF8A49C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BCA91-2CC9-4415-9333-38F755468B89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1FA79260-C120-4C23-BA48-ACBC519B5822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Резюме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— 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повідомлення про наміри: стислий огляд бізнес-проекту, його ключових і важливих аспектів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2FEF2-9BA4-4802-9ADF-B4B23D0661F4}" type="parTrans" cxnId="{62D1F4CF-DD73-4B10-A177-905CC6476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E98A7-E826-4404-9DDD-9BE4895E5C41}" type="sibTrans" cxnId="{62D1F4CF-DD73-4B10-A177-905CC6476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16DD73-ACAC-40E8-8E84-5B646798EFAE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Галузь, фірма та її продукція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— 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поточна ситуація і тенденції розвитку галузі, опис продукту, стратегія фірми, права власності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90CC4-3D57-4A48-B471-B49910C57CF1}" type="parTrans" cxnId="{B5148A51-50A3-4EA9-83A1-503BB23A983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1C655D-8CF9-4AB5-9033-90FEC6CA2784}" type="sibTrans" cxnId="{B5148A51-50A3-4EA9-83A1-503BB23A983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6D595B-B17B-4AF8-9C14-381D3CF36721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Дослідження ринку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— 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характеристика ринку щодо продукту, який планується виготовляти, аналіз цільового ринку бізнесу, місцезнаходження фірми, оцінка впливу важливих чинників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67D57-0F77-4F32-8DFA-0BA08FF8B9EE}" type="parTrans" cxnId="{81AF27DA-5124-4D06-8A4C-11B7F5BCBD0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D6C0C-F08A-418D-B5F0-3DF0E145C70F}" type="sibTrans" cxnId="{81AF27DA-5124-4D06-8A4C-11B7F5BCBD0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076411-98C4-4186-B18C-7BE9BCB19B17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Маркетинговий план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— 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стратегія маркетингу, очікувані обсяги продажу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13A019-8F0D-4511-BA96-C137ED301580}" type="parTrans" cxnId="{C0BC5D4E-A646-4EEA-ACB6-95B3DAAF8B8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5E38F-E13E-4301-B4AA-523D55433FBC}" type="sibTrans" cxnId="{C0BC5D4E-A646-4EEA-ACB6-95B3DAAF8B8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C67893-18C1-4B3E-B75D-BA21168A8E53}" type="pres">
      <dgm:prSet presAssocID="{6FFBCA91-2CC9-4415-9333-38F755468B89}" presName="CompostProcess" presStyleCnt="0">
        <dgm:presLayoutVars>
          <dgm:dir/>
          <dgm:resizeHandles val="exact"/>
        </dgm:presLayoutVars>
      </dgm:prSet>
      <dgm:spPr/>
    </dgm:pt>
    <dgm:pt modelId="{1E369369-671F-42CB-9B10-5B636522B7C0}" type="pres">
      <dgm:prSet presAssocID="{6FFBCA91-2CC9-4415-9333-38F755468B89}" presName="arrow" presStyleLbl="bgShp" presStyleIdx="0" presStyleCnt="1"/>
      <dgm:spPr/>
    </dgm:pt>
    <dgm:pt modelId="{8D669CF8-7CAD-4629-B34F-C5BEAD54BA0B}" type="pres">
      <dgm:prSet presAssocID="{6FFBCA91-2CC9-4415-9333-38F755468B89}" presName="linearProcess" presStyleCnt="0"/>
      <dgm:spPr/>
    </dgm:pt>
    <dgm:pt modelId="{2A7E140C-AD5E-45E6-ABA3-1A06FA430029}" type="pres">
      <dgm:prSet presAssocID="{1FA79260-C120-4C23-BA48-ACBC519B582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EC531-8D42-4C4E-AC39-3ED66D7C4269}" type="pres">
      <dgm:prSet presAssocID="{31DE98A7-E826-4404-9DDD-9BE4895E5C41}" presName="sibTrans" presStyleCnt="0"/>
      <dgm:spPr/>
    </dgm:pt>
    <dgm:pt modelId="{2230E7E6-11DF-4838-8C54-28F21D891FDB}" type="pres">
      <dgm:prSet presAssocID="{7F16DD73-ACAC-40E8-8E84-5B646798EFA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84747-E778-4541-B7FB-CD9607139015}" type="pres">
      <dgm:prSet presAssocID="{5D1C655D-8CF9-4AB5-9033-90FEC6CA2784}" presName="sibTrans" presStyleCnt="0"/>
      <dgm:spPr/>
    </dgm:pt>
    <dgm:pt modelId="{8C9690A1-4EC5-4DA3-9AB7-E0803506F126}" type="pres">
      <dgm:prSet presAssocID="{A36D595B-B17B-4AF8-9C14-381D3CF3672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6EA97-7685-401A-B829-DAF910C72C3A}" type="pres">
      <dgm:prSet presAssocID="{90DD6C0C-F08A-418D-B5F0-3DF0E145C70F}" presName="sibTrans" presStyleCnt="0"/>
      <dgm:spPr/>
    </dgm:pt>
    <dgm:pt modelId="{F2EB04CE-7AF7-474C-AE65-71B7921DB868}" type="pres">
      <dgm:prSet presAssocID="{87076411-98C4-4186-B18C-7BE9BCB19B1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922FA-4593-4961-AAE3-2663DC44666B}" type="presOf" srcId="{87076411-98C4-4186-B18C-7BE9BCB19B17}" destId="{F2EB04CE-7AF7-474C-AE65-71B7921DB868}" srcOrd="0" destOrd="0" presId="urn:microsoft.com/office/officeart/2005/8/layout/hProcess9"/>
    <dgm:cxn modelId="{B5148A51-50A3-4EA9-83A1-503BB23A9837}" srcId="{6FFBCA91-2CC9-4415-9333-38F755468B89}" destId="{7F16DD73-ACAC-40E8-8E84-5B646798EFAE}" srcOrd="1" destOrd="0" parTransId="{48790CC4-3D57-4A48-B471-B49910C57CF1}" sibTransId="{5D1C655D-8CF9-4AB5-9033-90FEC6CA2784}"/>
    <dgm:cxn modelId="{7295CAE5-7436-4F6D-99AA-7475CDC3AAF6}" type="presOf" srcId="{7F16DD73-ACAC-40E8-8E84-5B646798EFAE}" destId="{2230E7E6-11DF-4838-8C54-28F21D891FDB}" srcOrd="0" destOrd="0" presId="urn:microsoft.com/office/officeart/2005/8/layout/hProcess9"/>
    <dgm:cxn modelId="{C0BC5D4E-A646-4EEA-ACB6-95B3DAAF8B82}" srcId="{6FFBCA91-2CC9-4415-9333-38F755468B89}" destId="{87076411-98C4-4186-B18C-7BE9BCB19B17}" srcOrd="3" destOrd="0" parTransId="{9A13A019-8F0D-4511-BA96-C137ED301580}" sibTransId="{E375E38F-E13E-4301-B4AA-523D55433FBC}"/>
    <dgm:cxn modelId="{FC092199-1EF1-496B-BC2C-784A781506F8}" type="presOf" srcId="{1FA79260-C120-4C23-BA48-ACBC519B5822}" destId="{2A7E140C-AD5E-45E6-ABA3-1A06FA430029}" srcOrd="0" destOrd="0" presId="urn:microsoft.com/office/officeart/2005/8/layout/hProcess9"/>
    <dgm:cxn modelId="{38D67DCC-55B2-4CE2-A1A7-24DADC9F38D8}" type="presOf" srcId="{A36D595B-B17B-4AF8-9C14-381D3CF36721}" destId="{8C9690A1-4EC5-4DA3-9AB7-E0803506F126}" srcOrd="0" destOrd="0" presId="urn:microsoft.com/office/officeart/2005/8/layout/hProcess9"/>
    <dgm:cxn modelId="{81AF27DA-5124-4D06-8A4C-11B7F5BCBD0B}" srcId="{6FFBCA91-2CC9-4415-9333-38F755468B89}" destId="{A36D595B-B17B-4AF8-9C14-381D3CF36721}" srcOrd="2" destOrd="0" parTransId="{EDE67D57-0F77-4F32-8DFA-0BA08FF8B9EE}" sibTransId="{90DD6C0C-F08A-418D-B5F0-3DF0E145C70F}"/>
    <dgm:cxn modelId="{4B2AEBD6-9189-4B69-9CD2-E28FD66F33B2}" type="presOf" srcId="{6FFBCA91-2CC9-4415-9333-38F755468B89}" destId="{66C67893-18C1-4B3E-B75D-BA21168A8E53}" srcOrd="0" destOrd="0" presId="urn:microsoft.com/office/officeart/2005/8/layout/hProcess9"/>
    <dgm:cxn modelId="{62D1F4CF-DD73-4B10-A177-905CC6476669}" srcId="{6FFBCA91-2CC9-4415-9333-38F755468B89}" destId="{1FA79260-C120-4C23-BA48-ACBC519B5822}" srcOrd="0" destOrd="0" parTransId="{8DB2FEF2-9BA4-4802-9ADF-B4B23D0661F4}" sibTransId="{31DE98A7-E826-4404-9DDD-9BE4895E5C41}"/>
    <dgm:cxn modelId="{FC2A904D-A013-443A-9ED0-4F373DDE211A}" type="presParOf" srcId="{66C67893-18C1-4B3E-B75D-BA21168A8E53}" destId="{1E369369-671F-42CB-9B10-5B636522B7C0}" srcOrd="0" destOrd="0" presId="urn:microsoft.com/office/officeart/2005/8/layout/hProcess9"/>
    <dgm:cxn modelId="{B29A76E5-3CE9-4623-81D4-3707A0A16055}" type="presParOf" srcId="{66C67893-18C1-4B3E-B75D-BA21168A8E53}" destId="{8D669CF8-7CAD-4629-B34F-C5BEAD54BA0B}" srcOrd="1" destOrd="0" presId="urn:microsoft.com/office/officeart/2005/8/layout/hProcess9"/>
    <dgm:cxn modelId="{6C2C5464-36E8-4F77-A30F-10A468628A38}" type="presParOf" srcId="{8D669CF8-7CAD-4629-B34F-C5BEAD54BA0B}" destId="{2A7E140C-AD5E-45E6-ABA3-1A06FA430029}" srcOrd="0" destOrd="0" presId="urn:microsoft.com/office/officeart/2005/8/layout/hProcess9"/>
    <dgm:cxn modelId="{82676439-2B57-42C5-AEBC-E457D6838F81}" type="presParOf" srcId="{8D669CF8-7CAD-4629-B34F-C5BEAD54BA0B}" destId="{963EC531-8D42-4C4E-AC39-3ED66D7C4269}" srcOrd="1" destOrd="0" presId="urn:microsoft.com/office/officeart/2005/8/layout/hProcess9"/>
    <dgm:cxn modelId="{EC455317-7A9D-4F4E-B751-2689E3AE2901}" type="presParOf" srcId="{8D669CF8-7CAD-4629-B34F-C5BEAD54BA0B}" destId="{2230E7E6-11DF-4838-8C54-28F21D891FDB}" srcOrd="2" destOrd="0" presId="urn:microsoft.com/office/officeart/2005/8/layout/hProcess9"/>
    <dgm:cxn modelId="{4F4EAC0A-3389-4C6C-ACAE-34E2874629F1}" type="presParOf" srcId="{8D669CF8-7CAD-4629-B34F-C5BEAD54BA0B}" destId="{1E784747-E778-4541-B7FB-CD9607139015}" srcOrd="3" destOrd="0" presId="urn:microsoft.com/office/officeart/2005/8/layout/hProcess9"/>
    <dgm:cxn modelId="{86F3703F-8999-4361-910A-2417119F65BB}" type="presParOf" srcId="{8D669CF8-7CAD-4629-B34F-C5BEAD54BA0B}" destId="{8C9690A1-4EC5-4DA3-9AB7-E0803506F126}" srcOrd="4" destOrd="0" presId="urn:microsoft.com/office/officeart/2005/8/layout/hProcess9"/>
    <dgm:cxn modelId="{1C57AD22-DE1D-4679-B83D-2F68BD67B69E}" type="presParOf" srcId="{8D669CF8-7CAD-4629-B34F-C5BEAD54BA0B}" destId="{DD66EA97-7685-401A-B829-DAF910C72C3A}" srcOrd="5" destOrd="0" presId="urn:microsoft.com/office/officeart/2005/8/layout/hProcess9"/>
    <dgm:cxn modelId="{133E6A0E-1668-450D-AF79-540FD4748FF8}" type="presParOf" srcId="{8D669CF8-7CAD-4629-B34F-C5BEAD54BA0B}" destId="{F2EB04CE-7AF7-474C-AE65-71B7921DB86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61E6D5-11D0-44C1-B903-76F094ED2CE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3D73015-3E14-407B-90C8-B82F5E89B57F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5. </a:t>
          </a:r>
          <a:r>
            <a:rPr lang="ru-RU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Виробничий план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— 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основні виробничі операції, машини та устаткування, приміщення, сировина, матеріали, комплектуючі вироби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A64BF-B930-4359-AFF4-C2844DE0F5D6}" type="parTrans" cxnId="{3CF05C46-EDB7-4A57-A44C-9800C81DAF6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4E747-8A2F-4226-83AE-4FC4F2080871}" type="sibTrans" cxnId="{3CF05C46-EDB7-4A57-A44C-9800C81DAF6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CB9BC7-C3B1-4B8F-AB03-8752F4517DD3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6. </a:t>
          </a:r>
          <a:r>
            <a:rPr lang="ru-RU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Організаційний план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— 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форма організації бізнесу, потреба в персоналі, власники бізнесу, менеджери, організація управління, кадрова політика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E8AAE-D017-4982-8287-71D8627D76DE}" type="parTrans" cxnId="{B5132F30-31E6-4A9C-87B1-FB7D816FE1C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716193-788E-47FE-857C-D62C006E5CE2}" type="sibTrans" cxnId="{B5132F30-31E6-4A9C-87B1-FB7D816FE1C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53FD3-381D-474C-949A-85BA5AD7FE2D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7. </a:t>
          </a:r>
          <a:r>
            <a:rPr lang="ru-RU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Оцінка ризиків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— 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типи можливих ризиків, способи реагування на загрози для бізнесу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9C0BA3-1692-404B-99BD-48484F6279AD}" type="parTrans" cxnId="{4FC3524A-B063-44EA-8B0D-75838E9C8B1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62FFEA-DEE8-4287-B4B7-9EF2CA96BBE0}" type="sibTrans" cxnId="{4FC3524A-B063-44EA-8B0D-75838E9C8B1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3A5950-81EA-413F-8127-4E77242FA656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9. </a:t>
          </a:r>
          <a:r>
            <a:rPr lang="ru-RU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Додатки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(кошториси, графіки, фото, ліцензії, статути)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FC425-8B18-4726-A975-6D24D3D2B476}" type="parTrans" cxnId="{C0CF2EF3-6CD3-49A4-9885-7C8D8EA1DD7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03402-A96A-4CFC-AFBA-5EE46457959B}" type="sibTrans" cxnId="{C0CF2EF3-6CD3-49A4-9885-7C8D8EA1DD7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DD1BA2-BA4F-4587-B7DF-69EBB64A1EA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8. </a:t>
          </a:r>
          <a:r>
            <a:rPr lang="ru-RU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Фінансовий план </a:t>
          </a:r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— прибуток і збитки, план руху готівки, плановий баланс, фінансові показники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904F52-6AB1-4FA3-ABEF-2533D4CFD385}" type="parTrans" cxnId="{0B4DBC21-8656-46CC-BA8E-F6AA613001F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F8479-320D-406E-8429-7C90D982AA44}" type="sibTrans" cxnId="{0B4DBC21-8656-46CC-BA8E-F6AA613001F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B9BBC-4340-4074-8ABC-DCC9B97229DB}" type="pres">
      <dgm:prSet presAssocID="{AC61E6D5-11D0-44C1-B903-76F094ED2CE4}" presName="CompostProcess" presStyleCnt="0">
        <dgm:presLayoutVars>
          <dgm:dir/>
          <dgm:resizeHandles val="exact"/>
        </dgm:presLayoutVars>
      </dgm:prSet>
      <dgm:spPr/>
    </dgm:pt>
    <dgm:pt modelId="{BA0D3A53-04DF-4EAB-84F5-6E5AF40FE52A}" type="pres">
      <dgm:prSet presAssocID="{AC61E6D5-11D0-44C1-B903-76F094ED2CE4}" presName="arrow" presStyleLbl="bgShp" presStyleIdx="0" presStyleCnt="1"/>
      <dgm:spPr/>
    </dgm:pt>
    <dgm:pt modelId="{6815DFE9-FF2D-410A-AD40-977B0E0AEEB4}" type="pres">
      <dgm:prSet presAssocID="{AC61E6D5-11D0-44C1-B903-76F094ED2CE4}" presName="linearProcess" presStyleCnt="0"/>
      <dgm:spPr/>
    </dgm:pt>
    <dgm:pt modelId="{7C0C3AA4-26C3-44EE-88F0-B55CEFDE2C46}" type="pres">
      <dgm:prSet presAssocID="{93D73015-3E14-407B-90C8-B82F5E89B57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02562-FD8E-4282-A7AF-6E69ACC34DEE}" type="pres">
      <dgm:prSet presAssocID="{0B14E747-8A2F-4226-83AE-4FC4F2080871}" presName="sibTrans" presStyleCnt="0"/>
      <dgm:spPr/>
    </dgm:pt>
    <dgm:pt modelId="{05293839-2012-4161-B4BC-7434EDBA68BD}" type="pres">
      <dgm:prSet presAssocID="{E3CB9BC7-C3B1-4B8F-AB03-8752F4517DD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CCF8C-D685-49C5-95C5-5E64C88EE597}" type="pres">
      <dgm:prSet presAssocID="{03716193-788E-47FE-857C-D62C006E5CE2}" presName="sibTrans" presStyleCnt="0"/>
      <dgm:spPr/>
    </dgm:pt>
    <dgm:pt modelId="{235AC5B7-02E7-4FDA-8668-AB4889613FCE}" type="pres">
      <dgm:prSet presAssocID="{3A253FD3-381D-474C-949A-85BA5AD7FE2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9292E-8B18-4BC6-912E-B4F4B32C461C}" type="pres">
      <dgm:prSet presAssocID="{AC62FFEA-DEE8-4287-B4B7-9EF2CA96BBE0}" presName="sibTrans" presStyleCnt="0"/>
      <dgm:spPr/>
    </dgm:pt>
    <dgm:pt modelId="{CFBEE407-E4B2-4733-9852-A08B018D066E}" type="pres">
      <dgm:prSet presAssocID="{F2DD1BA2-BA4F-4587-B7DF-69EBB64A1EA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B0CD8-2949-4964-BAA1-60F0F07AD1CB}" type="pres">
      <dgm:prSet presAssocID="{D21F8479-320D-406E-8429-7C90D982AA44}" presName="sibTrans" presStyleCnt="0"/>
      <dgm:spPr/>
    </dgm:pt>
    <dgm:pt modelId="{30F5308E-C3F0-4077-8805-A71867CE9348}" type="pres">
      <dgm:prSet presAssocID="{0C3A5950-81EA-413F-8127-4E77242FA65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3524A-B063-44EA-8B0D-75838E9C8B1C}" srcId="{AC61E6D5-11D0-44C1-B903-76F094ED2CE4}" destId="{3A253FD3-381D-474C-949A-85BA5AD7FE2D}" srcOrd="2" destOrd="0" parTransId="{749C0BA3-1692-404B-99BD-48484F6279AD}" sibTransId="{AC62FFEA-DEE8-4287-B4B7-9EF2CA96BBE0}"/>
    <dgm:cxn modelId="{F9336914-44E8-401C-8C56-710F11FE7A5B}" type="presOf" srcId="{AC61E6D5-11D0-44C1-B903-76F094ED2CE4}" destId="{4ECB9BBC-4340-4074-8ABC-DCC9B97229DB}" srcOrd="0" destOrd="0" presId="urn:microsoft.com/office/officeart/2005/8/layout/hProcess9"/>
    <dgm:cxn modelId="{B7131CF7-7169-4C34-B369-BDDE29EFB1C9}" type="presOf" srcId="{3A253FD3-381D-474C-949A-85BA5AD7FE2D}" destId="{235AC5B7-02E7-4FDA-8668-AB4889613FCE}" srcOrd="0" destOrd="0" presId="urn:microsoft.com/office/officeart/2005/8/layout/hProcess9"/>
    <dgm:cxn modelId="{C0CF2EF3-6CD3-49A4-9885-7C8D8EA1DD70}" srcId="{AC61E6D5-11D0-44C1-B903-76F094ED2CE4}" destId="{0C3A5950-81EA-413F-8127-4E77242FA656}" srcOrd="4" destOrd="0" parTransId="{84AFC425-8B18-4726-A975-6D24D3D2B476}" sibTransId="{07C03402-A96A-4CFC-AFBA-5EE46457959B}"/>
    <dgm:cxn modelId="{B1F2269B-F721-494E-BE9C-5B98DA48E5C3}" type="presOf" srcId="{F2DD1BA2-BA4F-4587-B7DF-69EBB64A1EA5}" destId="{CFBEE407-E4B2-4733-9852-A08B018D066E}" srcOrd="0" destOrd="0" presId="urn:microsoft.com/office/officeart/2005/8/layout/hProcess9"/>
    <dgm:cxn modelId="{A41EB87B-959C-4B97-804A-96256B0CD46B}" type="presOf" srcId="{0C3A5950-81EA-413F-8127-4E77242FA656}" destId="{30F5308E-C3F0-4077-8805-A71867CE9348}" srcOrd="0" destOrd="0" presId="urn:microsoft.com/office/officeart/2005/8/layout/hProcess9"/>
    <dgm:cxn modelId="{E38DB961-9A15-4276-969F-5953BC70B0D2}" type="presOf" srcId="{E3CB9BC7-C3B1-4B8F-AB03-8752F4517DD3}" destId="{05293839-2012-4161-B4BC-7434EDBA68BD}" srcOrd="0" destOrd="0" presId="urn:microsoft.com/office/officeart/2005/8/layout/hProcess9"/>
    <dgm:cxn modelId="{0B4DBC21-8656-46CC-BA8E-F6AA613001F6}" srcId="{AC61E6D5-11D0-44C1-B903-76F094ED2CE4}" destId="{F2DD1BA2-BA4F-4587-B7DF-69EBB64A1EA5}" srcOrd="3" destOrd="0" parTransId="{74904F52-6AB1-4FA3-ABEF-2533D4CFD385}" sibTransId="{D21F8479-320D-406E-8429-7C90D982AA44}"/>
    <dgm:cxn modelId="{B5132F30-31E6-4A9C-87B1-FB7D816FE1CE}" srcId="{AC61E6D5-11D0-44C1-B903-76F094ED2CE4}" destId="{E3CB9BC7-C3B1-4B8F-AB03-8752F4517DD3}" srcOrd="1" destOrd="0" parTransId="{07EE8AAE-D017-4982-8287-71D8627D76DE}" sibTransId="{03716193-788E-47FE-857C-D62C006E5CE2}"/>
    <dgm:cxn modelId="{3CF05C46-EDB7-4A57-A44C-9800C81DAF60}" srcId="{AC61E6D5-11D0-44C1-B903-76F094ED2CE4}" destId="{93D73015-3E14-407B-90C8-B82F5E89B57F}" srcOrd="0" destOrd="0" parTransId="{0D4A64BF-B930-4359-AFF4-C2844DE0F5D6}" sibTransId="{0B14E747-8A2F-4226-83AE-4FC4F2080871}"/>
    <dgm:cxn modelId="{0C0E196E-198A-455F-A11D-31D01AD542BE}" type="presOf" srcId="{93D73015-3E14-407B-90C8-B82F5E89B57F}" destId="{7C0C3AA4-26C3-44EE-88F0-B55CEFDE2C46}" srcOrd="0" destOrd="0" presId="urn:microsoft.com/office/officeart/2005/8/layout/hProcess9"/>
    <dgm:cxn modelId="{CE73DDCF-8267-47D3-8F2C-47610185B6F0}" type="presParOf" srcId="{4ECB9BBC-4340-4074-8ABC-DCC9B97229DB}" destId="{BA0D3A53-04DF-4EAB-84F5-6E5AF40FE52A}" srcOrd="0" destOrd="0" presId="urn:microsoft.com/office/officeart/2005/8/layout/hProcess9"/>
    <dgm:cxn modelId="{04CD55AF-269D-4C53-AC5F-AD46E55367E7}" type="presParOf" srcId="{4ECB9BBC-4340-4074-8ABC-DCC9B97229DB}" destId="{6815DFE9-FF2D-410A-AD40-977B0E0AEEB4}" srcOrd="1" destOrd="0" presId="urn:microsoft.com/office/officeart/2005/8/layout/hProcess9"/>
    <dgm:cxn modelId="{D3E98230-C620-4CF8-AC69-A1005FB35AB3}" type="presParOf" srcId="{6815DFE9-FF2D-410A-AD40-977B0E0AEEB4}" destId="{7C0C3AA4-26C3-44EE-88F0-B55CEFDE2C46}" srcOrd="0" destOrd="0" presId="urn:microsoft.com/office/officeart/2005/8/layout/hProcess9"/>
    <dgm:cxn modelId="{DF3089C8-7A60-471B-A074-444C3456B40F}" type="presParOf" srcId="{6815DFE9-FF2D-410A-AD40-977B0E0AEEB4}" destId="{29502562-FD8E-4282-A7AF-6E69ACC34DEE}" srcOrd="1" destOrd="0" presId="urn:microsoft.com/office/officeart/2005/8/layout/hProcess9"/>
    <dgm:cxn modelId="{B78D5551-573B-401B-A96F-9C2364A864D4}" type="presParOf" srcId="{6815DFE9-FF2D-410A-AD40-977B0E0AEEB4}" destId="{05293839-2012-4161-B4BC-7434EDBA68BD}" srcOrd="2" destOrd="0" presId="urn:microsoft.com/office/officeart/2005/8/layout/hProcess9"/>
    <dgm:cxn modelId="{D5DE4B24-A8AF-42B8-91FE-9EA7266F1E05}" type="presParOf" srcId="{6815DFE9-FF2D-410A-AD40-977B0E0AEEB4}" destId="{439CCF8C-D685-49C5-95C5-5E64C88EE597}" srcOrd="3" destOrd="0" presId="urn:microsoft.com/office/officeart/2005/8/layout/hProcess9"/>
    <dgm:cxn modelId="{4A9F7685-8210-4300-AAB8-7DDE9C949947}" type="presParOf" srcId="{6815DFE9-FF2D-410A-AD40-977B0E0AEEB4}" destId="{235AC5B7-02E7-4FDA-8668-AB4889613FCE}" srcOrd="4" destOrd="0" presId="urn:microsoft.com/office/officeart/2005/8/layout/hProcess9"/>
    <dgm:cxn modelId="{25584A94-784D-46BF-8C0A-6D038E1FE87B}" type="presParOf" srcId="{6815DFE9-FF2D-410A-AD40-977B0E0AEEB4}" destId="{F6A9292E-8B18-4BC6-912E-B4F4B32C461C}" srcOrd="5" destOrd="0" presId="urn:microsoft.com/office/officeart/2005/8/layout/hProcess9"/>
    <dgm:cxn modelId="{0718AB84-C514-437D-A673-9E7C061EE9D7}" type="presParOf" srcId="{6815DFE9-FF2D-410A-AD40-977B0E0AEEB4}" destId="{CFBEE407-E4B2-4733-9852-A08B018D066E}" srcOrd="6" destOrd="0" presId="urn:microsoft.com/office/officeart/2005/8/layout/hProcess9"/>
    <dgm:cxn modelId="{6ADA987C-0CC1-4182-BB16-8F4063928400}" type="presParOf" srcId="{6815DFE9-FF2D-410A-AD40-977B0E0AEEB4}" destId="{FD6B0CD8-2949-4964-BAA1-60F0F07AD1CB}" srcOrd="7" destOrd="0" presId="urn:microsoft.com/office/officeart/2005/8/layout/hProcess9"/>
    <dgm:cxn modelId="{38A44A43-0DC6-462B-B22A-50DC10C9FCBA}" type="presParOf" srcId="{6815DFE9-FF2D-410A-AD40-977B0E0AEEB4}" destId="{30F5308E-C3F0-4077-8805-A71867CE934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6D7D8B-EFFE-4D42-BDA2-23A7ADF03DB7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973D5E6-BB64-4270-9359-362D7B24844D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1. Підготовчий етап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F6AF4C-DD6D-4A12-A5E2-9F0B2E481E88}" type="parTrans" cxnId="{C2F9512E-5476-40B5-91DF-7A64D9C72C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57DDC9-2B5E-4C88-B857-89EB67075901}" type="sibTrans" cxnId="{C2F9512E-5476-40B5-91DF-7A64D9C72C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3C760-2D90-443F-B749-6EFE7BB934A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підбір виконавців, консультантів та експертів, постановка завдання й розподіл обов’язків між виконавцями, розробка календарного плану (графіка) виконання робіт, збір необхідної інформації.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F4077-0615-4719-B590-7FA07D19A720}" type="parTrans" cxnId="{B734B9FC-49A1-4D3E-AA94-E724369122B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8630A-69A9-4E1E-A388-030C10D2368F}" type="sibTrans" cxnId="{B734B9FC-49A1-4D3E-AA94-E724369122B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69BC3-3983-4F8E-A9B2-370BB87A36E6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2. Розробка бізнес-плану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62FA4-21D1-4672-9A85-44FFC73933A4}" type="parTrans" cxnId="{7216BE21-5BA3-4619-8FBB-55E61208B49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15200-36E8-47F0-8E57-D34C4DE033AC}" type="sibTrans" cxnId="{7216BE21-5BA3-4619-8FBB-55E61208B49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8A903F-F8EF-4074-AD85-9ACFDCB465D9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Створення основної структури бізнес плану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0174C-DD8D-482A-9FCE-25EAC84F8A2E}" type="parTrans" cxnId="{A28F17BB-512B-4041-A5B1-9E3C7613FBD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EFA2F-9D53-4BD8-965F-B7B132FC2CDE}" type="sibTrans" cxnId="{A28F17BB-512B-4041-A5B1-9E3C7613FBD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38D263-324C-4B49-8534-08691BBC84C7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3. Презентація бізнес-плану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C08C36-7DAE-4EFF-93D9-7F0F9D6D6F0C}" type="parTrans" cxnId="{090CD3DD-4217-4829-A9BA-46DE87ADACD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D9027-3D0E-4D83-9575-62B0E76A9673}" type="sibTrans" cxnId="{090CD3DD-4217-4829-A9BA-46DE87ADACD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B70E6-C5CB-4ED0-9910-5A72A5B9043E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доведення основних положень бізнес-плану до потенційних інвесторів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15F4ED-FE46-4DD2-9A77-7EFCE0EC169D}" type="parTrans" cxnId="{C4DC04F7-3396-452D-A7ED-82EE5DE92DE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1B5AD-A4AD-41FE-97CA-3470E77EAAE3}" type="sibTrans" cxnId="{C4DC04F7-3396-452D-A7ED-82EE5DE92DE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9915C6-B654-4158-81C9-EBF9D3A7E981}" type="pres">
      <dgm:prSet presAssocID="{186D7D8B-EFFE-4D42-BDA2-23A7ADF03D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4020ED-1581-44F9-9A33-8680B75F67C5}" type="pres">
      <dgm:prSet presAssocID="{186D7D8B-EFFE-4D42-BDA2-23A7ADF03DB7}" presName="tSp" presStyleCnt="0"/>
      <dgm:spPr/>
    </dgm:pt>
    <dgm:pt modelId="{00AEFF19-998E-40FD-A286-4F585A74921A}" type="pres">
      <dgm:prSet presAssocID="{186D7D8B-EFFE-4D42-BDA2-23A7ADF03DB7}" presName="bSp" presStyleCnt="0"/>
      <dgm:spPr/>
    </dgm:pt>
    <dgm:pt modelId="{784F5F4F-27E5-4B20-B0CA-FAA79A5C6998}" type="pres">
      <dgm:prSet presAssocID="{186D7D8B-EFFE-4D42-BDA2-23A7ADF03DB7}" presName="process" presStyleCnt="0"/>
      <dgm:spPr/>
    </dgm:pt>
    <dgm:pt modelId="{6D77134F-7BC8-4816-A81E-50AB29E74C2C}" type="pres">
      <dgm:prSet presAssocID="{B973D5E6-BB64-4270-9359-362D7B24844D}" presName="composite1" presStyleCnt="0"/>
      <dgm:spPr/>
    </dgm:pt>
    <dgm:pt modelId="{DA30C5F1-18AE-4BDD-89E6-EAC508F30EF6}" type="pres">
      <dgm:prSet presAssocID="{B973D5E6-BB64-4270-9359-362D7B24844D}" presName="dummyNode1" presStyleLbl="node1" presStyleIdx="0" presStyleCnt="3"/>
      <dgm:spPr/>
    </dgm:pt>
    <dgm:pt modelId="{16B03CC4-4586-4C24-B58E-D3567671D8BC}" type="pres">
      <dgm:prSet presAssocID="{B973D5E6-BB64-4270-9359-362D7B24844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B93BF-BE73-49B1-A27F-970F97041F47}" type="pres">
      <dgm:prSet presAssocID="{B973D5E6-BB64-4270-9359-362D7B24844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73678-7193-42F4-8EF5-561AA1C1F365}" type="pres">
      <dgm:prSet presAssocID="{B973D5E6-BB64-4270-9359-362D7B24844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C702D-5E26-42CC-8450-B8B10A84B323}" type="pres">
      <dgm:prSet presAssocID="{B973D5E6-BB64-4270-9359-362D7B24844D}" presName="connSite1" presStyleCnt="0"/>
      <dgm:spPr/>
    </dgm:pt>
    <dgm:pt modelId="{57CFEAB7-FFD5-44A8-83F6-636C3EA75232}" type="pres">
      <dgm:prSet presAssocID="{4F57DDC9-2B5E-4C88-B857-89EB67075901}" presName="Name9" presStyleLbl="sibTrans2D1" presStyleIdx="0" presStyleCnt="2"/>
      <dgm:spPr/>
      <dgm:t>
        <a:bodyPr/>
        <a:lstStyle/>
        <a:p>
          <a:endParaRPr lang="ru-RU"/>
        </a:p>
      </dgm:t>
    </dgm:pt>
    <dgm:pt modelId="{D659E868-0A96-429D-8384-6DC703599626}" type="pres">
      <dgm:prSet presAssocID="{3EA69BC3-3983-4F8E-A9B2-370BB87A36E6}" presName="composite2" presStyleCnt="0"/>
      <dgm:spPr/>
    </dgm:pt>
    <dgm:pt modelId="{8388F83B-5C0C-4FAB-A140-7B71DC670AE2}" type="pres">
      <dgm:prSet presAssocID="{3EA69BC3-3983-4F8E-A9B2-370BB87A36E6}" presName="dummyNode2" presStyleLbl="node1" presStyleIdx="0" presStyleCnt="3"/>
      <dgm:spPr/>
    </dgm:pt>
    <dgm:pt modelId="{E3267ECF-4B7B-43F1-9645-E328964CEB37}" type="pres">
      <dgm:prSet presAssocID="{3EA69BC3-3983-4F8E-A9B2-370BB87A36E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BD2E8-F322-40BD-9F49-55247C297BAF}" type="pres">
      <dgm:prSet presAssocID="{3EA69BC3-3983-4F8E-A9B2-370BB87A36E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E588F-0F39-4B8E-B834-727A324E69BD}" type="pres">
      <dgm:prSet presAssocID="{3EA69BC3-3983-4F8E-A9B2-370BB87A36E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E0CA9-CCD8-40EB-9D14-C250767A711B}" type="pres">
      <dgm:prSet presAssocID="{3EA69BC3-3983-4F8E-A9B2-370BB87A36E6}" presName="connSite2" presStyleCnt="0"/>
      <dgm:spPr/>
    </dgm:pt>
    <dgm:pt modelId="{AACD06D4-E9FB-4535-8A13-E4D8CA1620E7}" type="pres">
      <dgm:prSet presAssocID="{0E815200-36E8-47F0-8E57-D34C4DE033AC}" presName="Name18" presStyleLbl="sibTrans2D1" presStyleIdx="1" presStyleCnt="2"/>
      <dgm:spPr/>
      <dgm:t>
        <a:bodyPr/>
        <a:lstStyle/>
        <a:p>
          <a:endParaRPr lang="ru-RU"/>
        </a:p>
      </dgm:t>
    </dgm:pt>
    <dgm:pt modelId="{69789C8E-4938-4FE8-864E-05B8D5EAC364}" type="pres">
      <dgm:prSet presAssocID="{0438D263-324C-4B49-8534-08691BBC84C7}" presName="composite1" presStyleCnt="0"/>
      <dgm:spPr/>
    </dgm:pt>
    <dgm:pt modelId="{BFEE4FFE-283E-45C3-95EB-C46DCAE26F69}" type="pres">
      <dgm:prSet presAssocID="{0438D263-324C-4B49-8534-08691BBC84C7}" presName="dummyNode1" presStyleLbl="node1" presStyleIdx="1" presStyleCnt="3"/>
      <dgm:spPr/>
    </dgm:pt>
    <dgm:pt modelId="{31D5BFAD-8691-44D0-8968-5526A6B6E748}" type="pres">
      <dgm:prSet presAssocID="{0438D263-324C-4B49-8534-08691BBC84C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6C15E-AE28-4BC0-8D8A-A2863FF446D3}" type="pres">
      <dgm:prSet presAssocID="{0438D263-324C-4B49-8534-08691BBC84C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E55B1-B686-4955-9ED4-DADB3F060C70}" type="pres">
      <dgm:prSet presAssocID="{0438D263-324C-4B49-8534-08691BBC84C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10784-64D7-4276-AA26-57CC67258933}" type="pres">
      <dgm:prSet presAssocID="{0438D263-324C-4B49-8534-08691BBC84C7}" presName="connSite1" presStyleCnt="0"/>
      <dgm:spPr/>
    </dgm:pt>
  </dgm:ptLst>
  <dgm:cxnLst>
    <dgm:cxn modelId="{B734B9FC-49A1-4D3E-AA94-E724369122B3}" srcId="{B973D5E6-BB64-4270-9359-362D7B24844D}" destId="{56F3C760-2D90-443F-B749-6EFE7BB934AC}" srcOrd="0" destOrd="0" parTransId="{783F4077-0615-4719-B590-7FA07D19A720}" sibTransId="{2448630A-69A9-4E1E-A388-030C10D2368F}"/>
    <dgm:cxn modelId="{6A8ADC32-565C-471E-B6F0-8BF7574294AF}" type="presOf" srcId="{186D7D8B-EFFE-4D42-BDA2-23A7ADF03DB7}" destId="{709915C6-B654-4158-81C9-EBF9D3A7E981}" srcOrd="0" destOrd="0" presId="urn:microsoft.com/office/officeart/2005/8/layout/hProcess4"/>
    <dgm:cxn modelId="{83C7ADAB-180B-42AB-9806-55AF81514358}" type="presOf" srcId="{0438D263-324C-4B49-8534-08691BBC84C7}" destId="{18EE55B1-B686-4955-9ED4-DADB3F060C70}" srcOrd="0" destOrd="0" presId="urn:microsoft.com/office/officeart/2005/8/layout/hProcess4"/>
    <dgm:cxn modelId="{2D133385-7237-46F0-9C92-2E1049964B6F}" type="presOf" srcId="{8A2B70E6-C5CB-4ED0-9910-5A72A5B9043E}" destId="{0C26C15E-AE28-4BC0-8D8A-A2863FF446D3}" srcOrd="1" destOrd="0" presId="urn:microsoft.com/office/officeart/2005/8/layout/hProcess4"/>
    <dgm:cxn modelId="{C2F9512E-5476-40B5-91DF-7A64D9C72CCD}" srcId="{186D7D8B-EFFE-4D42-BDA2-23A7ADF03DB7}" destId="{B973D5E6-BB64-4270-9359-362D7B24844D}" srcOrd="0" destOrd="0" parTransId="{FEF6AF4C-DD6D-4A12-A5E2-9F0B2E481E88}" sibTransId="{4F57DDC9-2B5E-4C88-B857-89EB67075901}"/>
    <dgm:cxn modelId="{D9D9660D-4C5C-4B18-88B7-709A1C217D65}" type="presOf" srcId="{3EA69BC3-3983-4F8E-A9B2-370BB87A36E6}" destId="{5EDE588F-0F39-4B8E-B834-727A324E69BD}" srcOrd="0" destOrd="0" presId="urn:microsoft.com/office/officeart/2005/8/layout/hProcess4"/>
    <dgm:cxn modelId="{1FFCFBE7-8494-4F00-8217-3013087FB772}" type="presOf" srcId="{4F57DDC9-2B5E-4C88-B857-89EB67075901}" destId="{57CFEAB7-FFD5-44A8-83F6-636C3EA75232}" srcOrd="0" destOrd="0" presId="urn:microsoft.com/office/officeart/2005/8/layout/hProcess4"/>
    <dgm:cxn modelId="{A28F17BB-512B-4041-A5B1-9E3C7613FBDD}" srcId="{3EA69BC3-3983-4F8E-A9B2-370BB87A36E6}" destId="{798A903F-F8EF-4074-AD85-9ACFDCB465D9}" srcOrd="0" destOrd="0" parTransId="{0530174C-DD8D-482A-9FCE-25EAC84F8A2E}" sibTransId="{C52EFA2F-9D53-4BD8-965F-B7B132FC2CDE}"/>
    <dgm:cxn modelId="{C4DC04F7-3396-452D-A7ED-82EE5DE92DE4}" srcId="{0438D263-324C-4B49-8534-08691BBC84C7}" destId="{8A2B70E6-C5CB-4ED0-9910-5A72A5B9043E}" srcOrd="0" destOrd="0" parTransId="{9915F4ED-FE46-4DD2-9A77-7EFCE0EC169D}" sibTransId="{D291B5AD-A4AD-41FE-97CA-3470E77EAAE3}"/>
    <dgm:cxn modelId="{A1C985D7-93F0-42E6-9C5A-EB7D083EACE2}" type="presOf" srcId="{798A903F-F8EF-4074-AD85-9ACFDCB465D9}" destId="{E3267ECF-4B7B-43F1-9645-E328964CEB37}" srcOrd="0" destOrd="0" presId="urn:microsoft.com/office/officeart/2005/8/layout/hProcess4"/>
    <dgm:cxn modelId="{A68A296F-B965-4DF4-9A2F-889A181791A0}" type="presOf" srcId="{8A2B70E6-C5CB-4ED0-9910-5A72A5B9043E}" destId="{31D5BFAD-8691-44D0-8968-5526A6B6E748}" srcOrd="0" destOrd="0" presId="urn:microsoft.com/office/officeart/2005/8/layout/hProcess4"/>
    <dgm:cxn modelId="{672E47A5-460B-47B9-A2B1-DBAFAEB79291}" type="presOf" srcId="{56F3C760-2D90-443F-B749-6EFE7BB934AC}" destId="{16B03CC4-4586-4C24-B58E-D3567671D8BC}" srcOrd="0" destOrd="0" presId="urn:microsoft.com/office/officeart/2005/8/layout/hProcess4"/>
    <dgm:cxn modelId="{7C477FDB-1666-4032-ADAD-4E79D3FA3EEB}" type="presOf" srcId="{798A903F-F8EF-4074-AD85-9ACFDCB465D9}" destId="{693BD2E8-F322-40BD-9F49-55247C297BAF}" srcOrd="1" destOrd="0" presId="urn:microsoft.com/office/officeart/2005/8/layout/hProcess4"/>
    <dgm:cxn modelId="{090CD3DD-4217-4829-A9BA-46DE87ADACD9}" srcId="{186D7D8B-EFFE-4D42-BDA2-23A7ADF03DB7}" destId="{0438D263-324C-4B49-8534-08691BBC84C7}" srcOrd="2" destOrd="0" parTransId="{18C08C36-7DAE-4EFF-93D9-7F0F9D6D6F0C}" sibTransId="{C54D9027-3D0E-4D83-9575-62B0E76A9673}"/>
    <dgm:cxn modelId="{7216BE21-5BA3-4619-8FBB-55E61208B499}" srcId="{186D7D8B-EFFE-4D42-BDA2-23A7ADF03DB7}" destId="{3EA69BC3-3983-4F8E-A9B2-370BB87A36E6}" srcOrd="1" destOrd="0" parTransId="{55462FA4-21D1-4672-9A85-44FFC73933A4}" sibTransId="{0E815200-36E8-47F0-8E57-D34C4DE033AC}"/>
    <dgm:cxn modelId="{AC84D79D-A39A-4235-B654-237D85D6AAE9}" type="presOf" srcId="{56F3C760-2D90-443F-B749-6EFE7BB934AC}" destId="{B87B93BF-BE73-49B1-A27F-970F97041F47}" srcOrd="1" destOrd="0" presId="urn:microsoft.com/office/officeart/2005/8/layout/hProcess4"/>
    <dgm:cxn modelId="{F51B07BB-502A-4DFA-B242-85B090FE100D}" type="presOf" srcId="{0E815200-36E8-47F0-8E57-D34C4DE033AC}" destId="{AACD06D4-E9FB-4535-8A13-E4D8CA1620E7}" srcOrd="0" destOrd="0" presId="urn:microsoft.com/office/officeart/2005/8/layout/hProcess4"/>
    <dgm:cxn modelId="{53206ABC-9B3E-4C73-915A-8EE0066674EE}" type="presOf" srcId="{B973D5E6-BB64-4270-9359-362D7B24844D}" destId="{3DB73678-7193-42F4-8EF5-561AA1C1F365}" srcOrd="0" destOrd="0" presId="urn:microsoft.com/office/officeart/2005/8/layout/hProcess4"/>
    <dgm:cxn modelId="{E2579946-933F-4529-838E-D0A7364F74C5}" type="presParOf" srcId="{709915C6-B654-4158-81C9-EBF9D3A7E981}" destId="{AD4020ED-1581-44F9-9A33-8680B75F67C5}" srcOrd="0" destOrd="0" presId="urn:microsoft.com/office/officeart/2005/8/layout/hProcess4"/>
    <dgm:cxn modelId="{998E503D-4065-4C21-9D42-5CD843AA090B}" type="presParOf" srcId="{709915C6-B654-4158-81C9-EBF9D3A7E981}" destId="{00AEFF19-998E-40FD-A286-4F585A74921A}" srcOrd="1" destOrd="0" presId="urn:microsoft.com/office/officeart/2005/8/layout/hProcess4"/>
    <dgm:cxn modelId="{5563342A-26A4-4EB7-88AC-69A59EF46FDA}" type="presParOf" srcId="{709915C6-B654-4158-81C9-EBF9D3A7E981}" destId="{784F5F4F-27E5-4B20-B0CA-FAA79A5C6998}" srcOrd="2" destOrd="0" presId="urn:microsoft.com/office/officeart/2005/8/layout/hProcess4"/>
    <dgm:cxn modelId="{1DE4AE53-503F-4F28-A025-71CDB383EFE2}" type="presParOf" srcId="{784F5F4F-27E5-4B20-B0CA-FAA79A5C6998}" destId="{6D77134F-7BC8-4816-A81E-50AB29E74C2C}" srcOrd="0" destOrd="0" presId="urn:microsoft.com/office/officeart/2005/8/layout/hProcess4"/>
    <dgm:cxn modelId="{66268932-F9D7-4B72-97A4-15569F8E2F83}" type="presParOf" srcId="{6D77134F-7BC8-4816-A81E-50AB29E74C2C}" destId="{DA30C5F1-18AE-4BDD-89E6-EAC508F30EF6}" srcOrd="0" destOrd="0" presId="urn:microsoft.com/office/officeart/2005/8/layout/hProcess4"/>
    <dgm:cxn modelId="{B94F1678-888D-4175-9943-EA84FDA8BF1A}" type="presParOf" srcId="{6D77134F-7BC8-4816-A81E-50AB29E74C2C}" destId="{16B03CC4-4586-4C24-B58E-D3567671D8BC}" srcOrd="1" destOrd="0" presId="urn:microsoft.com/office/officeart/2005/8/layout/hProcess4"/>
    <dgm:cxn modelId="{EE5F78B4-585C-4495-B43E-0462491BC32F}" type="presParOf" srcId="{6D77134F-7BC8-4816-A81E-50AB29E74C2C}" destId="{B87B93BF-BE73-49B1-A27F-970F97041F47}" srcOrd="2" destOrd="0" presId="urn:microsoft.com/office/officeart/2005/8/layout/hProcess4"/>
    <dgm:cxn modelId="{8663CD16-0482-4D96-95F1-47968C13D805}" type="presParOf" srcId="{6D77134F-7BC8-4816-A81E-50AB29E74C2C}" destId="{3DB73678-7193-42F4-8EF5-561AA1C1F365}" srcOrd="3" destOrd="0" presId="urn:microsoft.com/office/officeart/2005/8/layout/hProcess4"/>
    <dgm:cxn modelId="{CF02CBA6-24DE-489A-BAB0-840E94014DEA}" type="presParOf" srcId="{6D77134F-7BC8-4816-A81E-50AB29E74C2C}" destId="{662C702D-5E26-42CC-8450-B8B10A84B323}" srcOrd="4" destOrd="0" presId="urn:microsoft.com/office/officeart/2005/8/layout/hProcess4"/>
    <dgm:cxn modelId="{7463D8E6-29A7-47EC-8B68-832D7D56DA2C}" type="presParOf" srcId="{784F5F4F-27E5-4B20-B0CA-FAA79A5C6998}" destId="{57CFEAB7-FFD5-44A8-83F6-636C3EA75232}" srcOrd="1" destOrd="0" presId="urn:microsoft.com/office/officeart/2005/8/layout/hProcess4"/>
    <dgm:cxn modelId="{6646117C-1C90-4282-95D0-D51D112278D9}" type="presParOf" srcId="{784F5F4F-27E5-4B20-B0CA-FAA79A5C6998}" destId="{D659E868-0A96-429D-8384-6DC703599626}" srcOrd="2" destOrd="0" presId="urn:microsoft.com/office/officeart/2005/8/layout/hProcess4"/>
    <dgm:cxn modelId="{23EE28DF-E350-4D2C-899B-AA9806DBAD68}" type="presParOf" srcId="{D659E868-0A96-429D-8384-6DC703599626}" destId="{8388F83B-5C0C-4FAB-A140-7B71DC670AE2}" srcOrd="0" destOrd="0" presId="urn:microsoft.com/office/officeart/2005/8/layout/hProcess4"/>
    <dgm:cxn modelId="{5E364E48-D255-4361-822F-E657E0E45348}" type="presParOf" srcId="{D659E868-0A96-429D-8384-6DC703599626}" destId="{E3267ECF-4B7B-43F1-9645-E328964CEB37}" srcOrd="1" destOrd="0" presId="urn:microsoft.com/office/officeart/2005/8/layout/hProcess4"/>
    <dgm:cxn modelId="{E298D05E-9A28-4900-B632-3B08363CB0D7}" type="presParOf" srcId="{D659E868-0A96-429D-8384-6DC703599626}" destId="{693BD2E8-F322-40BD-9F49-55247C297BAF}" srcOrd="2" destOrd="0" presId="urn:microsoft.com/office/officeart/2005/8/layout/hProcess4"/>
    <dgm:cxn modelId="{5A5F8B46-DD2E-4884-8A4E-2CEE75ED429A}" type="presParOf" srcId="{D659E868-0A96-429D-8384-6DC703599626}" destId="{5EDE588F-0F39-4B8E-B834-727A324E69BD}" srcOrd="3" destOrd="0" presId="urn:microsoft.com/office/officeart/2005/8/layout/hProcess4"/>
    <dgm:cxn modelId="{C060CCDC-CEC7-41AC-9A32-862B2509B7B6}" type="presParOf" srcId="{D659E868-0A96-429D-8384-6DC703599626}" destId="{02AE0CA9-CCD8-40EB-9D14-C250767A711B}" srcOrd="4" destOrd="0" presId="urn:microsoft.com/office/officeart/2005/8/layout/hProcess4"/>
    <dgm:cxn modelId="{701978AA-1E19-45A9-A944-8E85C675C246}" type="presParOf" srcId="{784F5F4F-27E5-4B20-B0CA-FAA79A5C6998}" destId="{AACD06D4-E9FB-4535-8A13-E4D8CA1620E7}" srcOrd="3" destOrd="0" presId="urn:microsoft.com/office/officeart/2005/8/layout/hProcess4"/>
    <dgm:cxn modelId="{23104568-24A0-4CF4-B2C9-54FFF9A68F32}" type="presParOf" srcId="{784F5F4F-27E5-4B20-B0CA-FAA79A5C6998}" destId="{69789C8E-4938-4FE8-864E-05B8D5EAC364}" srcOrd="4" destOrd="0" presId="urn:microsoft.com/office/officeart/2005/8/layout/hProcess4"/>
    <dgm:cxn modelId="{BB0AE55B-BD1F-4721-88A5-9F212F66735F}" type="presParOf" srcId="{69789C8E-4938-4FE8-864E-05B8D5EAC364}" destId="{BFEE4FFE-283E-45C3-95EB-C46DCAE26F69}" srcOrd="0" destOrd="0" presId="urn:microsoft.com/office/officeart/2005/8/layout/hProcess4"/>
    <dgm:cxn modelId="{30D44999-1A43-436B-AF70-7C43141D02B3}" type="presParOf" srcId="{69789C8E-4938-4FE8-864E-05B8D5EAC364}" destId="{31D5BFAD-8691-44D0-8968-5526A6B6E748}" srcOrd="1" destOrd="0" presId="urn:microsoft.com/office/officeart/2005/8/layout/hProcess4"/>
    <dgm:cxn modelId="{24B7C9A8-CB18-4A4D-8F83-28FB97C68FAB}" type="presParOf" srcId="{69789C8E-4938-4FE8-864E-05B8D5EAC364}" destId="{0C26C15E-AE28-4BC0-8D8A-A2863FF446D3}" srcOrd="2" destOrd="0" presId="urn:microsoft.com/office/officeart/2005/8/layout/hProcess4"/>
    <dgm:cxn modelId="{A07E591A-AA6C-46CE-8BAB-3FCE9BB9415F}" type="presParOf" srcId="{69789C8E-4938-4FE8-864E-05B8D5EAC364}" destId="{18EE55B1-B686-4955-9ED4-DADB3F060C70}" srcOrd="3" destOrd="0" presId="urn:microsoft.com/office/officeart/2005/8/layout/hProcess4"/>
    <dgm:cxn modelId="{555EE6CD-EF9A-4EBD-BAB3-B39CCBE285C1}" type="presParOf" srcId="{69789C8E-4938-4FE8-864E-05B8D5EAC364}" destId="{CE510784-64D7-4276-AA26-57CC6725893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C4A1B-B313-4687-BEE3-151D2FCBB128}">
      <dsp:nvSpPr>
        <dsp:cNvPr id="0" name=""/>
        <dsp:cNvSpPr/>
      </dsp:nvSpPr>
      <dsp:spPr>
        <a:xfrm>
          <a:off x="0" y="0"/>
          <a:ext cx="10924805" cy="9489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а) </a:t>
          </a:r>
          <a:r>
            <a:rPr lang="ru-RU" sz="1600" b="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обгрунтовують місію створюваного підприємства в інвестиційному проєкті;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92" y="27792"/>
        <a:ext cx="9789844" cy="893318"/>
      </dsp:txXfrm>
    </dsp:sp>
    <dsp:sp modelId="{F849A744-2008-4B8F-9534-B355553C520D}">
      <dsp:nvSpPr>
        <dsp:cNvPr id="0" name=""/>
        <dsp:cNvSpPr/>
      </dsp:nvSpPr>
      <dsp:spPr>
        <a:xfrm>
          <a:off x="815813" y="1080694"/>
          <a:ext cx="10924805" cy="948902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б) </a:t>
          </a:r>
          <a:r>
            <a:rPr lang="ru-RU" sz="1600" b="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описують стан галузі та перспективи її розвитку;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3605" y="1108486"/>
        <a:ext cx="9436621" cy="893318"/>
      </dsp:txXfrm>
    </dsp:sp>
    <dsp:sp modelId="{A3D80034-4B07-4F93-8D89-5BEF55862CF4}">
      <dsp:nvSpPr>
        <dsp:cNvPr id="0" name=""/>
        <dsp:cNvSpPr/>
      </dsp:nvSpPr>
      <dsp:spPr>
        <a:xfrm>
          <a:off x="1631626" y="2161389"/>
          <a:ext cx="10924805" cy="948902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в) </a:t>
          </a:r>
          <a:r>
            <a:rPr lang="ru-RU" sz="1600" b="0" kern="12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описують мету та основні завдання, розв’язувані в бізнес-плані;</a:t>
          </a:r>
        </a:p>
      </dsp:txBody>
      <dsp:txXfrm>
        <a:off x="1659418" y="2189181"/>
        <a:ext cx="9436621" cy="893318"/>
      </dsp:txXfrm>
    </dsp:sp>
    <dsp:sp modelId="{8BBDB59A-5A5B-4922-94AE-9EC14FF84F1A}">
      <dsp:nvSpPr>
        <dsp:cNvPr id="0" name=""/>
        <dsp:cNvSpPr/>
      </dsp:nvSpPr>
      <dsp:spPr>
        <a:xfrm>
          <a:off x="2447440" y="3242083"/>
          <a:ext cx="10924805" cy="948902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г)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характеризують вид діяльності , товарів і послуг, їх інноваційність; місце і можливості їх реалізації з урахуванням ємності ринку (сегмента ринку), співвідношення попиту та пропозиції на ньому, сучасних тенденцій у споживчих перевагах; умови збуту продукції та послуг і ризики, пов’язані зі збутом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5232" y="3269875"/>
        <a:ext cx="9436621" cy="893318"/>
      </dsp:txXfrm>
    </dsp:sp>
    <dsp:sp modelId="{25CB4F97-30DA-4266-91C0-2F39B2431821}">
      <dsp:nvSpPr>
        <dsp:cNvPr id="0" name=""/>
        <dsp:cNvSpPr/>
      </dsp:nvSpPr>
      <dsp:spPr>
        <a:xfrm>
          <a:off x="3263253" y="4322778"/>
          <a:ext cx="10924805" cy="948902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д)</a:t>
          </a:r>
          <a:r>
            <a:rPr lang="ru-RU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називають можливості інвесторів та умови інвестування проекту. Обгрунтовують організаційно-правову форму підприємства (ТОВ, ЗАТ і ін.) і передбачуваний статустий капітал (для новостворюваного підприємства); описують оптимальні умови залучені інвестицій (з подальшою часткою у власності або на поворотній основі, або на інших умовах)</a:t>
          </a:r>
          <a:endParaRPr lang="ru-RU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1045" y="4350570"/>
        <a:ext cx="9436621" cy="893318"/>
      </dsp:txXfrm>
    </dsp:sp>
    <dsp:sp modelId="{77262ED2-B1CA-42ED-B397-8C78967AD328}">
      <dsp:nvSpPr>
        <dsp:cNvPr id="0" name=""/>
        <dsp:cNvSpPr/>
      </dsp:nvSpPr>
      <dsp:spPr>
        <a:xfrm>
          <a:off x="10308018" y="693226"/>
          <a:ext cx="616786" cy="616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46795" y="693226"/>
        <a:ext cx="339232" cy="464131"/>
      </dsp:txXfrm>
    </dsp:sp>
    <dsp:sp modelId="{6152D089-F8B9-4739-83F8-EAEF6EC001FA}">
      <dsp:nvSpPr>
        <dsp:cNvPr id="0" name=""/>
        <dsp:cNvSpPr/>
      </dsp:nvSpPr>
      <dsp:spPr>
        <a:xfrm>
          <a:off x="11123832" y="1773920"/>
          <a:ext cx="616786" cy="616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62609" y="1773920"/>
        <a:ext cx="339232" cy="464131"/>
      </dsp:txXfrm>
    </dsp:sp>
    <dsp:sp modelId="{FF087FA8-6CE7-4A52-AC14-B6E3081E10C8}">
      <dsp:nvSpPr>
        <dsp:cNvPr id="0" name=""/>
        <dsp:cNvSpPr/>
      </dsp:nvSpPr>
      <dsp:spPr>
        <a:xfrm>
          <a:off x="11939645" y="2838800"/>
          <a:ext cx="616786" cy="616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78422" y="2838800"/>
        <a:ext cx="339232" cy="464131"/>
      </dsp:txXfrm>
    </dsp:sp>
    <dsp:sp modelId="{D6AD70E6-3B9D-45F5-AE2C-939E9A11F7E4}">
      <dsp:nvSpPr>
        <dsp:cNvPr id="0" name=""/>
        <dsp:cNvSpPr/>
      </dsp:nvSpPr>
      <dsp:spPr>
        <a:xfrm>
          <a:off x="12755458" y="3930038"/>
          <a:ext cx="616786" cy="616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94235" y="3930038"/>
        <a:ext cx="339232" cy="464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69369-671F-42CB-9B10-5B636522B7C0}">
      <dsp:nvSpPr>
        <dsp:cNvPr id="0" name=""/>
        <dsp:cNvSpPr/>
      </dsp:nvSpPr>
      <dsp:spPr>
        <a:xfrm>
          <a:off x="1079923" y="0"/>
          <a:ext cx="12239131" cy="613554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E140C-AD5E-45E6-ABA3-1A06FA430029}">
      <dsp:nvSpPr>
        <dsp:cNvPr id="0" name=""/>
        <dsp:cNvSpPr/>
      </dsp:nvSpPr>
      <dsp:spPr>
        <a:xfrm>
          <a:off x="7206" y="1840662"/>
          <a:ext cx="3466160" cy="24542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19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Резюме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— </a:t>
          </a:r>
          <a:r>
            <a:rPr lang="ru-RU" sz="1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повідомлення про наміри: стислий огляд бізнес-проекту, його ключових і важливих аспектів</a:t>
          </a:r>
          <a:endParaRPr lang="ru-RU" sz="19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011" y="1960467"/>
        <a:ext cx="3226550" cy="2214607"/>
      </dsp:txXfrm>
    </dsp:sp>
    <dsp:sp modelId="{2230E7E6-11DF-4838-8C54-28F21D891FDB}">
      <dsp:nvSpPr>
        <dsp:cNvPr id="0" name=""/>
        <dsp:cNvSpPr/>
      </dsp:nvSpPr>
      <dsp:spPr>
        <a:xfrm>
          <a:off x="3646674" y="1840662"/>
          <a:ext cx="3466160" cy="2454217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sz="19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Галузь, фірма та її продукція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— </a:t>
          </a:r>
          <a:r>
            <a:rPr lang="ru-RU" sz="1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поточна ситуація і тенденції розвитку галузі, опис продукту, стратегія фірми, права власності</a:t>
          </a:r>
          <a:endParaRPr lang="ru-RU" sz="19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6479" y="1960467"/>
        <a:ext cx="3226550" cy="2214607"/>
      </dsp:txXfrm>
    </dsp:sp>
    <dsp:sp modelId="{8C9690A1-4EC5-4DA3-9AB7-E0803506F126}">
      <dsp:nvSpPr>
        <dsp:cNvPr id="0" name=""/>
        <dsp:cNvSpPr/>
      </dsp:nvSpPr>
      <dsp:spPr>
        <a:xfrm>
          <a:off x="7286143" y="1840662"/>
          <a:ext cx="3466160" cy="2454217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19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Дослідження ринку 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— </a:t>
          </a:r>
          <a:r>
            <a:rPr lang="ru-RU" sz="1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характеристика ринку щодо продукту, який планується виготовляти, аналіз цільового ринку бізнесу, місцезнаходження фірми, оцінка впливу важливих чинників</a:t>
          </a:r>
          <a:endParaRPr lang="ru-RU" sz="19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5948" y="1960467"/>
        <a:ext cx="3226550" cy="2214607"/>
      </dsp:txXfrm>
    </dsp:sp>
    <dsp:sp modelId="{F2EB04CE-7AF7-474C-AE65-71B7921DB868}">
      <dsp:nvSpPr>
        <dsp:cNvPr id="0" name=""/>
        <dsp:cNvSpPr/>
      </dsp:nvSpPr>
      <dsp:spPr>
        <a:xfrm>
          <a:off x="10925611" y="1840662"/>
          <a:ext cx="3466160" cy="245421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19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Маркетинговий план 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— </a:t>
          </a:r>
          <a:r>
            <a:rPr lang="ru-RU" sz="1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стратегія маркетингу, очікувані обсяги продажу</a:t>
          </a:r>
          <a:endParaRPr lang="ru-RU" sz="19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45416" y="1960467"/>
        <a:ext cx="3226550" cy="2214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D3A53-04DF-4EAB-84F5-6E5AF40FE52A}">
      <dsp:nvSpPr>
        <dsp:cNvPr id="0" name=""/>
        <dsp:cNvSpPr/>
      </dsp:nvSpPr>
      <dsp:spPr>
        <a:xfrm>
          <a:off x="1072013" y="0"/>
          <a:ext cx="12149491" cy="640009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C3AA4-26C3-44EE-88F0-B55CEFDE2C46}">
      <dsp:nvSpPr>
        <dsp:cNvPr id="0" name=""/>
        <dsp:cNvSpPr/>
      </dsp:nvSpPr>
      <dsp:spPr>
        <a:xfrm>
          <a:off x="6281" y="1920028"/>
          <a:ext cx="2746337" cy="25600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</a:t>
          </a:r>
          <a:r>
            <a:rPr lang="ru-RU" sz="18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Виробничий план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— </a:t>
          </a:r>
          <a:r>
            <a:rPr lang="ru-RU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основні виробничі операції, машини та устаткування, приміщення, сировина, матеріали, комплектуючі вироби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252" y="2044999"/>
        <a:ext cx="2496395" cy="2310096"/>
      </dsp:txXfrm>
    </dsp:sp>
    <dsp:sp modelId="{05293839-2012-4161-B4BC-7434EDBA68BD}">
      <dsp:nvSpPr>
        <dsp:cNvPr id="0" name=""/>
        <dsp:cNvSpPr/>
      </dsp:nvSpPr>
      <dsp:spPr>
        <a:xfrm>
          <a:off x="2889935" y="1920028"/>
          <a:ext cx="2746337" cy="2560038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6. </a:t>
          </a:r>
          <a:r>
            <a:rPr lang="ru-RU" sz="18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Організаційний план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— </a:t>
          </a:r>
          <a:r>
            <a:rPr lang="ru-RU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форма організації бізнесу, потреба в персоналі, власники бізнесу, менеджери, організація управління, кадрова політика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4906" y="2044999"/>
        <a:ext cx="2496395" cy="2310096"/>
      </dsp:txXfrm>
    </dsp:sp>
    <dsp:sp modelId="{235AC5B7-02E7-4FDA-8668-AB4889613FCE}">
      <dsp:nvSpPr>
        <dsp:cNvPr id="0" name=""/>
        <dsp:cNvSpPr/>
      </dsp:nvSpPr>
      <dsp:spPr>
        <a:xfrm>
          <a:off x="5773590" y="1920028"/>
          <a:ext cx="2746337" cy="2560038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7. </a:t>
          </a:r>
          <a:r>
            <a:rPr lang="ru-RU" sz="18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Оцінка ризиків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— </a:t>
          </a:r>
          <a:r>
            <a:rPr lang="ru-RU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типи можливих ризиків, способи реагування на загрози для бізнесу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98561" y="2044999"/>
        <a:ext cx="2496395" cy="2310096"/>
      </dsp:txXfrm>
    </dsp:sp>
    <dsp:sp modelId="{CFBEE407-E4B2-4733-9852-A08B018D066E}">
      <dsp:nvSpPr>
        <dsp:cNvPr id="0" name=""/>
        <dsp:cNvSpPr/>
      </dsp:nvSpPr>
      <dsp:spPr>
        <a:xfrm>
          <a:off x="8657245" y="1920028"/>
          <a:ext cx="2746337" cy="2560038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8. </a:t>
          </a:r>
          <a:r>
            <a:rPr lang="ru-RU" sz="18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Фінансовий план </a:t>
          </a:r>
          <a:r>
            <a:rPr lang="ru-RU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— прибуток і збитки, план руху готівки, плановий баланс, фінансові показники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82216" y="2044999"/>
        <a:ext cx="2496395" cy="2310096"/>
      </dsp:txXfrm>
    </dsp:sp>
    <dsp:sp modelId="{30F5308E-C3F0-4077-8805-A71867CE9348}">
      <dsp:nvSpPr>
        <dsp:cNvPr id="0" name=""/>
        <dsp:cNvSpPr/>
      </dsp:nvSpPr>
      <dsp:spPr>
        <a:xfrm>
          <a:off x="11540899" y="1920028"/>
          <a:ext cx="2746337" cy="2560038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9. </a:t>
          </a:r>
          <a:r>
            <a:rPr lang="ru-RU" sz="18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Додатки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(кошториси, графіки, фото, ліцензії, статути)</a:t>
          </a:r>
          <a:endParaRPr lang="ru-RU" sz="1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65870" y="2044999"/>
        <a:ext cx="2496395" cy="2310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03CC4-4586-4C24-B58E-D3567671D8BC}">
      <dsp:nvSpPr>
        <dsp:cNvPr id="0" name=""/>
        <dsp:cNvSpPr/>
      </dsp:nvSpPr>
      <dsp:spPr>
        <a:xfrm>
          <a:off x="625311" y="1483235"/>
          <a:ext cx="3455589" cy="2850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підбір виконавців, консультантів та експертів, постановка завдання й розподіл обов’язків між виконавцями, розробка календарного плану (графіка) виконання робіт, збір необхідної інформації.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901" y="1548825"/>
        <a:ext cx="3324409" cy="2108214"/>
      </dsp:txXfrm>
    </dsp:sp>
    <dsp:sp modelId="{57CFEAB7-FFD5-44A8-83F6-636C3EA75232}">
      <dsp:nvSpPr>
        <dsp:cNvPr id="0" name=""/>
        <dsp:cNvSpPr/>
      </dsp:nvSpPr>
      <dsp:spPr>
        <a:xfrm>
          <a:off x="2525825" y="2013227"/>
          <a:ext cx="4030727" cy="4030727"/>
        </a:xfrm>
        <a:prstGeom prst="leftCircularArrow">
          <a:avLst>
            <a:gd name="adj1" fmla="val 3696"/>
            <a:gd name="adj2" fmla="val 460740"/>
            <a:gd name="adj3" fmla="val 2236251"/>
            <a:gd name="adj4" fmla="val 9024489"/>
            <a:gd name="adj5" fmla="val 431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73678-7193-42F4-8EF5-561AA1C1F365}">
      <dsp:nvSpPr>
        <dsp:cNvPr id="0" name=""/>
        <dsp:cNvSpPr/>
      </dsp:nvSpPr>
      <dsp:spPr>
        <a:xfrm>
          <a:off x="1393219" y="3722629"/>
          <a:ext cx="3071634" cy="12214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Підготовчий етап</a:t>
          </a:r>
          <a:endParaRPr lang="ru-RU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8995" y="3758405"/>
        <a:ext cx="3000082" cy="1149935"/>
      </dsp:txXfrm>
    </dsp:sp>
    <dsp:sp modelId="{E3267ECF-4B7B-43F1-9645-E328964CEB37}">
      <dsp:nvSpPr>
        <dsp:cNvPr id="0" name=""/>
        <dsp:cNvSpPr/>
      </dsp:nvSpPr>
      <dsp:spPr>
        <a:xfrm>
          <a:off x="5174257" y="1483235"/>
          <a:ext cx="3455589" cy="2850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Створення основної структури бізнес плану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9847" y="2159569"/>
        <a:ext cx="3324409" cy="2108214"/>
      </dsp:txXfrm>
    </dsp:sp>
    <dsp:sp modelId="{AACD06D4-E9FB-4535-8A13-E4D8CA1620E7}">
      <dsp:nvSpPr>
        <dsp:cNvPr id="0" name=""/>
        <dsp:cNvSpPr/>
      </dsp:nvSpPr>
      <dsp:spPr>
        <a:xfrm>
          <a:off x="7045975" y="-339097"/>
          <a:ext cx="4472275" cy="4472275"/>
        </a:xfrm>
        <a:prstGeom prst="circularArrow">
          <a:avLst>
            <a:gd name="adj1" fmla="val 3331"/>
            <a:gd name="adj2" fmla="val 411651"/>
            <a:gd name="adj3" fmla="val 19412838"/>
            <a:gd name="adj4" fmla="val 12575511"/>
            <a:gd name="adj5" fmla="val 3886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E588F-0F39-4B8E-B834-727A324E69BD}">
      <dsp:nvSpPr>
        <dsp:cNvPr id="0" name=""/>
        <dsp:cNvSpPr/>
      </dsp:nvSpPr>
      <dsp:spPr>
        <a:xfrm>
          <a:off x="5942166" y="872491"/>
          <a:ext cx="3071634" cy="122148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Розробка бізнес-плану</a:t>
          </a:r>
          <a:endParaRPr lang="ru-RU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7942" y="908267"/>
        <a:ext cx="3000082" cy="1149935"/>
      </dsp:txXfrm>
    </dsp:sp>
    <dsp:sp modelId="{31D5BFAD-8691-44D0-8968-5526A6B6E748}">
      <dsp:nvSpPr>
        <dsp:cNvPr id="0" name=""/>
        <dsp:cNvSpPr/>
      </dsp:nvSpPr>
      <dsp:spPr>
        <a:xfrm>
          <a:off x="9723204" y="1483235"/>
          <a:ext cx="3455589" cy="2850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доведення основних положень бізнес-плану до потенційних інвесторів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88794" y="1548825"/>
        <a:ext cx="3324409" cy="2108214"/>
      </dsp:txXfrm>
    </dsp:sp>
    <dsp:sp modelId="{18EE55B1-B686-4955-9ED4-DADB3F060C70}">
      <dsp:nvSpPr>
        <dsp:cNvPr id="0" name=""/>
        <dsp:cNvSpPr/>
      </dsp:nvSpPr>
      <dsp:spPr>
        <a:xfrm>
          <a:off x="10491112" y="3722629"/>
          <a:ext cx="3071634" cy="122148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Презентація бізнес-плану</a:t>
          </a:r>
          <a:endParaRPr lang="ru-RU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26888" y="3758405"/>
        <a:ext cx="3000082" cy="1149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24.04.2024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24/04/2024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24/04/2024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24/04/2024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24/04/2024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24/04/2024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kanova.com.u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kanova.com.ua/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1711" y="180656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54-55</a:t>
            </a:r>
            <a:endParaRPr lang="uk-UA" sz="5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634370"/>
            <a:ext cx="6804866" cy="4947016"/>
          </a:xfrm>
        </p:spPr>
        <p:txBody>
          <a:bodyPr anchor="ctr"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Практична робота № 8</a:t>
            </a:r>
            <a:b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4400" b="1" i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«Створюємо бізнес-план власного підприємства»</a:t>
            </a:r>
            <a:endParaRPr lang="uk-UA" sz="4400" b="1" i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AutoShape 2" descr="Економіка для всіх | Prometh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2" descr="Всесвітній день заповідників.Тематична лекція для школярі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5" descr="Сталий розвиток як безальтернативний шлях виживання всього людства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51099" y="6986798"/>
            <a:ext cx="12498021" cy="550305"/>
            <a:chOff x="2433715" y="7059535"/>
            <a:chExt cx="9424982" cy="550305"/>
          </a:xfrm>
        </p:grpSpPr>
        <p:sp>
          <p:nvSpPr>
            <p:cNvPr id="12" name="Rounded Rectangle 16">
              <a:hlinkClick r:id="rId3"/>
            </p:cNvPr>
            <p:cNvSpPr/>
            <p:nvPr/>
          </p:nvSpPr>
          <p:spPr>
            <a:xfrm>
              <a:off x="2433715" y="7059535"/>
              <a:ext cx="9424982" cy="5503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79906"/>
              <a:r>
                <a:rPr lang="uk-UA" sz="22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Розділ 6. Взаємодія громадян і держави в досягненні суспільного добробуту</a:t>
              </a:r>
              <a:endParaRPr lang="en-US" sz="2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8" descr="Пов’язане зображення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7777" y="7140207"/>
              <a:ext cx="281121" cy="3889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</p:pic>
      </p:grpSp>
      <p:pic>
        <p:nvPicPr>
          <p:cNvPr id="10" name="Picture 2" descr="Що таке бізнес? – Бізнес-UA!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8" b="11829"/>
          <a:stretch/>
        </p:blipFill>
        <p:spPr bwMode="auto">
          <a:xfrm>
            <a:off x="6804867" y="1797628"/>
            <a:ext cx="7485293" cy="458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" y="27243"/>
            <a:ext cx="933920" cy="933920"/>
          </a:xfrm>
          <a:prstGeom prst="rect">
            <a:avLst/>
          </a:prstGeom>
        </p:spPr>
      </p:pic>
      <p:grpSp>
        <p:nvGrpSpPr>
          <p:cNvPr id="20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32" name="Овал 31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135754"/>
            <a:ext cx="13485813" cy="716898"/>
          </a:xfrm>
        </p:spPr>
        <p:txBody>
          <a:bodyPr>
            <a:noAutofit/>
          </a:bodyPr>
          <a:lstStyle/>
          <a:p>
            <a:r>
              <a:rPr lang="ru-RU" sz="40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Структура бізнес-плану</a:t>
            </a:r>
            <a:endParaRPr lang="ru-RU" sz="400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99116" y="1096916"/>
            <a:ext cx="14188059" cy="67200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Типові розділи бізнес-плану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99116" y="1860891"/>
            <a:ext cx="10510002" cy="610320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</a:t>
            </a:r>
            <a:r>
              <a:rPr lang="ru-RU" sz="28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 матеріально-технічного забезпечення</a:t>
            </a:r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реалізації та виробництва необхідного обсягу товарів і послуг, де подають характеристику приміщень, включаючи площу, напрями використання, умови користування приміщеннями (оренда, власність); оснащення обладнанням (найменування, кількість одиниць, ціна), меблями, інвентарем (за сумою, виходячи з рівня оснащення за одиницю потужності підприємства). На основі цього плану визначають потребу в інвестиційних (реальних) ресурсах з урахуванням формуванням не тільки основних засобів, але й оборотних (власні оборотні кошти повинні бути не менше 20% від загальної потреби в оборотних коштах)</a:t>
            </a:r>
            <a:endParaRPr lang="ru-RU" sz="28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У ДФС озвучили, скільки з'явилося нових суб'єктів господарської діяльності  — ПРОЧЕРК.інф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521" y="1877430"/>
            <a:ext cx="3553654" cy="23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ідприємці - спрощенці надають податкову декларацію до 10 лютог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117" y="4293368"/>
            <a:ext cx="3791095" cy="282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" y="27243"/>
            <a:ext cx="933920" cy="933920"/>
          </a:xfrm>
          <a:prstGeom prst="rect">
            <a:avLst/>
          </a:prstGeom>
        </p:spPr>
      </p:pic>
      <p:grpSp>
        <p:nvGrpSpPr>
          <p:cNvPr id="20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32" name="Овал 31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135754"/>
            <a:ext cx="13485813" cy="716898"/>
          </a:xfrm>
        </p:spPr>
        <p:txBody>
          <a:bodyPr>
            <a:noAutofit/>
          </a:bodyPr>
          <a:lstStyle/>
          <a:p>
            <a:r>
              <a:rPr lang="ru-RU" sz="40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Структура бізнес-плану</a:t>
            </a:r>
            <a:endParaRPr lang="ru-RU" sz="400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99116" y="1096916"/>
            <a:ext cx="14188059" cy="67200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Типові розділи бізнес-плану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99117" y="1860890"/>
            <a:ext cx="7403120" cy="6096245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7. </a:t>
            </a:r>
            <a:r>
              <a:rPr lang="ru-RU" sz="28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Організаційний план</a:t>
            </a:r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 якому уточнюють організаційно-правову форму підприємства, обумовлює організаційну структуру, методи і форми управління, функціональні підрозділи. Проєктування організаційної структури здійснюється з урахуванням розв’язуваних завдань, норм керованості та інших факторів (за основу під час створення нового підприємства зазвичай приймають аналогічне підприємство, яке </a:t>
            </a:r>
            <a:r>
              <a:rPr lang="ru-RU" sz="2800" b="1" i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</a:t>
            </a:r>
            <a:r>
              <a:rPr lang="ru-RU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спішно працює на цьому ринку)</a:t>
            </a:r>
            <a:endParaRPr lang="ru-RU" sz="28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Довідник «ФІЗИЧНІ ОСОБИ» » Coding - Експерт з автоматизації обліку  автозапчаст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7" y="1768921"/>
            <a:ext cx="46482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Одеський апеляційний господарський су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845" y="1860890"/>
            <a:ext cx="3366330" cy="33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bchody Partnerství Spolupráce - Obrázek zdarma na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2" t="21774" r="4181" b="29892"/>
          <a:stretch/>
        </p:blipFill>
        <p:spPr bwMode="auto">
          <a:xfrm>
            <a:off x="12913695" y="6181075"/>
            <a:ext cx="1485900" cy="19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Obchody Partnerství Spolupráce - Obrázek zdarma na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4" r="59874" b="29892"/>
          <a:stretch/>
        </p:blipFill>
        <p:spPr bwMode="auto">
          <a:xfrm>
            <a:off x="11531140" y="5202290"/>
            <a:ext cx="1592578" cy="19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" y="27243"/>
            <a:ext cx="933920" cy="933920"/>
          </a:xfrm>
          <a:prstGeom prst="rect">
            <a:avLst/>
          </a:prstGeom>
        </p:spPr>
      </p:pic>
      <p:grpSp>
        <p:nvGrpSpPr>
          <p:cNvPr id="20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32" name="Овал 31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135754"/>
            <a:ext cx="13485813" cy="716898"/>
          </a:xfrm>
        </p:spPr>
        <p:txBody>
          <a:bodyPr>
            <a:noAutofit/>
          </a:bodyPr>
          <a:lstStyle/>
          <a:p>
            <a:r>
              <a:rPr lang="ru-RU" sz="40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Структура бізнес-плану</a:t>
            </a:r>
            <a:endParaRPr lang="ru-RU" sz="400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99116" y="1096916"/>
            <a:ext cx="14188059" cy="67200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Типові розділи бізнес-плану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99117" y="1860891"/>
            <a:ext cx="8982538" cy="3199482"/>
          </a:xfrm>
          <a:prstGeom prst="rect">
            <a:avLst/>
          </a:prstGeom>
          <a:solidFill>
            <a:srgbClr val="581A9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8. </a:t>
            </a:r>
            <a:r>
              <a:rPr lang="ru-RU" sz="24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 із праці та заробітної плати</a:t>
            </a: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 обгрунтовано штатний розклад на основі виробничої програми та організаційної структури, обумовлено системою мотивації і оплати праці, обчислено фонд оплати праці та відрахування на оплату, кваліфікаційні характеристики працівників, можливі джерела набору кадрів та їх перепідготовки, визначено остаточну суму витрат на утримання трудових ресурсів</a:t>
            </a:r>
            <a:endParaRPr lang="ru-RU" sz="24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utton Color - Down"/>
          <p:cNvSpPr/>
          <p:nvPr/>
        </p:nvSpPr>
        <p:spPr>
          <a:xfrm>
            <a:off x="99116" y="5152343"/>
            <a:ext cx="8982539" cy="2804793"/>
          </a:xfrm>
          <a:prstGeom prst="rect">
            <a:avLst/>
          </a:prstGeom>
          <a:solidFill>
            <a:srgbClr val="009688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9. </a:t>
            </a:r>
            <a:r>
              <a:rPr lang="ru-RU" sz="24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Фінансовий план</a:t>
            </a: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 якому визначають поточні доходи і витрати за статтями та видами діяльності, отримані від господарської діяльності, прибуток (балансовий, чистий), рентабельність початкових і поточних витрат; поріг рентабельності, запас фінансової мійності, вартість основних, оборотних коштів, їх оптимальне співвідношення</a:t>
            </a:r>
            <a:endParaRPr lang="ru-RU" sz="24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В чому різниця між олігархами і підприємцями? | Новини Тернополя - Реаль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55" y="1768920"/>
            <a:ext cx="5091219" cy="340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єстрація ТОВ (товариства), ПП (приватного підприємства), ФОП  (підприємця). Чернівц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655" y="5169854"/>
            <a:ext cx="5205519" cy="27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2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" y="27243"/>
            <a:ext cx="933920" cy="933920"/>
          </a:xfrm>
          <a:prstGeom prst="rect">
            <a:avLst/>
          </a:prstGeom>
        </p:spPr>
      </p:pic>
      <p:grpSp>
        <p:nvGrpSpPr>
          <p:cNvPr id="20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32" name="Овал 31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135754"/>
            <a:ext cx="13485813" cy="716898"/>
          </a:xfrm>
        </p:spPr>
        <p:txBody>
          <a:bodyPr>
            <a:noAutofit/>
          </a:bodyPr>
          <a:lstStyle/>
          <a:p>
            <a:r>
              <a:rPr lang="ru-RU" sz="40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Структура бізнес-плану</a:t>
            </a:r>
            <a:endParaRPr lang="ru-RU" sz="400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99116" y="1096916"/>
            <a:ext cx="14188059" cy="67200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Типові розділи бізнес-плану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6421582" y="1877431"/>
            <a:ext cx="7865593" cy="15057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10. </a:t>
            </a:r>
            <a:r>
              <a:rPr lang="ru-RU" sz="24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Ризики</a:t>
            </a: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 надають їхню характеристику та можливі способи та вартість зниження ризиків або можливих втрат у разі їх виникнення</a:t>
            </a:r>
            <a:endParaRPr lang="ru-RU" sz="24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utton Color - Down"/>
          <p:cNvSpPr/>
          <p:nvPr/>
        </p:nvSpPr>
        <p:spPr>
          <a:xfrm>
            <a:off x="6421582" y="3475166"/>
            <a:ext cx="7865593" cy="2339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11. </a:t>
            </a:r>
            <a:r>
              <a:rPr lang="ru-RU" sz="24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Ефективність інвестиційного проєкту</a:t>
            </a: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 уточнюють необхідний повний обсяг інвестицій та джерела їх отримання, термін окупності проєкту, рентабельність інвестицій, таблиця погашення кредиту (якщо він неохідний).</a:t>
            </a:r>
            <a:endParaRPr lang="ru-RU" sz="24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utton Color - Down"/>
          <p:cNvSpPr/>
          <p:nvPr/>
        </p:nvSpPr>
        <p:spPr>
          <a:xfrm>
            <a:off x="6421582" y="5905090"/>
            <a:ext cx="7865593" cy="176500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12. </a:t>
            </a:r>
            <a:r>
              <a:rPr lang="ru-RU" sz="24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Додатки</a:t>
            </a:r>
            <a:r>
              <a:rPr lang="ru-RU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 надають розгорнуту таблицю за календарем платежів та інші розрахункові таблиці, які більш детально розкривають діяльність підприємства в майбутньому</a:t>
            </a:r>
            <a:endParaRPr lang="ru-RU" sz="24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Реєстрація підприємства – один із кроків започаткування власного бізнесу |  Нови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5" y="1836219"/>
            <a:ext cx="6197775" cy="281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слуги з реєстрації юридичних осіб, м. Київ: швидка реєстрація приватного  підприємства або товариства з обмеженою відповідальніст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5" y="4772197"/>
            <a:ext cx="6197775" cy="33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" y="27243"/>
            <a:ext cx="933920" cy="933920"/>
          </a:xfrm>
          <a:prstGeom prst="rect">
            <a:avLst/>
          </a:prstGeom>
        </p:spPr>
      </p:pic>
      <p:grpSp>
        <p:nvGrpSpPr>
          <p:cNvPr id="20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32" name="Овал 31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135754"/>
            <a:ext cx="13485813" cy="716898"/>
          </a:xfrm>
        </p:spPr>
        <p:txBody>
          <a:bodyPr>
            <a:noAutofit/>
          </a:bodyPr>
          <a:lstStyle/>
          <a:p>
            <a:r>
              <a:rPr lang="ru-RU" sz="40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Структура бізнес-плану</a:t>
            </a:r>
            <a:endParaRPr lang="ru-RU" sz="400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99116" y="1096916"/>
            <a:ext cx="14188059" cy="672005"/>
          </a:xfrm>
          <a:prstGeom prst="rect">
            <a:avLst/>
          </a:prstGeom>
          <a:solidFill>
            <a:srgbClr val="009688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Типові розділи бізнес-плану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19973238"/>
              </p:ext>
            </p:extLst>
          </p:nvPr>
        </p:nvGraphicFramePr>
        <p:xfrm>
          <a:off x="617" y="1963882"/>
          <a:ext cx="14398978" cy="613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Button Color - Down"/>
          <p:cNvSpPr/>
          <p:nvPr/>
        </p:nvSpPr>
        <p:spPr>
          <a:xfrm>
            <a:off x="3597389" y="2257234"/>
            <a:ext cx="3915239" cy="714566"/>
          </a:xfrm>
          <a:prstGeom prst="rect">
            <a:avLst/>
          </a:prstGeom>
          <a:solidFill>
            <a:srgbClr val="DB443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Полегшений варіант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2" grpId="0">
        <p:bldAsOne/>
      </p:bldGraphic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" y="27243"/>
            <a:ext cx="933920" cy="933920"/>
          </a:xfrm>
          <a:prstGeom prst="rect">
            <a:avLst/>
          </a:prstGeom>
        </p:spPr>
      </p:pic>
      <p:grpSp>
        <p:nvGrpSpPr>
          <p:cNvPr id="20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32" name="Овал 31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135754"/>
            <a:ext cx="13485813" cy="716898"/>
          </a:xfrm>
        </p:spPr>
        <p:txBody>
          <a:bodyPr>
            <a:noAutofit/>
          </a:bodyPr>
          <a:lstStyle/>
          <a:p>
            <a:r>
              <a:rPr lang="ru-RU" sz="40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Структура бізнес-плану</a:t>
            </a:r>
            <a:endParaRPr lang="ru-RU" sz="400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106076" y="1064274"/>
            <a:ext cx="14188059" cy="559189"/>
          </a:xfrm>
          <a:prstGeom prst="rect">
            <a:avLst/>
          </a:prstGeom>
          <a:solidFill>
            <a:srgbClr val="009688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Типові розділи бізнес-плану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0114299"/>
              </p:ext>
            </p:extLst>
          </p:nvPr>
        </p:nvGraphicFramePr>
        <p:xfrm>
          <a:off x="53345" y="1699330"/>
          <a:ext cx="14293519" cy="6400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Button Color - Down"/>
          <p:cNvSpPr/>
          <p:nvPr/>
        </p:nvSpPr>
        <p:spPr>
          <a:xfrm>
            <a:off x="3284865" y="1977104"/>
            <a:ext cx="3915239" cy="714566"/>
          </a:xfrm>
          <a:prstGeom prst="rect">
            <a:avLst/>
          </a:prstGeom>
          <a:solidFill>
            <a:srgbClr val="DB443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Полегшений варіант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3" grpId="0">
        <p:bldAsOne/>
      </p:bldGraphic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" y="27243"/>
            <a:ext cx="933920" cy="933920"/>
          </a:xfrm>
          <a:prstGeom prst="rect">
            <a:avLst/>
          </a:prstGeom>
        </p:spPr>
      </p:pic>
      <p:grpSp>
        <p:nvGrpSpPr>
          <p:cNvPr id="20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32" name="Овал 31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135754"/>
            <a:ext cx="13485813" cy="716898"/>
          </a:xfrm>
        </p:spPr>
        <p:txBody>
          <a:bodyPr>
            <a:noAutofit/>
          </a:bodyPr>
          <a:lstStyle/>
          <a:p>
            <a:r>
              <a:rPr lang="ru-RU" sz="40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Створення бізнес-плану</a:t>
            </a:r>
            <a:endParaRPr lang="ru-RU" sz="400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106076" y="1064274"/>
            <a:ext cx="14188059" cy="691790"/>
          </a:xfrm>
          <a:prstGeom prst="rect">
            <a:avLst/>
          </a:prstGeom>
          <a:solidFill>
            <a:srgbClr val="7030A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Бізнес-планування складається з трьох етапів: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82945976"/>
              </p:ext>
            </p:extLst>
          </p:nvPr>
        </p:nvGraphicFramePr>
        <p:xfrm>
          <a:off x="99116" y="2030421"/>
          <a:ext cx="14188059" cy="581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50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1508"/>
            <a:ext cx="14400213" cy="716898"/>
          </a:xfrm>
        </p:spPr>
        <p:txBody>
          <a:bodyPr>
            <a:noAutofit/>
          </a:bodyPr>
          <a:lstStyle/>
          <a:p>
            <a:pPr algn="ctr"/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307601" y="1792698"/>
            <a:ext cx="13785010" cy="797487"/>
          </a:xfrm>
          <a:prstGeom prst="rect">
            <a:avLst/>
          </a:prstGeom>
          <a:solidFill>
            <a:srgbClr val="009688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 defTabSz="1079906">
              <a:buAutoNum type="arabicPeriod"/>
            </a:pPr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 таке </a:t>
            </a:r>
            <a:r>
              <a:rPr lang="ru-RU" sz="32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бізнес-план</a:t>
            </a:r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Button Color - Down"/>
          <p:cNvSpPr/>
          <p:nvPr/>
        </p:nvSpPr>
        <p:spPr>
          <a:xfrm>
            <a:off x="307601" y="3966110"/>
            <a:ext cx="13785010" cy="859747"/>
          </a:xfrm>
          <a:prstGeom prst="rect">
            <a:avLst/>
          </a:prstGeom>
          <a:solidFill>
            <a:srgbClr val="DB443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Із </a:t>
            </a: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яких </a:t>
            </a:r>
            <a:r>
              <a:rPr lang="ru-RU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розділів</a:t>
            </a: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складається бізнес-план?</a:t>
            </a:r>
            <a:endParaRPr lang="en-US" sz="32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307601" y="2689966"/>
            <a:ext cx="13785010" cy="1159077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Як ви розумієте значення вислову: </a:t>
            </a:r>
            <a:r>
              <a:rPr lang="ru-RU" sz="3200" b="1" i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«Вам завжди не вистачатиме або часу, або грошей</a:t>
            </a:r>
            <a:r>
              <a:rPr lang="ru-RU" sz="3200" b="1" i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»?</a:t>
            </a:r>
            <a:endParaRPr lang="en-US" sz="3200" b="1" i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utton Color - Down"/>
          <p:cNvSpPr/>
          <p:nvPr/>
        </p:nvSpPr>
        <p:spPr>
          <a:xfrm>
            <a:off x="307601" y="4942924"/>
            <a:ext cx="13785010" cy="908821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</a:t>
            </a: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Які </a:t>
            </a:r>
            <a:r>
              <a:rPr lang="ru-RU" sz="32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етапи </a:t>
            </a: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створення має бізнес-план?</a:t>
            </a:r>
            <a:endParaRPr lang="en-US" sz="32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16" name="Овал 15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7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19" name="Овал 18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30165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1508"/>
            <a:ext cx="14400213" cy="716898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Рефлексія до засвоєного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Button Color - Down"/>
          <p:cNvSpPr/>
          <p:nvPr/>
        </p:nvSpPr>
        <p:spPr>
          <a:xfrm>
            <a:off x="99906" y="1050915"/>
            <a:ext cx="14218767" cy="896557"/>
          </a:xfrm>
          <a:prstGeom prst="rect">
            <a:avLst/>
          </a:prstGeom>
          <a:solidFill>
            <a:srgbClr val="009688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Осмисліть матеріал параграфа, продовжуючи реченення</a:t>
            </a:r>
            <a:endParaRPr lang="en-US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/>
          <p:cNvSpPr/>
          <p:nvPr/>
        </p:nvSpPr>
        <p:spPr>
          <a:xfrm>
            <a:off x="130708" y="2925787"/>
            <a:ext cx="8562079" cy="824181"/>
          </a:xfrm>
          <a:prstGeom prst="rect">
            <a:avLst/>
          </a:prstGeom>
          <a:solidFill>
            <a:srgbClr val="DB443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«Я зрозумів/зрозуміла…»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130708" y="2009981"/>
            <a:ext cx="8562079" cy="815428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«Я запам’ятав/запам’ятала…»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utton Color - Down"/>
          <p:cNvSpPr/>
          <p:nvPr/>
        </p:nvSpPr>
        <p:spPr>
          <a:xfrm>
            <a:off x="130708" y="3848068"/>
            <a:ext cx="8562079" cy="887419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«Я навчився/навчилася…»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Button Color - Down"/>
          <p:cNvSpPr/>
          <p:nvPr/>
        </p:nvSpPr>
        <p:spPr>
          <a:xfrm>
            <a:off x="130708" y="4808569"/>
            <a:ext cx="8562079" cy="810839"/>
          </a:xfrm>
          <a:prstGeom prst="rect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«Для мене було новим…»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utton Color - Down"/>
          <p:cNvSpPr/>
          <p:nvPr/>
        </p:nvSpPr>
        <p:spPr>
          <a:xfrm>
            <a:off x="116406" y="5662985"/>
            <a:ext cx="8562079" cy="743823"/>
          </a:xfrm>
          <a:prstGeom prst="rect">
            <a:avLst/>
          </a:prstGeom>
          <a:solidFill>
            <a:srgbClr val="7030A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«Для мене не дуже зрозуміло…»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130708" y="6467768"/>
            <a:ext cx="8562079" cy="75519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«Мені це корисно…»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utton Color - Down"/>
          <p:cNvSpPr/>
          <p:nvPr/>
        </p:nvSpPr>
        <p:spPr>
          <a:xfrm>
            <a:off x="130708" y="7294293"/>
            <a:ext cx="8562079" cy="643500"/>
          </a:xfrm>
          <a:prstGeom prst="rect">
            <a:avLst/>
          </a:prstGeom>
          <a:solidFill>
            <a:srgbClr val="66626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«Мої емоції та почуття…»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Малюнки олівцем прикольні смайлики (3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98" y="2082800"/>
            <a:ext cx="5278446" cy="34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Картки-пазли з української літератури ІІ семес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0" y="5143300"/>
            <a:ext cx="3270545" cy="29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У світі логіки - Планета ВЕБ-КВЕСТ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995" y="4873162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9" name="Овал 28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0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32" name="Овал 31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29440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  <p:bldP spid="27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Економіка для всіх | Prometh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2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Всесвітній день заповідників.Тематична лекція для школярі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2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5" descr="Сталий розвиток як безальтернативний шлях виживання всього людства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2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88949" y="526657"/>
            <a:ext cx="5483225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 fontScale="70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6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Домашнє завдання</a:t>
            </a:r>
            <a:endParaRPr lang="uk-UA" sz="6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" y="1634370"/>
            <a:ext cx="6804866" cy="4947015"/>
          </a:xfrm>
        </p:spPr>
        <p:txBody>
          <a:bodyPr anchor="ctr"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Створіть бізнес-план за поданим вчителем планом. Повторіть тему підприємництво</a:t>
            </a:r>
            <a:endParaRPr lang="uk-UA" sz="3600" b="1" u="sng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7" name="Групувати 4"/>
          <p:cNvGrpSpPr/>
          <p:nvPr/>
        </p:nvGrpSpPr>
        <p:grpSpPr>
          <a:xfrm>
            <a:off x="3007087" y="7141267"/>
            <a:ext cx="8386035" cy="469706"/>
            <a:chOff x="3007087" y="7141267"/>
            <a:chExt cx="8386035" cy="469706"/>
          </a:xfrm>
          <a:solidFill>
            <a:schemeClr val="accent2">
              <a:lumMod val="75000"/>
            </a:schemeClr>
          </a:solidFill>
        </p:grpSpPr>
        <p:sp>
          <p:nvSpPr>
            <p:cNvPr id="18" name="Rounded Rectangle 16">
              <a:hlinkClick r:id="rId3"/>
            </p:cNvPr>
            <p:cNvSpPr/>
            <p:nvPr/>
          </p:nvSpPr>
          <p:spPr>
            <a:xfrm>
              <a:off x="3007087" y="7141267"/>
              <a:ext cx="8386035" cy="469706"/>
            </a:xfrm>
            <a:prstGeom prst="rect">
              <a:avLst/>
            </a:prstGeom>
            <a:grpFill/>
            <a:ln w="6350" cmpd="sng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79906"/>
              <a:r>
                <a:rPr lang="uk-UA" sz="2400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Дякую за увагу!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8" descr="Пов’язане зображення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5614" y="7178663"/>
              <a:ext cx="394913" cy="394913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pic>
        <p:nvPicPr>
          <p:cNvPr id="20" name="Picture 2" descr="http://www.netmarket.md/produse_img/lampi/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03" r="932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6472" b="12194"/>
          <a:stretch/>
        </p:blipFill>
        <p:spPr bwMode="auto">
          <a:xfrm>
            <a:off x="143508" y="-170729"/>
            <a:ext cx="1532891" cy="204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Що таке бізнес? – Бізнес-UA!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8" b="11829"/>
          <a:stretch/>
        </p:blipFill>
        <p:spPr bwMode="auto">
          <a:xfrm>
            <a:off x="6804867" y="1797628"/>
            <a:ext cx="7485293" cy="458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36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96" b="0" i="0" u="none" strike="noStrike" kern="0" cap="none" spc="0" normalizeH="0" baseline="0" noProof="0" dirty="0">
              <a:ln>
                <a:noFill/>
              </a:ln>
              <a:solidFill>
                <a:srgbClr val="0096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18" y="135754"/>
            <a:ext cx="14400213" cy="716898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Актуалізація опорних знань</a:t>
            </a:r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://adversitus.ru/wp-content/uploads/2013/05/Sp%C3%B8rsm%C3%A5l-og-Sv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9000" l="12000" r="90167">
                        <a14:foregroundMark x1="39333" y1="12500" x2="42167" y2="9000"/>
                        <a14:backgroundMark x1="56833" y1="94333" x2="58000" y2="94500"/>
                        <a14:backgroundMark x1="69000" y1="92000" x2="69000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82" t="3565" r="27367" b="3845"/>
          <a:stretch/>
        </p:blipFill>
        <p:spPr bwMode="auto">
          <a:xfrm>
            <a:off x="11536221" y="1140140"/>
            <a:ext cx="2863374" cy="5646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3" name="Овал 22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4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26" name="Овал 25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28" name="Button Color - Down"/>
          <p:cNvSpPr/>
          <p:nvPr/>
        </p:nvSpPr>
        <p:spPr>
          <a:xfrm>
            <a:off x="235135" y="1294310"/>
            <a:ext cx="11350999" cy="797487"/>
          </a:xfrm>
          <a:prstGeom prst="rect">
            <a:avLst/>
          </a:prstGeom>
          <a:solidFill>
            <a:srgbClr val="009688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 defTabSz="1079906">
              <a:buAutoNum type="arabicPeriod"/>
            </a:pPr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 таке </a:t>
            </a:r>
            <a:r>
              <a:rPr lang="ru-RU" sz="32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підприємницька діяльність</a:t>
            </a:r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9" name="Button Color - Down"/>
          <p:cNvSpPr/>
          <p:nvPr/>
        </p:nvSpPr>
        <p:spPr>
          <a:xfrm>
            <a:off x="235135" y="3424532"/>
            <a:ext cx="11350999" cy="1012973"/>
          </a:xfrm>
          <a:prstGeom prst="rect">
            <a:avLst/>
          </a:prstGeom>
          <a:solidFill>
            <a:srgbClr val="DB443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Якими є основні </a:t>
            </a:r>
            <a:r>
              <a:rPr lang="ru-RU" sz="3200" b="1" i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цілі підприємництва </a:t>
            </a:r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</a:t>
            </a:r>
            <a:r>
              <a:rPr lang="ru-RU" sz="3200" b="1" i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його цінності у розвитку ринкової економіки</a:t>
            </a:r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US" sz="32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utton Color - Down"/>
          <p:cNvSpPr/>
          <p:nvPr/>
        </p:nvSpPr>
        <p:spPr>
          <a:xfrm>
            <a:off x="235135" y="2178626"/>
            <a:ext cx="11350999" cy="1159077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Як ви розумієте значення слів: </a:t>
            </a:r>
            <a:r>
              <a:rPr lang="ru-RU" sz="3200" b="1" i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«Забезпечення правового захисту бізнесу – це обов’язок власника»?</a:t>
            </a:r>
            <a:endParaRPr lang="en-US" sz="3200" b="1" i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utton Color - Down"/>
          <p:cNvSpPr/>
          <p:nvPr/>
        </p:nvSpPr>
        <p:spPr>
          <a:xfrm>
            <a:off x="235135" y="4539240"/>
            <a:ext cx="11350999" cy="1147873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Наведіть приклади</a:t>
            </a: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об’єктів господарювання різних форм власності</a:t>
            </a:r>
            <a:endParaRPr lang="en-US" sz="32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utton Color - Down"/>
          <p:cNvSpPr/>
          <p:nvPr/>
        </p:nvSpPr>
        <p:spPr>
          <a:xfrm>
            <a:off x="235135" y="5788848"/>
            <a:ext cx="11350999" cy="1077826"/>
          </a:xfrm>
          <a:prstGeom prst="rect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r>
              <a:rPr lang="ru-RU" sz="32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Порівняйте поняття: </a:t>
            </a:r>
            <a:r>
              <a:rPr lang="ru-RU" sz="3200" b="1" i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мета та завдання соціальної відповідальності підприємця</a:t>
            </a:r>
            <a:endParaRPr lang="en-US" sz="3200" b="1" i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547" y="135754"/>
            <a:ext cx="12419118" cy="716898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Зміст уроку</a:t>
            </a:r>
            <a:endParaRPr lang="uk-UA" sz="60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421590" y="2138719"/>
            <a:ext cx="13557032" cy="1059478"/>
          </a:xfrm>
          <a:prstGeom prst="rect">
            <a:avLst/>
          </a:prstGeom>
          <a:solidFill>
            <a:srgbClr val="DB443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uk-UA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 таке бізнес-план</a:t>
            </a:r>
            <a:endParaRPr lang="ru-RU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/>
          <p:cNvSpPr/>
          <p:nvPr/>
        </p:nvSpPr>
        <p:spPr>
          <a:xfrm>
            <a:off x="421590" y="3352581"/>
            <a:ext cx="13557032" cy="1034189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Структура бізнес-плану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19" name="Овал 18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0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2" name="Группа 1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23" name="Овал 22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4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14" name="Button Color - Down"/>
          <p:cNvSpPr/>
          <p:nvPr/>
        </p:nvSpPr>
        <p:spPr>
          <a:xfrm>
            <a:off x="421590" y="4502567"/>
            <a:ext cx="13557032" cy="1034189"/>
          </a:xfrm>
          <a:prstGeom prst="rect">
            <a:avLst/>
          </a:prstGeom>
          <a:solidFill>
            <a:srgbClr val="009688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Створення бізнес-плану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547" y="135754"/>
            <a:ext cx="12419118" cy="716898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Епіграф до уроку</a:t>
            </a:r>
            <a:endParaRPr lang="uk-UA" sz="5400" b="1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Button Color - Down"/>
          <p:cNvSpPr/>
          <p:nvPr/>
        </p:nvSpPr>
        <p:spPr>
          <a:xfrm>
            <a:off x="178195" y="1124159"/>
            <a:ext cx="14043822" cy="974805"/>
          </a:xfrm>
          <a:prstGeom prst="rect">
            <a:avLst/>
          </a:prstGeom>
          <a:solidFill>
            <a:srgbClr val="009688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6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«Вам завжди не вистачатиме або часу, або грошей</a:t>
            </a:r>
            <a:r>
              <a:rPr lang="ru-RU" sz="36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</a:t>
            </a:r>
            <a:endParaRPr lang="ru-RU" sz="36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utton Color - Down"/>
          <p:cNvSpPr/>
          <p:nvPr/>
        </p:nvSpPr>
        <p:spPr>
          <a:xfrm>
            <a:off x="7788929" y="6583726"/>
            <a:ext cx="4222584" cy="1163782"/>
          </a:xfrm>
          <a:prstGeom prst="rect">
            <a:avLst/>
          </a:prstGeom>
          <a:solidFill>
            <a:srgbClr val="7030A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Закон технології Лернера</a:t>
            </a:r>
            <a:endParaRPr lang="ru-RU" sz="32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2" name="Овал 21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3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25" name="Овал 24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6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pic>
        <p:nvPicPr>
          <p:cNvPr id="2050" name="Picture 2" descr="Лернер, Абб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55" y="2197791"/>
            <a:ext cx="4445701" cy="554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" y="27243"/>
            <a:ext cx="933920" cy="933920"/>
          </a:xfrm>
          <a:prstGeom prst="rect">
            <a:avLst/>
          </a:prstGeom>
        </p:spPr>
      </p:pic>
      <p:grpSp>
        <p:nvGrpSpPr>
          <p:cNvPr id="20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32" name="Овал 31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135754"/>
            <a:ext cx="13485813" cy="716898"/>
          </a:xfrm>
        </p:spPr>
        <p:txBody>
          <a:bodyPr>
            <a:noAutofit/>
          </a:bodyPr>
          <a:lstStyle/>
          <a:p>
            <a:r>
              <a:rPr lang="ru-RU" sz="4000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ru-RU" sz="40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 таке бізнес-план?</a:t>
            </a:r>
            <a:endParaRPr lang="ru-RU" sz="400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99116" y="1140141"/>
            <a:ext cx="14188059" cy="1509542"/>
          </a:xfrm>
          <a:prstGeom prst="rect">
            <a:avLst/>
          </a:prstGeom>
          <a:solidFill>
            <a:srgbClr val="DB4437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Бізнес-план</a:t>
            </a:r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ru-RU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 документ, що описує всі головні аспекти діяльності майбутнього підприємництва, аналізує проблеми, на які воно може натрапити, а також визначає способи розв’язання цих проблем</a:t>
            </a:r>
            <a:endParaRPr lang="ru-RU" sz="28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utton Color - Down"/>
          <p:cNvSpPr/>
          <p:nvPr/>
        </p:nvSpPr>
        <p:spPr>
          <a:xfrm>
            <a:off x="7886700" y="2765105"/>
            <a:ext cx="6407435" cy="2274486"/>
          </a:xfrm>
          <a:prstGeom prst="rect">
            <a:avLst/>
          </a:prstGeom>
          <a:solidFill>
            <a:srgbClr val="009688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Головна мета бізнес-плану – </a:t>
            </a:r>
            <a:r>
              <a:rPr lang="ru-RU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визначити плюси й мінуси бізнес-ідеї та полегшити управління своєю фірмою для досягнення її ефективності</a:t>
            </a:r>
            <a:endParaRPr lang="ru-RU" sz="28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Перевірте себе: що ви знаєте про споживчі кредити? (рівень 1) | новини  ЛІГА.Mon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7" y="2765105"/>
            <a:ext cx="7563722" cy="48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ово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103" y="5103725"/>
            <a:ext cx="4447309" cy="25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" y="27243"/>
            <a:ext cx="933920" cy="933920"/>
          </a:xfrm>
          <a:prstGeom prst="rect">
            <a:avLst/>
          </a:prstGeom>
        </p:spPr>
      </p:pic>
      <p:grpSp>
        <p:nvGrpSpPr>
          <p:cNvPr id="20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32" name="Овал 31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135754"/>
            <a:ext cx="13485813" cy="716898"/>
          </a:xfrm>
        </p:spPr>
        <p:txBody>
          <a:bodyPr>
            <a:noAutofit/>
          </a:bodyPr>
          <a:lstStyle/>
          <a:p>
            <a:r>
              <a:rPr lang="ru-RU" sz="40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Структура бізнес-плану</a:t>
            </a:r>
            <a:endParaRPr lang="ru-RU" sz="400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99116" y="1096916"/>
            <a:ext cx="14188059" cy="67200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Типові розділи бізнес-плану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99116" y="1860891"/>
            <a:ext cx="10312575" cy="101739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ru-RU" sz="28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Титульний лист </a:t>
            </a:r>
            <a:r>
              <a:rPr lang="ru-RU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(назва підприємства або про проєкту), дата розробляння, термін реалізації</a:t>
            </a:r>
            <a:endParaRPr lang="ru-RU" sz="28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utton Color - Down"/>
          <p:cNvSpPr/>
          <p:nvPr/>
        </p:nvSpPr>
        <p:spPr>
          <a:xfrm>
            <a:off x="99115" y="2941181"/>
            <a:ext cx="10312576" cy="502291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ru-RU" sz="28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Резюме</a:t>
            </a:r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 якому дано найменування підприємства, його адреса, основний вид діяльності, її початок, мета розробляння бізнес-плану, на який період розрахований бізнес-план, розробник, обсяг необхідних інвестицій і джерела їх отримання, термін окупності інвестицій, рівень рентабельності</a:t>
            </a:r>
            <a:r>
              <a:rPr lang="ru-RU" sz="2800" b="1" i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інвестицій, точка збитковості, оцінка потоку реальних грошей. Крім того, у резюме можуть бути наведені й інші показники ефективності проєкту, що забезпечують його інвестиційну привабливість (чистий приведений дохід, запас фінансової міцності і т. </a:t>
            </a:r>
            <a:r>
              <a:rPr lang="ru-RU" sz="2800" b="1" i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</a:t>
            </a:r>
            <a:r>
              <a:rPr lang="ru-RU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н)</a:t>
            </a:r>
            <a:endParaRPr lang="ru-RU" sz="28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Чим відрізняється підприємець від бізнесмена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3148"/>
          <a:stretch/>
        </p:blipFill>
        <p:spPr bwMode="auto">
          <a:xfrm>
            <a:off x="10807138" y="1860891"/>
            <a:ext cx="3314375" cy="610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" y="27243"/>
            <a:ext cx="933920" cy="933920"/>
          </a:xfrm>
          <a:prstGeom prst="rect">
            <a:avLst/>
          </a:prstGeom>
        </p:spPr>
      </p:pic>
      <p:grpSp>
        <p:nvGrpSpPr>
          <p:cNvPr id="20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32" name="Овал 31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135754"/>
            <a:ext cx="13485813" cy="716898"/>
          </a:xfrm>
        </p:spPr>
        <p:txBody>
          <a:bodyPr>
            <a:noAutofit/>
          </a:bodyPr>
          <a:lstStyle/>
          <a:p>
            <a:r>
              <a:rPr lang="ru-RU" sz="40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Структура бізнес-плану</a:t>
            </a:r>
            <a:endParaRPr lang="ru-RU" sz="400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99116" y="1096916"/>
            <a:ext cx="14188059" cy="67200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Типові розділи бізнес-плану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2723457" y="1877431"/>
            <a:ext cx="8939373" cy="699513"/>
          </a:xfrm>
          <a:prstGeom prst="rect">
            <a:avLst/>
          </a:prstGeom>
          <a:solidFill>
            <a:srgbClr val="009688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ru-RU" sz="28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Концепція бізнес-плану</a:t>
            </a:r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у якій: 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3868573"/>
              </p:ext>
            </p:extLst>
          </p:nvPr>
        </p:nvGraphicFramePr>
        <p:xfrm>
          <a:off x="99115" y="2685454"/>
          <a:ext cx="14188059" cy="527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86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" y="27243"/>
            <a:ext cx="933920" cy="933920"/>
          </a:xfrm>
          <a:prstGeom prst="rect">
            <a:avLst/>
          </a:prstGeom>
        </p:spPr>
      </p:pic>
      <p:grpSp>
        <p:nvGrpSpPr>
          <p:cNvPr id="20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32" name="Овал 31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135754"/>
            <a:ext cx="13485813" cy="716898"/>
          </a:xfrm>
        </p:spPr>
        <p:txBody>
          <a:bodyPr>
            <a:noAutofit/>
          </a:bodyPr>
          <a:lstStyle/>
          <a:p>
            <a:r>
              <a:rPr lang="ru-RU" sz="40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Структура бізнес-плану</a:t>
            </a:r>
            <a:endParaRPr lang="ru-RU" sz="400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99116" y="1096916"/>
            <a:ext cx="14188059" cy="67200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Типові розділи бізнес-плану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99116" y="1860891"/>
            <a:ext cx="9585211" cy="6103206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</a:t>
            </a:r>
            <a:r>
              <a:rPr lang="ru-RU" sz="28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 маркетингу</a:t>
            </a:r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 оцінюють</a:t>
            </a:r>
            <a:r>
              <a:rPr lang="uk-UA" sz="2800" b="1" i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проектовані ринкові можливості реалізації продукції та послуг підприємства; аналізують конкурентів і обгрунтовують конкурентні переваги підприємства, описують заходи щодо просування продукції і послуг, у тому числі рекламні, обгрунтовують цінову стратегію компанії і методи встановлення ціни на продукцію та послуги з урахуванням планованого рівня прибутковості, конкретизують об’ємні показники реалізації товарів і послуг, їх укрупнений асортимент, складають рекламний бюджет і визначають витрати з формування інформації про ринок та конкурентів</a:t>
            </a:r>
            <a:r>
              <a:rPr lang="ru-RU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28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Чи може підприємство прийняти на роботу підприємця за сумісництвом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254" y="1860890"/>
            <a:ext cx="4525921" cy="25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Єдиний податок для фізичних осіб — підприємців | БІЗНЕС і ПОДАТ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254" y="4538512"/>
            <a:ext cx="4525921" cy="34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5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" y="27243"/>
            <a:ext cx="933920" cy="933920"/>
          </a:xfrm>
          <a:prstGeom prst="rect">
            <a:avLst/>
          </a:prstGeom>
        </p:spPr>
      </p:pic>
      <p:grpSp>
        <p:nvGrpSpPr>
          <p:cNvPr id="20" name="Групувати 2"/>
          <p:cNvGrpSpPr/>
          <p:nvPr/>
        </p:nvGrpSpPr>
        <p:grpSpPr>
          <a:xfrm>
            <a:off x="99906" y="7172578"/>
            <a:ext cx="814494" cy="791519"/>
            <a:chOff x="-36738" y="6761556"/>
            <a:chExt cx="1150644" cy="1054385"/>
          </a:xfrm>
          <a:solidFill>
            <a:schemeClr val="accent2">
              <a:lumMod val="75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-36738" y="6761556"/>
              <a:ext cx="1150644" cy="10543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4302" y="6946802"/>
              <a:ext cx="724561" cy="713194"/>
            </a:xfrm>
            <a:prstGeom prst="rect">
              <a:avLst/>
            </a:prstGeom>
            <a:grp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3356523" y="7165617"/>
            <a:ext cx="764990" cy="791519"/>
            <a:chOff x="13356523" y="7165617"/>
            <a:chExt cx="764990" cy="791519"/>
          </a:xfrm>
        </p:grpSpPr>
        <p:sp>
          <p:nvSpPr>
            <p:cNvPr id="32" name="Овал 31"/>
            <p:cNvSpPr/>
            <p:nvPr/>
          </p:nvSpPr>
          <p:spPr>
            <a:xfrm rot="10800000">
              <a:off x="13356523" y="7165617"/>
              <a:ext cx="764990" cy="79151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9412" y="7317351"/>
              <a:ext cx="479210" cy="4880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135754"/>
            <a:ext cx="13485813" cy="716898"/>
          </a:xfrm>
        </p:spPr>
        <p:txBody>
          <a:bodyPr>
            <a:noAutofit/>
          </a:bodyPr>
          <a:lstStyle/>
          <a:p>
            <a:r>
              <a:rPr lang="ru-RU" sz="4000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Структура бізнес-плану</a:t>
            </a:r>
            <a:endParaRPr lang="ru-RU" sz="4000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99116" y="1096916"/>
            <a:ext cx="14188059" cy="67200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Типові розділи бізнес-плану</a:t>
            </a:r>
            <a:endParaRPr lang="ru-RU" sz="28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6182592" y="1860890"/>
            <a:ext cx="8104584" cy="6096245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2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 </a:t>
            </a:r>
            <a:r>
              <a:rPr lang="ru-RU" sz="2800" b="1" kern="0" dirty="0" smtClea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 виробництва</a:t>
            </a:r>
            <a:r>
              <a:rPr lang="ru-RU" sz="2800" b="1" i="1" kern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у якому дано виробничу програму стосовно укрупненого асортименту продукції та послуг, обчислено продуктовий баланс і визначено необхідний обсяг сировини для закупівлі, уточнено можливі ціни закупівлі і реалізації і обчислено рівень і суму валових доходів, визначено можливих постачальників товарів, обсяги, умови постановок і розрахунків. У кінці визначено суму оборотних коштів, необхідних для функціонування підприємства з урахуванням оборотності товарно-матеріальних ресурсів</a:t>
            </a:r>
            <a:endParaRPr lang="ru-RU" sz="2800" b="1" i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Аутсорсинг бухгалтерьких послуг | Financial Chain Corpo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5" y="2138555"/>
            <a:ext cx="5564112" cy="51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12388</TotalTime>
  <Words>1312</Words>
  <Application>Microsoft Office PowerPoint</Application>
  <PresentationFormat>Произвольный</PresentationFormat>
  <Paragraphs>92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Verdana</vt:lpstr>
      <vt:lpstr>1_Office Theme</vt:lpstr>
      <vt:lpstr>Практична робота № 8 «Створюємо бізнес-план власного підприємства»</vt:lpstr>
      <vt:lpstr>Актуалізація опорних знань</vt:lpstr>
      <vt:lpstr>Зміст уроку</vt:lpstr>
      <vt:lpstr>Епіграф до уроку</vt:lpstr>
      <vt:lpstr>1. Що таке бізнес-план?</vt:lpstr>
      <vt:lpstr>2. Структура бізнес-плану</vt:lpstr>
      <vt:lpstr>2. Структура бізнес-плану</vt:lpstr>
      <vt:lpstr>2. Структура бізнес-плану</vt:lpstr>
      <vt:lpstr>2. Структура бізнес-плану</vt:lpstr>
      <vt:lpstr>2. Структура бізнес-плану</vt:lpstr>
      <vt:lpstr>2. Структура бізнес-плану</vt:lpstr>
      <vt:lpstr>2. Структура бізнес-плану</vt:lpstr>
      <vt:lpstr>2. Структура бізнес-плану</vt:lpstr>
      <vt:lpstr>2. Структура бізнес-плану</vt:lpstr>
      <vt:lpstr>2. Структура бізнес-плану</vt:lpstr>
      <vt:lpstr>3. Створення бізнес-плану</vt:lpstr>
      <vt:lpstr>Запитання для фронтального опитування</vt:lpstr>
      <vt:lpstr>Рефлексія до засвоєного</vt:lpstr>
      <vt:lpstr>Створіть бізнес-план за поданим вчителем планом. Повторіть тему підприємництво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клас</dc:title>
  <dc:creator>Делех Богдан</dc:creator>
  <cp:lastModifiedBy>RePack by Diakov</cp:lastModifiedBy>
  <cp:revision>696</cp:revision>
  <dcterms:created xsi:type="dcterms:W3CDTF">2015-01-15T13:10:55Z</dcterms:created>
  <dcterms:modified xsi:type="dcterms:W3CDTF">2024-04-24T05:22:59Z</dcterms:modified>
</cp:coreProperties>
</file>