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22" y="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9" name="Пі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uk-UA" smtClean="0"/>
              <a:t>Зразок підзаголовка</a:t>
            </a:r>
            <a:endParaRPr kumimoji="0" lang="en-US"/>
          </a:p>
        </p:txBody>
      </p:sp>
      <p:sp>
        <p:nvSpPr>
          <p:cNvPr id="28" name="Місце для дати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9286E4E-28AC-497E-9F9F-1D0342A26032}" type="datetimeFigureOut">
              <a:rPr lang="uk-UA" smtClean="0"/>
              <a:t>23.04.2024</a:t>
            </a:fld>
            <a:endParaRPr lang="uk-UA"/>
          </a:p>
        </p:txBody>
      </p:sp>
      <p:sp>
        <p:nvSpPr>
          <p:cNvPr id="17" name="Місце для нижнього колонтитула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uk-UA"/>
          </a:p>
        </p:txBody>
      </p:sp>
      <p:sp>
        <p:nvSpPr>
          <p:cNvPr id="10" name="Прямокут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кут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кут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кут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 сполучна ліні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 сполучна ліні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 сполучна ліні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 сполучна ліні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 сполучна ліні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 сполучна ліні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кут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Місце для номера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6020065-3A0C-4BF2-9817-EFF85305DCE3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6E4E-28AC-497E-9F9F-1D0342A26032}" type="datetimeFigureOut">
              <a:rPr lang="uk-UA" smtClean="0"/>
              <a:t>23.04.2024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0065-3A0C-4BF2-9817-EFF85305DCE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6E4E-28AC-497E-9F9F-1D0342A26032}" type="datetimeFigureOut">
              <a:rPr lang="uk-UA" smtClean="0"/>
              <a:t>23.04.2024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0065-3A0C-4BF2-9817-EFF85305DCE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8" name="Місце для вмісту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286E4E-28AC-497E-9F9F-1D0342A26032}" type="datetimeFigureOut">
              <a:rPr lang="uk-UA" smtClean="0"/>
              <a:t>23.04.2024</a:t>
            </a:fld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6020065-3A0C-4BF2-9817-EFF85305DCE3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Місце для нижнього колонтитула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9286E4E-28AC-497E-9F9F-1D0342A26032}" type="datetimeFigureOut">
              <a:rPr lang="uk-UA" smtClean="0"/>
              <a:t>23.04.2024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uk-UA"/>
          </a:p>
        </p:txBody>
      </p:sp>
      <p:sp>
        <p:nvSpPr>
          <p:cNvPr id="9" name="Прямокут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кут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кут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кут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 сполучна ліні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 сполучна ліні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 сполучна ліні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 сполучна ліні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 сполучна ліні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кут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 сполучна ліні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6020065-3A0C-4BF2-9817-EFF85305DCE3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6E4E-28AC-497E-9F9F-1D0342A26032}" type="datetimeFigureOut">
              <a:rPr lang="uk-UA" smtClean="0"/>
              <a:t>23.04.2024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0065-3A0C-4BF2-9817-EFF85305DCE3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Місце для вмісту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11" name="Місце для вмісту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6E4E-28AC-497E-9F9F-1D0342A26032}" type="datetimeFigureOut">
              <a:rPr lang="uk-UA" smtClean="0"/>
              <a:t>23.04.2024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0065-3A0C-4BF2-9817-EFF85305DCE3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Місце для вмісту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13" name="Місце для вмісту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12" name="Місце для тексту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14" name="Місце для тексту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6" name="Місце для дати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286E4E-28AC-497E-9F9F-1D0342A26032}" type="datetimeFigureOut">
              <a:rPr lang="uk-UA" smtClean="0"/>
              <a:t>23.04.2024</a:t>
            </a:fld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6020065-3A0C-4BF2-9817-EFF85305DCE3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6E4E-28AC-497E-9F9F-1D0342A26032}" type="datetimeFigureOut">
              <a:rPr lang="uk-UA" smtClean="0"/>
              <a:t>23.04.2024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0065-3A0C-4BF2-9817-EFF85305DCE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 сполучна ліні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8" name="Пряма сполучна ліні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 сполучна ліні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 сполучна ліні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кут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 сполучна ліні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Місце для вмісту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21" name="Місце для дати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286E4E-28AC-497E-9F9F-1D0342A26032}" type="datetimeFigureOut">
              <a:rPr lang="uk-UA" smtClean="0"/>
              <a:t>23.04.2024</a:t>
            </a:fld>
            <a:endParaRPr lang="uk-UA"/>
          </a:p>
        </p:txBody>
      </p:sp>
      <p:sp>
        <p:nvSpPr>
          <p:cNvPr id="22" name="Місце для номера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6020065-3A0C-4BF2-9817-EFF85305DCE3}" type="slidenum">
              <a:rPr lang="uk-UA" smtClean="0"/>
              <a:t>‹#›</a:t>
            </a:fld>
            <a:endParaRPr lang="uk-UA"/>
          </a:p>
        </p:txBody>
      </p:sp>
      <p:sp>
        <p:nvSpPr>
          <p:cNvPr id="23" name="Місце для нижнього колонтитула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 сполучна ліні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uk-UA" smtClean="0"/>
              <a:t>Клацніть піктограму, щоб додати зображення</a:t>
            </a:r>
            <a:endParaRPr kumimoji="0"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10" name="Пряма сполучна ліні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кут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 сполучна ліні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 сполучна ліні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 сполучна ліні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Місце для дати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286E4E-28AC-497E-9F9F-1D0342A26032}" type="datetimeFigureOut">
              <a:rPr lang="uk-UA" smtClean="0"/>
              <a:t>23.04.2024</a:t>
            </a:fld>
            <a:endParaRPr lang="uk-UA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6020065-3A0C-4BF2-9817-EFF85305DCE3}" type="slidenum">
              <a:rPr lang="uk-UA" smtClean="0"/>
              <a:t>‹#›</a:t>
            </a:fld>
            <a:endParaRPr lang="uk-UA"/>
          </a:p>
        </p:txBody>
      </p:sp>
      <p:sp>
        <p:nvSpPr>
          <p:cNvPr id="21" name="Місце для нижнього колонтитула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 сполучна ліні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Місце для заголовка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13" name="Місце для тексту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uk-UA" smtClean="0"/>
              <a:t>Зразок тексту</a:t>
            </a:r>
          </a:p>
          <a:p>
            <a:pPr lvl="1" eaLnBrk="1" latinLnBrk="0" hangingPunct="1"/>
            <a:r>
              <a:rPr kumimoji="0" lang="uk-UA" smtClean="0"/>
              <a:t>Другий рівень</a:t>
            </a:r>
          </a:p>
          <a:p>
            <a:pPr lvl="2" eaLnBrk="1" latinLnBrk="0" hangingPunct="1"/>
            <a:r>
              <a:rPr kumimoji="0" lang="uk-UA" smtClean="0"/>
              <a:t>Третій рівень</a:t>
            </a:r>
          </a:p>
          <a:p>
            <a:pPr lvl="3" eaLnBrk="1" latinLnBrk="0" hangingPunct="1"/>
            <a:r>
              <a:rPr kumimoji="0" lang="uk-UA" smtClean="0"/>
              <a:t>Четвертий рівень</a:t>
            </a:r>
          </a:p>
          <a:p>
            <a:pPr lvl="4" eaLnBrk="1" latinLnBrk="0" hangingPunct="1"/>
            <a:r>
              <a:rPr kumimoji="0" lang="uk-UA" smtClean="0"/>
              <a:t>П'ятий рівень</a:t>
            </a:r>
            <a:endParaRPr kumimoji="0" lang="en-US"/>
          </a:p>
        </p:txBody>
      </p:sp>
      <p:sp>
        <p:nvSpPr>
          <p:cNvPr id="14" name="Місце для дати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9286E4E-28AC-497E-9F9F-1D0342A26032}" type="datetimeFigureOut">
              <a:rPr lang="uk-UA" smtClean="0"/>
              <a:t>23.04.2024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Пряма сполучна ліні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 сполучна ліні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кут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 сполучна ліні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Місце для номера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6020065-3A0C-4BF2-9817-EFF85305DCE3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ukrlib.com.ua/books/printit.php?tid=519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ukrlib.com.ua/books/printit.php?tid=5191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1484784"/>
            <a:ext cx="6172200" cy="189436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Павло </a:t>
            </a:r>
            <a:r>
              <a:rPr lang="uk-UA" dirty="0" err="1" smtClean="0"/>
              <a:t>Глазовий</a:t>
            </a:r>
            <a:r>
              <a:rPr lang="uk-UA" dirty="0" smtClean="0"/>
              <a:t>. «Заморські гості», «Похвала». Викривальна спрямованість гумористичних і сатиричних творів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87681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постає</a:t>
            </a:r>
            <a:r>
              <a:rPr lang="ru-RU" dirty="0"/>
              <a:t> перед нами </a:t>
            </a:r>
            <a:r>
              <a:rPr lang="ru-RU" dirty="0" err="1"/>
              <a:t>павук</a:t>
            </a:r>
            <a:r>
              <a:rPr lang="ru-RU" dirty="0"/>
              <a:t>? </a:t>
            </a:r>
            <a:r>
              <a:rPr lang="ru-RU" dirty="0" err="1"/>
              <a:t>Підтвердіть</a:t>
            </a:r>
            <a:r>
              <a:rPr lang="ru-RU" dirty="0"/>
              <a:t> свою </a:t>
            </a:r>
            <a:r>
              <a:rPr lang="ru-RU" dirty="0" err="1"/>
              <a:t>відповідь</a:t>
            </a:r>
            <a:r>
              <a:rPr lang="ru-RU" dirty="0"/>
              <a:t> рядками з тексту.</a:t>
            </a:r>
          </a:p>
          <a:p>
            <a:r>
              <a:rPr lang="ru-RU" dirty="0" err="1" smtClean="0"/>
              <a:t>Якою</a:t>
            </a:r>
            <a:r>
              <a:rPr lang="ru-RU" dirty="0" smtClean="0"/>
              <a:t> </a:t>
            </a:r>
            <a:r>
              <a:rPr lang="ru-RU" dirty="0"/>
              <a:t>показано муху? </a:t>
            </a:r>
            <a:r>
              <a:rPr lang="ru-RU" dirty="0" err="1"/>
              <a:t>Знайдіть</a:t>
            </a:r>
            <a:r>
              <a:rPr lang="ru-RU" dirty="0"/>
              <a:t> і зачитайте </a:t>
            </a:r>
            <a:r>
              <a:rPr lang="ru-RU" dirty="0" err="1"/>
              <a:t>ці</a:t>
            </a:r>
            <a:r>
              <a:rPr lang="ru-RU" dirty="0"/>
              <a:t> рядки в </a:t>
            </a:r>
            <a:r>
              <a:rPr lang="ru-RU" dirty="0" err="1"/>
              <a:t>байці</a:t>
            </a:r>
            <a:r>
              <a:rPr lang="ru-RU" dirty="0"/>
              <a:t>.</a:t>
            </a:r>
          </a:p>
          <a:p>
            <a:r>
              <a:rPr lang="ru-RU" dirty="0" err="1" smtClean="0"/>
              <a:t>Хто</a:t>
            </a:r>
            <a:r>
              <a:rPr lang="ru-RU" dirty="0" smtClean="0"/>
              <a:t> </a:t>
            </a:r>
            <a:r>
              <a:rPr lang="ru-RU" dirty="0"/>
              <a:t>ж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таку</a:t>
            </a:r>
            <a:r>
              <a:rPr lang="ru-RU" dirty="0"/>
              <a:t> характеристику </a:t>
            </a:r>
            <a:r>
              <a:rPr lang="ru-RU" dirty="0" err="1"/>
              <a:t>мусі</a:t>
            </a:r>
            <a:r>
              <a:rPr lang="ru-RU" dirty="0"/>
              <a:t>?</a:t>
            </a:r>
          </a:p>
          <a:p>
            <a:r>
              <a:rPr lang="ru-RU" dirty="0" smtClean="0"/>
              <a:t>А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похвали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знаєте</a:t>
            </a:r>
            <a:r>
              <a:rPr lang="ru-RU" dirty="0"/>
              <a:t>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668189"/>
            <a:ext cx="2219697" cy="3094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733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61864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Запишіть таблицю до зошита</a:t>
            </a:r>
            <a:br>
              <a:rPr lang="uk-UA" dirty="0" smtClean="0"/>
            </a:br>
            <a:r>
              <a:rPr lang="uk-UA" dirty="0" smtClean="0"/>
              <a:t>заповніть </a:t>
            </a:r>
            <a:r>
              <a:rPr lang="uk-UA" dirty="0" smtClean="0"/>
              <a:t>колонки</a:t>
            </a:r>
            <a:br>
              <a:rPr lang="uk-UA" dirty="0" smtClean="0"/>
            </a:br>
            <a:r>
              <a:rPr lang="uk-UA" b="1" i="1" dirty="0" smtClean="0">
                <a:solidFill>
                  <a:schemeClr val="accent1"/>
                </a:solidFill>
              </a:rPr>
              <a:t>Повторіть перед виконанням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>
                <a:solidFill>
                  <a:schemeClr val="accent1"/>
                </a:solidFill>
                <a:hlinkClick r:id="rId3" action="ppaction://hlinksldjump"/>
              </a:rPr>
              <a:t>Теорія літератури</a:t>
            </a:r>
            <a:br>
              <a:rPr lang="uk-UA" b="1" dirty="0">
                <a:solidFill>
                  <a:schemeClr val="accent1"/>
                </a:solidFill>
                <a:hlinkClick r:id="rId3" action="ppaction://hlinksldjump"/>
              </a:rPr>
            </a:br>
            <a:r>
              <a:rPr lang="uk-UA" b="1" dirty="0">
                <a:solidFill>
                  <a:schemeClr val="accent1"/>
                </a:solidFill>
                <a:hlinkClick r:id="rId3" action="ppaction://hlinksldjump"/>
              </a:rPr>
              <a:t>художні засоби</a:t>
            </a:r>
            <a:endParaRPr lang="uk-UA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Об'є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7332105"/>
              </p:ext>
            </p:extLst>
          </p:nvPr>
        </p:nvGraphicFramePr>
        <p:xfrm>
          <a:off x="539552" y="2204864"/>
          <a:ext cx="7874413" cy="3199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Документ" r:id="rId4" imgW="6175412" imgH="2511720" progId="Word.Document.12">
                  <p:embed/>
                </p:oleObj>
              </mc:Choice>
              <mc:Fallback>
                <p:oleObj name="Документ" r:id="rId4" imgW="6175412" imgH="251172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9552" y="2204864"/>
                        <a:ext cx="7874413" cy="31999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055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0"/>
            <a:ext cx="6172200" cy="2053590"/>
          </a:xfrm>
        </p:spPr>
        <p:txBody>
          <a:bodyPr/>
          <a:lstStyle/>
          <a:p>
            <a:r>
              <a:rPr lang="uk-UA" dirty="0" smtClean="0"/>
              <a:t>Теорія літератури</a:t>
            </a:r>
            <a:br>
              <a:rPr lang="uk-UA" dirty="0" smtClean="0"/>
            </a:br>
            <a:r>
              <a:rPr lang="uk-UA" dirty="0" smtClean="0"/>
              <a:t>художні засоби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51720" y="2276872"/>
            <a:ext cx="6172200" cy="4320480"/>
          </a:xfrm>
        </p:spPr>
        <p:txBody>
          <a:bodyPr>
            <a:normAutofit lnSpcReduction="10000"/>
          </a:bodyPr>
          <a:lstStyle/>
          <a:p>
            <a:pPr marL="285750" indent="-285750">
              <a:buFontTx/>
              <a:buChar char="-"/>
            </a:pPr>
            <a:r>
              <a:rPr lang="ru-RU" dirty="0" err="1" smtClean="0"/>
              <a:t>Епітет</a:t>
            </a:r>
            <a:r>
              <a:rPr lang="ru-RU" dirty="0" smtClean="0"/>
              <a:t> – </a:t>
            </a:r>
            <a:r>
              <a:rPr lang="ru-RU" dirty="0" err="1" smtClean="0"/>
              <a:t>художнє</a:t>
            </a:r>
            <a:r>
              <a:rPr lang="ru-RU" dirty="0" smtClean="0"/>
              <a:t> </a:t>
            </a:r>
            <a:r>
              <a:rPr lang="ru-RU" dirty="0" err="1" smtClean="0"/>
              <a:t>означення</a:t>
            </a:r>
            <a:r>
              <a:rPr lang="ru-RU" dirty="0" smtClean="0"/>
              <a:t> (</a:t>
            </a:r>
            <a:r>
              <a:rPr lang="ru-RU" dirty="0" err="1" smtClean="0">
                <a:solidFill>
                  <a:schemeClr val="accent1"/>
                </a:solidFill>
              </a:rPr>
              <a:t>золотокоса</a:t>
            </a:r>
            <a:r>
              <a:rPr lang="ru-RU" dirty="0" smtClean="0"/>
              <a:t> </a:t>
            </a:r>
            <a:r>
              <a:rPr lang="ru-RU" dirty="0" err="1" smtClean="0"/>
              <a:t>осінь</a:t>
            </a:r>
            <a:r>
              <a:rPr lang="ru-RU" dirty="0" smtClean="0"/>
              <a:t>)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Метафора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b="0" dirty="0"/>
              <a:t> </a:t>
            </a:r>
            <a:r>
              <a:rPr lang="ru-RU" b="0" dirty="0" err="1"/>
              <a:t>перенесення</a:t>
            </a:r>
            <a:r>
              <a:rPr lang="ru-RU" b="0" dirty="0"/>
              <a:t> </a:t>
            </a:r>
            <a:r>
              <a:rPr lang="ru-RU" b="0" dirty="0" err="1"/>
              <a:t>властивостей</a:t>
            </a:r>
            <a:r>
              <a:rPr lang="ru-RU" b="0" dirty="0"/>
              <a:t> одного предмета, </a:t>
            </a:r>
            <a:r>
              <a:rPr lang="ru-RU" b="0" dirty="0" err="1"/>
              <a:t>явища</a:t>
            </a:r>
            <a:r>
              <a:rPr lang="ru-RU" b="0" dirty="0"/>
              <a:t> </a:t>
            </a:r>
            <a:r>
              <a:rPr lang="ru-RU" b="0" dirty="0" err="1"/>
              <a:t>або</a:t>
            </a:r>
            <a:r>
              <a:rPr lang="ru-RU" b="0" dirty="0"/>
              <a:t> </a:t>
            </a:r>
            <a:r>
              <a:rPr lang="ru-RU" b="0" dirty="0" err="1"/>
              <a:t>істоти</a:t>
            </a:r>
            <a:r>
              <a:rPr lang="ru-RU" b="0" dirty="0"/>
              <a:t> на </a:t>
            </a:r>
            <a:r>
              <a:rPr lang="ru-RU" b="0" dirty="0" err="1"/>
              <a:t>інший</a:t>
            </a:r>
            <a:r>
              <a:rPr lang="ru-RU" b="0" dirty="0"/>
              <a:t> </a:t>
            </a:r>
            <a:r>
              <a:rPr lang="ru-RU" b="0" dirty="0" err="1"/>
              <a:t>об'єкт</a:t>
            </a:r>
            <a:r>
              <a:rPr lang="ru-RU" b="0" dirty="0"/>
              <a:t>. </a:t>
            </a:r>
            <a:r>
              <a:rPr lang="ru-RU" b="0" dirty="0" err="1"/>
              <a:t>Прийом</a:t>
            </a:r>
            <a:r>
              <a:rPr lang="ru-RU" b="0" dirty="0"/>
              <a:t> </a:t>
            </a:r>
            <a:r>
              <a:rPr lang="ru-RU" b="0" dirty="0" err="1"/>
              <a:t>також</a:t>
            </a:r>
            <a:r>
              <a:rPr lang="ru-RU" b="0" dirty="0"/>
              <a:t> </a:t>
            </a:r>
            <a:r>
              <a:rPr lang="ru-RU" b="0" dirty="0" err="1"/>
              <a:t>називають</a:t>
            </a:r>
            <a:r>
              <a:rPr lang="ru-RU" b="0" dirty="0"/>
              <a:t> </a:t>
            </a:r>
            <a:r>
              <a:rPr lang="ru-RU" b="0" dirty="0" err="1"/>
              <a:t>прихованим</a:t>
            </a:r>
            <a:r>
              <a:rPr lang="ru-RU" b="0" dirty="0"/>
              <a:t> </a:t>
            </a:r>
            <a:r>
              <a:rPr lang="ru-RU" b="0" dirty="0" err="1" smtClean="0"/>
              <a:t>порівнянням</a:t>
            </a:r>
            <a:r>
              <a:rPr lang="ru-RU" b="0" dirty="0" smtClean="0"/>
              <a:t> (</a:t>
            </a:r>
            <a:r>
              <a:rPr lang="ru-RU" b="0" dirty="0">
                <a:solidFill>
                  <a:schemeClr val="accent1"/>
                </a:solidFill>
              </a:rPr>
              <a:t>час </a:t>
            </a:r>
            <a:r>
              <a:rPr lang="ru-RU" b="0" dirty="0" err="1">
                <a:solidFill>
                  <a:schemeClr val="accent1"/>
                </a:solidFill>
              </a:rPr>
              <a:t>біжить</a:t>
            </a:r>
            <a:r>
              <a:rPr lang="ru-RU" b="0" dirty="0">
                <a:solidFill>
                  <a:schemeClr val="accent1"/>
                </a:solidFill>
              </a:rPr>
              <a:t>, </a:t>
            </a:r>
            <a:r>
              <a:rPr lang="ru-RU" b="0" dirty="0" err="1">
                <a:solidFill>
                  <a:schemeClr val="accent1"/>
                </a:solidFill>
              </a:rPr>
              <a:t>дні</a:t>
            </a:r>
            <a:r>
              <a:rPr lang="ru-RU" b="0" dirty="0">
                <a:solidFill>
                  <a:schemeClr val="accent1"/>
                </a:solidFill>
              </a:rPr>
              <a:t> </a:t>
            </a:r>
            <a:r>
              <a:rPr lang="ru-RU" b="0" dirty="0" err="1">
                <a:solidFill>
                  <a:schemeClr val="accent1"/>
                </a:solidFill>
              </a:rPr>
              <a:t>летять</a:t>
            </a:r>
            <a:r>
              <a:rPr lang="ru-RU" b="0" dirty="0">
                <a:solidFill>
                  <a:schemeClr val="accent1"/>
                </a:solidFill>
              </a:rPr>
              <a:t>, </a:t>
            </a:r>
            <a:r>
              <a:rPr lang="ru-RU" b="0" dirty="0" err="1">
                <a:solidFill>
                  <a:schemeClr val="accent1"/>
                </a:solidFill>
              </a:rPr>
              <a:t>гроші</a:t>
            </a:r>
            <a:r>
              <a:rPr lang="ru-RU" b="0" dirty="0">
                <a:solidFill>
                  <a:schemeClr val="accent1"/>
                </a:solidFill>
              </a:rPr>
              <a:t> </a:t>
            </a:r>
            <a:r>
              <a:rPr lang="ru-RU" b="0" dirty="0" err="1" smtClean="0">
                <a:solidFill>
                  <a:schemeClr val="accent1"/>
                </a:solidFill>
              </a:rPr>
              <a:t>тануть</a:t>
            </a:r>
            <a:r>
              <a:rPr lang="ru-RU" b="0" dirty="0" smtClean="0"/>
              <a:t>).</a:t>
            </a:r>
          </a:p>
          <a:p>
            <a:pPr marL="285750" indent="-285750">
              <a:buFontTx/>
              <a:buChar char="-"/>
            </a:pPr>
            <a:r>
              <a:rPr lang="uk-UA" dirty="0"/>
              <a:t>Порівняння</a:t>
            </a:r>
            <a:r>
              <a:rPr lang="uk-UA" b="0" dirty="0"/>
              <a:t> </a:t>
            </a:r>
            <a:r>
              <a:rPr lang="uk-UA" b="0" dirty="0" smtClean="0"/>
              <a:t>– ґрунтується </a:t>
            </a:r>
            <a:r>
              <a:rPr lang="uk-UA" b="0" dirty="0"/>
              <a:t>на порівнюванні описуваних предметів або явищ з іншими </a:t>
            </a:r>
            <a:r>
              <a:rPr lang="uk-UA" b="0" dirty="0" smtClean="0"/>
              <a:t>за </a:t>
            </a:r>
            <a:r>
              <a:rPr lang="uk-UA" b="0" dirty="0"/>
              <a:t>якими-небудь </a:t>
            </a:r>
            <a:r>
              <a:rPr lang="uk-UA" b="0" dirty="0" smtClean="0"/>
              <a:t>ознаками (холодний, </a:t>
            </a:r>
            <a:r>
              <a:rPr lang="uk-UA" b="0" dirty="0" smtClean="0">
                <a:solidFill>
                  <a:schemeClr val="accent1"/>
                </a:solidFill>
              </a:rPr>
              <a:t>як лід</a:t>
            </a:r>
            <a:r>
              <a:rPr lang="uk-UA" b="0" dirty="0" smtClean="0"/>
              <a:t>).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Риторичне питання – </a:t>
            </a:r>
            <a:r>
              <a:rPr lang="uk-UA" b="0" dirty="0" smtClean="0"/>
              <a:t>це </a:t>
            </a:r>
            <a:r>
              <a:rPr lang="ru-RU" b="0" dirty="0" err="1"/>
              <a:t>питання</a:t>
            </a:r>
            <a:r>
              <a:rPr lang="ru-RU" b="0" dirty="0"/>
              <a:t>, яке </a:t>
            </a:r>
            <a:r>
              <a:rPr lang="ru-RU" b="0" dirty="0" err="1"/>
              <a:t>містить</a:t>
            </a:r>
            <a:r>
              <a:rPr lang="ru-RU" b="0" dirty="0"/>
              <a:t> в </a:t>
            </a:r>
            <a:r>
              <a:rPr lang="ru-RU" b="0" dirty="0" err="1"/>
              <a:t>собі</a:t>
            </a:r>
            <a:r>
              <a:rPr lang="ru-RU" b="0" dirty="0"/>
              <a:t> </a:t>
            </a:r>
            <a:r>
              <a:rPr lang="ru-RU" b="0" dirty="0" err="1"/>
              <a:t>очевидну</a:t>
            </a:r>
            <a:r>
              <a:rPr lang="ru-RU" b="0" dirty="0"/>
              <a:t> </a:t>
            </a:r>
            <a:r>
              <a:rPr lang="ru-RU" b="0" dirty="0" err="1"/>
              <a:t>відповідь</a:t>
            </a:r>
            <a:r>
              <a:rPr lang="ru-RU" b="0" dirty="0"/>
              <a:t> </a:t>
            </a:r>
            <a:r>
              <a:rPr lang="ru-RU" b="0" dirty="0" err="1"/>
              <a:t>або</a:t>
            </a:r>
            <a:r>
              <a:rPr lang="ru-RU" b="0" dirty="0"/>
              <a:t> </a:t>
            </a:r>
            <a:r>
              <a:rPr lang="ru-RU" b="0" dirty="0" err="1"/>
              <a:t>зовсім</a:t>
            </a:r>
            <a:r>
              <a:rPr lang="ru-RU" b="0" dirty="0"/>
              <a:t> не </a:t>
            </a:r>
            <a:r>
              <a:rPr lang="ru-RU" b="0" dirty="0" err="1"/>
              <a:t>передбачає</a:t>
            </a:r>
            <a:r>
              <a:rPr lang="ru-RU" b="0" dirty="0"/>
              <a:t> </a:t>
            </a:r>
            <a:r>
              <a:rPr lang="ru-RU" b="0" dirty="0" err="1" smtClean="0"/>
              <a:t>відповіді</a:t>
            </a:r>
            <a:r>
              <a:rPr lang="ru-RU" b="0" dirty="0" smtClean="0"/>
              <a:t> </a:t>
            </a:r>
            <a:r>
              <a:rPr lang="ru-RU" b="0" dirty="0" smtClean="0">
                <a:solidFill>
                  <a:schemeClr val="accent1"/>
                </a:solidFill>
              </a:rPr>
              <a:t>(- </a:t>
            </a:r>
            <a:r>
              <a:rPr lang="uk-UA" b="0" dirty="0" smtClean="0">
                <a:solidFill>
                  <a:schemeClr val="accent1"/>
                </a:solidFill>
              </a:rPr>
              <a:t>Ти </a:t>
            </a:r>
            <a:r>
              <a:rPr lang="uk-UA" b="0" dirty="0">
                <a:solidFill>
                  <a:schemeClr val="accent1"/>
                </a:solidFill>
              </a:rPr>
              <a:t>що дурень</a:t>
            </a:r>
            <a:r>
              <a:rPr lang="uk-UA" b="0" dirty="0" smtClean="0">
                <a:solidFill>
                  <a:schemeClr val="accent1"/>
                </a:solidFill>
              </a:rPr>
              <a:t>? , - </a:t>
            </a:r>
            <a:r>
              <a:rPr lang="ru-RU" b="0" dirty="0" err="1" smtClean="0">
                <a:solidFill>
                  <a:schemeClr val="accent1"/>
                </a:solidFill>
              </a:rPr>
              <a:t>Що</a:t>
            </a:r>
            <a:r>
              <a:rPr lang="ru-RU" b="0" dirty="0" smtClean="0">
                <a:solidFill>
                  <a:schemeClr val="accent1"/>
                </a:solidFill>
              </a:rPr>
              <a:t> </a:t>
            </a:r>
            <a:r>
              <a:rPr lang="ru-RU" b="0" dirty="0">
                <a:solidFill>
                  <a:schemeClr val="accent1"/>
                </a:solidFill>
              </a:rPr>
              <a:t>ж </a:t>
            </a:r>
            <a:r>
              <a:rPr lang="ru-RU" b="0" dirty="0" err="1">
                <a:solidFill>
                  <a:schemeClr val="accent1"/>
                </a:solidFill>
              </a:rPr>
              <a:t>це</a:t>
            </a:r>
            <a:r>
              <a:rPr lang="ru-RU" b="0" dirty="0">
                <a:solidFill>
                  <a:schemeClr val="accent1"/>
                </a:solidFill>
              </a:rPr>
              <a:t> </a:t>
            </a:r>
            <a:r>
              <a:rPr lang="ru-RU" b="0" dirty="0" err="1">
                <a:solidFill>
                  <a:schemeClr val="accent1"/>
                </a:solidFill>
              </a:rPr>
              <a:t>відбувається</a:t>
            </a:r>
            <a:r>
              <a:rPr lang="ru-RU" b="0" dirty="0">
                <a:solidFill>
                  <a:schemeClr val="accent1"/>
                </a:solidFill>
              </a:rPr>
              <a:t> з нашим </a:t>
            </a:r>
            <a:r>
              <a:rPr lang="ru-RU" b="0" dirty="0" err="1">
                <a:solidFill>
                  <a:schemeClr val="accent1"/>
                </a:solidFill>
              </a:rPr>
              <a:t>світом</a:t>
            </a:r>
            <a:r>
              <a:rPr lang="ru-RU" b="0" dirty="0" smtClean="0"/>
              <a:t>?</a:t>
            </a:r>
            <a:r>
              <a:rPr lang="ru-RU" b="0" dirty="0" smtClean="0">
                <a:solidFill>
                  <a:schemeClr val="accent1"/>
                </a:solidFill>
              </a:rPr>
              <a:t>)</a:t>
            </a:r>
            <a:r>
              <a:rPr lang="ru-RU" b="0" dirty="0" smtClean="0"/>
              <a:t>.</a:t>
            </a:r>
            <a:endParaRPr lang="ru-RU" b="0" dirty="0"/>
          </a:p>
          <a:p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701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Літературознавча хвилинка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/>
              <a:t>Що ми називаємо гумором? (гумор – це зображення </a:t>
            </a:r>
            <a:r>
              <a:rPr lang="uk-UA" dirty="0" err="1"/>
              <a:t>смішногов</a:t>
            </a:r>
            <a:r>
              <a:rPr lang="uk-UA" dirty="0"/>
              <a:t>  життєвих явищах і людських характерах  у доброзичливому, жартівливому тоні)</a:t>
            </a:r>
          </a:p>
          <a:p>
            <a:r>
              <a:rPr lang="uk-UA" dirty="0" smtClean="0"/>
              <a:t>Дайте </a:t>
            </a:r>
            <a:r>
              <a:rPr lang="uk-UA" dirty="0"/>
              <a:t>визначення сатири. (сатира – різке висміювання негативних суспільних вад)</a:t>
            </a:r>
          </a:p>
          <a:p>
            <a:r>
              <a:rPr lang="uk-UA" dirty="0" smtClean="0"/>
              <a:t>У </a:t>
            </a:r>
            <a:r>
              <a:rPr lang="uk-UA" dirty="0"/>
              <a:t>чому полягає різниця між гумором та сатирою?</a:t>
            </a:r>
          </a:p>
          <a:p>
            <a:r>
              <a:rPr lang="uk-UA" dirty="0" smtClean="0"/>
              <a:t>Який </a:t>
            </a:r>
            <a:r>
              <a:rPr lang="uk-UA" dirty="0"/>
              <a:t>твір називається гуморескою? (гумореска - невеликий за обсягом    художній твір, у якому зображено комічні події та персонажі у смішному вигляді)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802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Аналіз твору «Заморські гості»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Прочитайте </a:t>
            </a:r>
            <a:r>
              <a:rPr lang="ru-RU" dirty="0" err="1"/>
              <a:t>гумореску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Павла </a:t>
            </a:r>
            <a:r>
              <a:rPr lang="ru-RU" dirty="0" err="1"/>
              <a:t>Глазового</a:t>
            </a:r>
            <a:r>
              <a:rPr lang="ru-RU" dirty="0"/>
              <a:t>.  </a:t>
            </a:r>
            <a:endParaRPr lang="ru-RU" dirty="0" smtClean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www.ukrlib.com.ua/books/printit.php?tid=5193</a:t>
            </a:r>
            <a:endParaRPr lang="uk-UA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/>
              <a:t>слова вам </a:t>
            </a:r>
            <a:r>
              <a:rPr lang="ru-RU" dirty="0" err="1"/>
              <a:t>незрозумілі</a:t>
            </a:r>
            <a:r>
              <a:rPr lang="ru-RU" dirty="0"/>
              <a:t>? 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12776"/>
            <a:ext cx="355282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3676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Словникова робота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Райрада</a:t>
            </a:r>
            <a:r>
              <a:rPr lang="ru-RU" dirty="0"/>
              <a:t> – орган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 </a:t>
            </a:r>
            <a:r>
              <a:rPr lang="ru-RU" dirty="0" err="1"/>
              <a:t>спільні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 </a:t>
            </a:r>
            <a:r>
              <a:rPr lang="ru-RU" dirty="0" err="1"/>
              <a:t>територіальних</a:t>
            </a:r>
            <a:r>
              <a:rPr lang="ru-RU" dirty="0"/>
              <a:t> громад </a:t>
            </a:r>
            <a:r>
              <a:rPr lang="ru-RU" dirty="0" err="1"/>
              <a:t>сіл</a:t>
            </a:r>
            <a:r>
              <a:rPr lang="ru-RU" dirty="0"/>
              <a:t>, селищ, </a:t>
            </a:r>
            <a:r>
              <a:rPr lang="ru-RU" dirty="0" err="1"/>
              <a:t>міст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району в межах </a:t>
            </a:r>
            <a:r>
              <a:rPr lang="ru-RU" dirty="0" err="1"/>
              <a:t>повноважень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 err="1" smtClean="0"/>
              <a:t>Галасувати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err="1"/>
              <a:t>здіймати</a:t>
            </a:r>
            <a:r>
              <a:rPr lang="ru-RU" dirty="0"/>
              <a:t> </a:t>
            </a:r>
            <a:r>
              <a:rPr lang="ru-RU" dirty="0" err="1"/>
              <a:t>галас</a:t>
            </a:r>
            <a:r>
              <a:rPr lang="ru-RU" dirty="0"/>
              <a:t>; сильно </a:t>
            </a:r>
            <a:r>
              <a:rPr lang="ru-RU" dirty="0" err="1"/>
              <a:t>кричати</a:t>
            </a:r>
            <a:r>
              <a:rPr lang="ru-RU" dirty="0"/>
              <a:t>.</a:t>
            </a:r>
          </a:p>
          <a:p>
            <a:r>
              <a:rPr lang="ru-RU" dirty="0" err="1" smtClean="0"/>
              <a:t>Козирнув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err="1"/>
              <a:t>привітав</a:t>
            </a:r>
            <a:r>
              <a:rPr lang="ru-RU" dirty="0"/>
              <a:t> </a:t>
            </a:r>
            <a:r>
              <a:rPr lang="ru-RU" dirty="0" err="1"/>
              <a:t>по-військовому</a:t>
            </a:r>
            <a:r>
              <a:rPr lang="ru-RU" dirty="0"/>
              <a:t>, </a:t>
            </a:r>
            <a:r>
              <a:rPr lang="ru-RU" dirty="0" err="1"/>
              <a:t>прикладаючи</a:t>
            </a:r>
            <a:r>
              <a:rPr lang="ru-RU" dirty="0"/>
              <a:t> руку до </a:t>
            </a:r>
            <a:r>
              <a:rPr lang="ru-RU" dirty="0" err="1"/>
              <a:t>козирка</a:t>
            </a:r>
            <a:r>
              <a:rPr lang="ru-RU" dirty="0"/>
              <a:t> </a:t>
            </a:r>
            <a:r>
              <a:rPr lang="ru-RU" dirty="0" err="1"/>
              <a:t>кашкета</a:t>
            </a:r>
            <a:r>
              <a:rPr lang="ru-RU" dirty="0"/>
              <a:t>.</a:t>
            </a:r>
          </a:p>
          <a:p>
            <a:r>
              <a:rPr lang="ru-RU" dirty="0" smtClean="0"/>
              <a:t>Шпана </a:t>
            </a:r>
            <a:r>
              <a:rPr lang="ru-RU" dirty="0"/>
              <a:t>– </a:t>
            </a:r>
            <a:r>
              <a:rPr lang="ru-RU" dirty="0" err="1"/>
              <a:t>хуліган</a:t>
            </a:r>
            <a:r>
              <a:rPr lang="ru-RU" dirty="0"/>
              <a:t>, паскудна </a:t>
            </a:r>
            <a:r>
              <a:rPr lang="ru-RU" dirty="0" err="1"/>
              <a:t>людина</a:t>
            </a:r>
            <a:endParaRPr lang="ru-RU" dirty="0"/>
          </a:p>
          <a:p>
            <a:r>
              <a:rPr lang="ru-RU" dirty="0" err="1" smtClean="0"/>
              <a:t>Благородні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err="1"/>
              <a:t>чесні</a:t>
            </a:r>
            <a:r>
              <a:rPr lang="ru-RU" dirty="0"/>
              <a:t>, </a:t>
            </a:r>
            <a:r>
              <a:rPr lang="ru-RU" dirty="0" err="1"/>
              <a:t>порядні</a:t>
            </a:r>
            <a:r>
              <a:rPr lang="ru-RU" dirty="0"/>
              <a:t>.</a:t>
            </a:r>
          </a:p>
          <a:p>
            <a:r>
              <a:rPr lang="ru-RU" dirty="0" smtClean="0"/>
              <a:t>Мер </a:t>
            </a:r>
            <a:r>
              <a:rPr lang="ru-RU" dirty="0"/>
              <a:t>– голова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самоуправління</a:t>
            </a:r>
            <a:r>
              <a:rPr lang="ru-RU" dirty="0"/>
              <a:t> в </a:t>
            </a:r>
            <a:r>
              <a:rPr lang="ru-RU" dirty="0" err="1"/>
              <a:t>ряді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2927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7601272" cy="6141296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Знайдіть у тексті підтвердження звідки ж приїхали гості до України? (з Канади)</a:t>
            </a:r>
          </a:p>
          <a:p>
            <a:r>
              <a:rPr lang="uk-UA" dirty="0" smtClean="0"/>
              <a:t>У </a:t>
            </a:r>
            <a:r>
              <a:rPr lang="uk-UA" dirty="0"/>
              <a:t>якому ж місті відбуваються події? (у Києві)</a:t>
            </a:r>
          </a:p>
          <a:p>
            <a:r>
              <a:rPr lang="uk-UA" dirty="0" smtClean="0"/>
              <a:t>Якою </a:t>
            </a:r>
            <a:r>
              <a:rPr lang="uk-UA" dirty="0"/>
              <a:t>мовою гості із Канади спілкувалися з міліціонером? </a:t>
            </a:r>
          </a:p>
          <a:p>
            <a:r>
              <a:rPr lang="uk-UA" dirty="0" smtClean="0"/>
              <a:t>Покажіть </a:t>
            </a:r>
            <a:r>
              <a:rPr lang="uk-UA" dirty="0"/>
              <a:t>на карті Україну й Канаду, де проходять кордони названих країн?</a:t>
            </a:r>
          </a:p>
          <a:p>
            <a:r>
              <a:rPr lang="uk-UA" dirty="0" smtClean="0"/>
              <a:t>Про </a:t>
            </a:r>
            <a:r>
              <a:rPr lang="uk-UA" dirty="0"/>
              <a:t>що це говорить?  (Тому, що у Канаді живе багато вихідців з України, які незважаючи ні на що, зберегли українські традиції й мову, любов до своєї далекої Батьківщини).</a:t>
            </a:r>
          </a:p>
          <a:p>
            <a:pPr marL="0" indent="0">
              <a:buNone/>
            </a:pPr>
            <a:r>
              <a:rPr lang="uk-UA" dirty="0"/>
              <a:t>(Еміграція - вимушена чи добровільна зміна місця проживання окремих груп людей (емігрантів, переселенців), переселення зі своєї батьківщини, країни, де вони народилися і виросли в інші країни глобального суспільства з економічних, політичних або релігійних причин</a:t>
            </a:r>
          </a:p>
        </p:txBody>
      </p:sp>
    </p:spTree>
    <p:extLst>
      <p:ext uri="{BB962C8B-B14F-4D97-AF65-F5344CB8AC3E}">
        <p14:creationId xmlns:p14="http://schemas.microsoft.com/office/powerpoint/2010/main" val="1818343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>
          <a:xfrm>
            <a:off x="323528" y="620688"/>
            <a:ext cx="7601272" cy="5853264"/>
          </a:xfrm>
        </p:spPr>
        <p:txBody>
          <a:bodyPr>
            <a:normAutofit fontScale="92500"/>
          </a:bodyPr>
          <a:lstStyle/>
          <a:p>
            <a:r>
              <a:rPr lang="uk-UA" dirty="0"/>
              <a:t>Чи довів міліціонер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хибність </a:t>
            </a:r>
            <a:r>
              <a:rPr lang="uk-UA" dirty="0"/>
              <a:t>думки </a:t>
            </a:r>
            <a:r>
              <a:rPr lang="uk-UA" dirty="0" smtClean="0"/>
              <a:t>канадців</a:t>
            </a:r>
          </a:p>
          <a:p>
            <a:pPr marL="0" indent="0">
              <a:buNone/>
            </a:pPr>
            <a:r>
              <a:rPr lang="uk-UA" dirty="0" smtClean="0"/>
              <a:t> </a:t>
            </a:r>
            <a:r>
              <a:rPr lang="uk-UA" dirty="0"/>
              <a:t>про застосування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української </a:t>
            </a:r>
            <a:r>
              <a:rPr lang="uk-UA" dirty="0"/>
              <a:t>мови на Вкраїні?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Як </a:t>
            </a:r>
            <a:r>
              <a:rPr lang="uk-UA" dirty="0"/>
              <a:t>саме?</a:t>
            </a:r>
          </a:p>
          <a:p>
            <a:r>
              <a:rPr lang="uk-UA" dirty="0" smtClean="0"/>
              <a:t>Як </a:t>
            </a:r>
            <a:r>
              <a:rPr lang="uk-UA" dirty="0"/>
              <a:t>він охарактеризував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гостей</a:t>
            </a:r>
            <a:r>
              <a:rPr lang="uk-UA" dirty="0"/>
              <a:t>? (культурні, </a:t>
            </a:r>
            <a:r>
              <a:rPr lang="uk-UA" dirty="0" smtClean="0"/>
              <a:t>благородні</a:t>
            </a:r>
          </a:p>
          <a:p>
            <a:pPr marL="0" indent="0">
              <a:buNone/>
            </a:pPr>
            <a:r>
              <a:rPr lang="uk-UA" dirty="0" smtClean="0"/>
              <a:t> </a:t>
            </a:r>
            <a:r>
              <a:rPr lang="uk-UA" dirty="0"/>
              <a:t>люди. Одна із рис українців – бачити в людях гарне)</a:t>
            </a:r>
          </a:p>
          <a:p>
            <a:r>
              <a:rPr lang="uk-UA" dirty="0" smtClean="0"/>
              <a:t>Кого </a:t>
            </a:r>
            <a:r>
              <a:rPr lang="uk-UA" dirty="0"/>
              <a:t>і чому звинуватив міліціонер стосовно зневажливого ставлення до рідної мови? (людей)</a:t>
            </a:r>
          </a:p>
          <a:p>
            <a:r>
              <a:rPr lang="uk-UA" dirty="0" smtClean="0"/>
              <a:t>Це </a:t>
            </a:r>
            <a:r>
              <a:rPr lang="uk-UA" dirty="0"/>
              <a:t>гумористичний чи сатиричний твір? Свою думку обґрунтуйте. (засудження тих, хто цурається своєї мови. Розповідається з болем у серці)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4847"/>
            <a:ext cx="4008107" cy="300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205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7920880" cy="6285312"/>
          </a:xfrm>
        </p:spPr>
        <p:txBody>
          <a:bodyPr>
            <a:normAutofit/>
          </a:bodyPr>
          <a:lstStyle/>
          <a:p>
            <a:r>
              <a:rPr lang="uk-UA" dirty="0" smtClean="0"/>
              <a:t>Визначте </a:t>
            </a:r>
            <a:r>
              <a:rPr lang="uk-UA" dirty="0"/>
              <a:t>тему гуморески?  (зображення приїзду гостей з Канади в Україну та їх враження від почутої грамотної української вимови).</a:t>
            </a:r>
          </a:p>
          <a:p>
            <a:r>
              <a:rPr lang="uk-UA" dirty="0"/>
              <a:t> </a:t>
            </a:r>
            <a:r>
              <a:rPr lang="uk-UA" dirty="0" smtClean="0"/>
              <a:t>А </a:t>
            </a:r>
            <a:r>
              <a:rPr lang="uk-UA" dirty="0"/>
              <a:t>яка ідея?  (возвеличення української мови, яка є свідченням нашої культури, благородності, манери поведінки, етикету; засудження тих, хто її цурається).</a:t>
            </a:r>
          </a:p>
          <a:p>
            <a:r>
              <a:rPr lang="uk-UA" dirty="0" smtClean="0"/>
              <a:t>Визначте </a:t>
            </a:r>
            <a:r>
              <a:rPr lang="uk-UA" dirty="0"/>
              <a:t>головну думку цієї гуморески (мова – духовна скарбниця кожного українця; доки живе мова, доти існує нація думка гостей-канадців, що українці вже не говорять рідною мовою, не виправдалася).</a:t>
            </a:r>
          </a:p>
          <a:p>
            <a:r>
              <a:rPr lang="uk-UA" dirty="0" smtClean="0"/>
              <a:t>Чи </a:t>
            </a:r>
            <a:r>
              <a:rPr lang="uk-UA" dirty="0"/>
              <a:t>актуальна на сьогодні гумореска </a:t>
            </a:r>
            <a:r>
              <a:rPr lang="uk-UA" dirty="0" smtClean="0"/>
              <a:t>П</a:t>
            </a:r>
            <a:r>
              <a:rPr lang="uk-UA" dirty="0"/>
              <a:t>. </a:t>
            </a:r>
            <a:r>
              <a:rPr lang="uk-UA" dirty="0" err="1"/>
              <a:t>Глазового</a:t>
            </a:r>
            <a:r>
              <a:rPr lang="uk-UA" dirty="0"/>
              <a:t> «Заморські гості»? Свою думку обґрунтуйте. (Саме від нас залежить чи буде наша рідна мова модною, стильною та сучасною).</a:t>
            </a:r>
          </a:p>
        </p:txBody>
      </p:sp>
    </p:spTree>
    <p:extLst>
      <p:ext uri="{BB962C8B-B14F-4D97-AF65-F5344CB8AC3E}">
        <p14:creationId xmlns:p14="http://schemas.microsoft.com/office/powerpoint/2010/main" val="4106516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>
          <a:xfrm>
            <a:off x="539552" y="2996952"/>
            <a:ext cx="7992888" cy="4873752"/>
          </a:xfrm>
        </p:spPr>
        <p:txBody>
          <a:bodyPr/>
          <a:lstStyle/>
          <a:p>
            <a:r>
              <a:rPr lang="uk-UA" dirty="0" smtClean="0"/>
              <a:t>Прочитайте байку</a:t>
            </a:r>
          </a:p>
          <a:p>
            <a:pPr marL="0" indent="0">
              <a:buNone/>
            </a:pPr>
            <a:r>
              <a:rPr lang="uk-UA" dirty="0" smtClean="0"/>
              <a:t> «Похвала»</a:t>
            </a:r>
            <a:endParaRPr lang="uk-UA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www.ukrlib.com.ua/books/printit.php?tid=5191</a:t>
            </a:r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8640"/>
            <a:ext cx="4018101" cy="2459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781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vi-VN" dirty="0"/>
              <a:t>Комплімент - це особлива форма похвали, вираз схвалення, поваги, захоплення; люб'язності, приємні слова, утішний відгук, відфільтровані лестощі. </a:t>
            </a:r>
          </a:p>
          <a:p>
            <a:r>
              <a:rPr lang="vi-VN" dirty="0"/>
              <a:t>Компліменти — простий, але потужний засіб, що допомагає встановлювати добрі стосунки з іншими людьми.</a:t>
            </a:r>
          </a:p>
          <a:p>
            <a:r>
              <a:rPr lang="vi-VN" dirty="0"/>
              <a:t>Ле́стощі — похвала з корисливою метою, підлабузництво, лукава догідливість, удаване схвалення, принижене потурання. </a:t>
            </a:r>
          </a:p>
        </p:txBody>
      </p:sp>
    </p:spTree>
    <p:extLst>
      <p:ext uri="{BB962C8B-B14F-4D97-AF65-F5344CB8AC3E}">
        <p14:creationId xmlns:p14="http://schemas.microsoft.com/office/powerpoint/2010/main" val="19385031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ишукан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ишукана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ишукана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69</TotalTime>
  <Words>719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Century Schoolbook</vt:lpstr>
      <vt:lpstr>Times New Roman</vt:lpstr>
      <vt:lpstr>Wingdings</vt:lpstr>
      <vt:lpstr>Wingdings 2</vt:lpstr>
      <vt:lpstr>Вишукана</vt:lpstr>
      <vt:lpstr>Документ Microsoft Word</vt:lpstr>
      <vt:lpstr>Павло Глазовий. «Заморські гості», «Похвала». Викривальна спрямованість гумористичних і сатиричних творів </vt:lpstr>
      <vt:lpstr>Літературознавча хвилинка</vt:lpstr>
      <vt:lpstr>Аналіз твору «Заморські гості»</vt:lpstr>
      <vt:lpstr>Словникова робота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Запишіть таблицю до зошита заповніть колонки Повторіть перед виконанням Теорія літератури художні засоби</vt:lpstr>
      <vt:lpstr>Теорія літератури художні засоби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Карпатська Джерельна</dc:creator>
  <cp:lastModifiedBy>Карпатська Джерельна</cp:lastModifiedBy>
  <cp:revision>8</cp:revision>
  <dcterms:created xsi:type="dcterms:W3CDTF">2020-05-07T08:47:36Z</dcterms:created>
  <dcterms:modified xsi:type="dcterms:W3CDTF">2024-04-23T17:52:15Z</dcterms:modified>
</cp:coreProperties>
</file>