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60" r:id="rId5"/>
    <p:sldId id="27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70" r:id="rId15"/>
    <p:sldId id="271" r:id="rId16"/>
    <p:sldId id="274" r:id="rId17"/>
    <p:sldId id="275" r:id="rId18"/>
    <p:sldId id="276" r:id="rId19"/>
    <p:sldId id="277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9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5A346-3F68-4F95-A2B9-C868B428FD7C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C0560-975E-4523-A4CA-D3D8238FA496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C0560-975E-4523-A4CA-D3D8238FA496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65-1-696x4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88640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4869160"/>
            <a:ext cx="8458200" cy="1222375"/>
          </a:xfrm>
        </p:spPr>
        <p:txBody>
          <a:bodyPr>
            <a:normAutofit/>
          </a:bodyPr>
          <a:lstStyle/>
          <a:p>
            <a:br>
              <a:rPr lang="uk-UA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688"/>
            <a:ext cx="6732240" cy="4608512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я. Шлюб. Права і </a:t>
            </a:r>
            <a:r>
              <a:rPr lang="uk-UA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батьків і дітей. Права дитина та їх захист.</a:t>
            </a:r>
            <a:endParaRPr lang="ru-RU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88640"/>
            <a:ext cx="2560340" cy="157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620688"/>
            <a:ext cx="3059832" cy="2038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нутый угол 7"/>
          <p:cNvSpPr/>
          <p:nvPr/>
        </p:nvSpPr>
        <p:spPr>
          <a:xfrm>
            <a:off x="179512" y="2780928"/>
            <a:ext cx="8064896" cy="3744416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Витяг з Сімейного кодексу України </a:t>
            </a:r>
          </a:p>
          <a:p>
            <a:pPr>
              <a:buNone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Стаття 21. Поняття шлюбу</a:t>
            </a:r>
          </a:p>
          <a:p>
            <a:pPr>
              <a:buFont typeface="Wingdings" pitchFamily="2" charset="2"/>
              <a:buChar char="Ø"/>
            </a:pPr>
            <a:r>
              <a:rPr lang="uk-UA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Шлюбом є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сімейний союз жінки та чоловіка, зареєстрований у державному органі реєстрації актів цивільного стану.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Проживання однією сім'єю жінки та чоловіка без шлюбу не є підставою для виникнення у них прав та обов'язків подружжя.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Релігійний обряд шлюбу не є підставою для виникнення у жінки та чоловіка прав та обов'язків подружжя, крім випадків, коли релігійний обряд шлюбу відбувся до створення або відновлення державних органів реєстрації актів цивільного стану.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dirty="0"/>
              <a:t>Сімейний кодекс України містить умови укладання шлюбу </a:t>
            </a:r>
            <a:r>
              <a:rPr lang="uk-UA" sz="1600" dirty="0"/>
              <a:t>(ст.22 </a:t>
            </a:r>
            <a:r>
              <a:rPr lang="uk-UA" sz="1600" dirty="0" err="1"/>
              <a:t>СкУ</a:t>
            </a:r>
            <a:r>
              <a:rPr lang="uk-UA" sz="1600" dirty="0"/>
              <a:t>)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411760" y="1196752"/>
            <a:ext cx="3096344" cy="1368153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0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Умови укладання шлюбу: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132856"/>
            <a:ext cx="1728192" cy="14401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Взаємна вільна згода осіб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Ст.24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852936"/>
            <a:ext cx="1944216" cy="1584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Досягнення шлюбного віку             (ж.-18р. ч.-18р.)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Ст.22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4797152"/>
            <a:ext cx="1944216" cy="1584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Реєстрація шлюбу в державному органі</a:t>
            </a:r>
            <a:endParaRPr lang="ru-RU" b="1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7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052735"/>
            <a:ext cx="2448272" cy="34999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67944" y="3573016"/>
            <a:ext cx="1872208" cy="1584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7030A0"/>
                </a:solidFill>
                <a:latin typeface="Comic Sans MS" pitchFamily="66" charset="0"/>
              </a:rPr>
              <a:t>Одношлюбність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7030A0"/>
                </a:solidFill>
                <a:latin typeface="Comic Sans MS" pitchFamily="66" charset="0"/>
              </a:rPr>
              <a:t>Ст.25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179512" y="2348880"/>
            <a:ext cx="2160240" cy="1497335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Порядок укладання шлюбу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Глава 4 </a:t>
            </a:r>
            <a:r>
              <a:rPr lang="uk-U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СкУ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6"/>
          <p:cNvSpPr/>
          <p:nvPr/>
        </p:nvSpPr>
        <p:spPr>
          <a:xfrm>
            <a:off x="2555776" y="332656"/>
            <a:ext cx="3929063" cy="785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Подання заяви (подається особисто і в письмовій формі)</a:t>
            </a:r>
            <a:endParaRPr lang="ru-RU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6"/>
          <p:cNvSpPr/>
          <p:nvPr/>
        </p:nvSpPr>
        <p:spPr>
          <a:xfrm>
            <a:off x="2483768" y="1412776"/>
            <a:ext cx="4104456" cy="13498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Ознайомлення наречених з </a:t>
            </a:r>
            <a:r>
              <a:rPr lang="uk-UA" sz="1400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обов</a:t>
            </a:r>
            <a:r>
              <a:rPr lang="en-US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400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язком</a:t>
            </a:r>
            <a:r>
              <a:rPr lang="uk-UA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повідомити один одного про стан здоров</a:t>
            </a:r>
            <a:r>
              <a:rPr lang="en-US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я, правами і </a:t>
            </a:r>
            <a:r>
              <a:rPr lang="uk-UA" sz="1400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обов</a:t>
            </a:r>
            <a:r>
              <a:rPr lang="en-US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400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язками</a:t>
            </a:r>
            <a:r>
              <a:rPr lang="uk-UA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подружжя, про </a:t>
            </a:r>
            <a:r>
              <a:rPr lang="uk-UA" sz="1400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відповідальтність</a:t>
            </a:r>
            <a:r>
              <a:rPr lang="uk-UA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 за приховання перешкод до реєстрації шлюбу</a:t>
            </a:r>
            <a:endParaRPr lang="ru-RU" sz="14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2924944"/>
            <a:ext cx="4094187" cy="1075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Реєстрація шлюбу відбуваються через місяць від дня подання заяви (в окремих випадках раніше: в разі народження дитини, вагітності, військовослужбовці)</a:t>
            </a:r>
            <a:endParaRPr lang="ru-RU" sz="1400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6"/>
          <p:cNvSpPr/>
          <p:nvPr/>
        </p:nvSpPr>
        <p:spPr>
          <a:xfrm>
            <a:off x="2483768" y="4293096"/>
            <a:ext cx="4071938" cy="8572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Присутність наречених в момент реєстрації шлюбу є </a:t>
            </a:r>
            <a:r>
              <a:rPr lang="uk-UA" sz="1600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обов</a:t>
            </a:r>
            <a:r>
              <a:rPr lang="en-US" sz="16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600" dirty="0" err="1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язковою</a:t>
            </a:r>
            <a:endParaRPr lang="ru-RU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5517232"/>
            <a:ext cx="4071938" cy="7858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>Документом, який засвідчує факт укладання шлюбу, є свідоцтво про одруження</a:t>
            </a:r>
            <a:endParaRPr lang="ru-RU" dirty="0">
              <a:solidFill>
                <a:srgbClr val="7030A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4"/>
          <p:cNvSpPr/>
          <p:nvPr/>
        </p:nvSpPr>
        <p:spPr>
          <a:xfrm>
            <a:off x="1979712" y="188640"/>
            <a:ext cx="5400600" cy="1702519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Особливості укладання шлюбу неповнолітньою особою: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круглений прямокутник 4"/>
          <p:cNvSpPr/>
          <p:nvPr/>
        </p:nvSpPr>
        <p:spPr>
          <a:xfrm>
            <a:off x="428625" y="2214563"/>
            <a:ext cx="8358188" cy="928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Особі, яка досягла 16 років, за рішенням суду може бути надане право на шлюб, якщо буде встановлено, що це відповідає її інтересам.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Округлений прямокутник 5"/>
          <p:cNvSpPr/>
          <p:nvPr/>
        </p:nvSpPr>
        <p:spPr>
          <a:xfrm>
            <a:off x="428625" y="3286125"/>
            <a:ext cx="8429625" cy="928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Неповнолітня особа з моменту укладання шлюбу стає дієздатною в повному обсязі. Повна дієздатність зберігається після розірвання шлюбу</a:t>
            </a:r>
            <a:r>
              <a:rPr lang="uk-UA" sz="2000" dirty="0">
                <a:solidFill>
                  <a:srgbClr val="0070C0"/>
                </a:solidFill>
                <a:cs typeface="Times New Roman" pitchFamily="18" charset="0"/>
              </a:rPr>
              <a:t>.</a:t>
            </a:r>
            <a:endParaRPr lang="ru-RU" sz="2000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Округлений прямокутник 7"/>
          <p:cNvSpPr/>
          <p:nvPr/>
        </p:nvSpPr>
        <p:spPr>
          <a:xfrm>
            <a:off x="395536" y="4365104"/>
            <a:ext cx="8429625" cy="9286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Дитина, молодше 14 років, у шлюб вступати не може. 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Округлений прямокутник 8"/>
          <p:cNvSpPr/>
          <p:nvPr/>
        </p:nvSpPr>
        <p:spPr>
          <a:xfrm>
            <a:off x="395536" y="5445224"/>
            <a:ext cx="8429625" cy="9286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Вагомі причини для укладання шлюбу: вагітність неповнолітньої, народження дитини, фактичні сімейні відносини. </a:t>
            </a:r>
            <a:endParaRPr lang="ru-RU" sz="20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971600" y="332656"/>
            <a:ext cx="6911975" cy="9366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3600" b="1" dirty="0">
                <a:solidFill>
                  <a:srgbClr val="0070C0"/>
                </a:solidFill>
                <a:latin typeface="Comic Sans MS" pitchFamily="66" charset="0"/>
              </a:rPr>
              <a:t>Права та </a:t>
            </a:r>
            <a:r>
              <a:rPr lang="uk-UA" sz="3600" b="1" dirty="0" err="1">
                <a:solidFill>
                  <a:srgbClr val="0070C0"/>
                </a:solidFill>
                <a:latin typeface="Comic Sans MS" pitchFamily="66" charset="0"/>
              </a:rPr>
              <a:t>обов</a:t>
            </a:r>
            <a:r>
              <a:rPr lang="en-US" sz="3600" b="1" dirty="0">
                <a:solidFill>
                  <a:srgbClr val="0070C0"/>
                </a:solidFill>
                <a:latin typeface="Comic Sans MS" pitchFamily="66" charset="0"/>
              </a:rPr>
              <a:t>’</a:t>
            </a:r>
            <a:r>
              <a:rPr lang="uk-UA" sz="3600" b="1" dirty="0" err="1">
                <a:solidFill>
                  <a:srgbClr val="0070C0"/>
                </a:solidFill>
                <a:latin typeface="Comic Sans MS" pitchFamily="66" charset="0"/>
              </a:rPr>
              <a:t>язки</a:t>
            </a:r>
            <a:r>
              <a:rPr lang="uk-UA" sz="3600" b="1" dirty="0">
                <a:solidFill>
                  <a:srgbClr val="0070C0"/>
                </a:solidFill>
                <a:latin typeface="Comic Sans MS" pitchFamily="66" charset="0"/>
              </a:rPr>
              <a:t> подружжя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2051720" y="1714500"/>
            <a:ext cx="4752527" cy="10080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Особисті немайнові права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та </a:t>
            </a:r>
            <a:r>
              <a:rPr lang="uk-UA" sz="2400" b="1" dirty="0" err="1">
                <a:solidFill>
                  <a:srgbClr val="0070C0"/>
                </a:solidFill>
                <a:latin typeface="Comic Sans MS" pitchFamily="66" charset="0"/>
              </a:rPr>
              <a:t>обов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’</a:t>
            </a:r>
            <a:r>
              <a:rPr lang="uk-UA" sz="2400" b="1" dirty="0" err="1">
                <a:solidFill>
                  <a:srgbClr val="0070C0"/>
                </a:solidFill>
                <a:latin typeface="Comic Sans MS" pitchFamily="66" charset="0"/>
              </a:rPr>
              <a:t>язки</a:t>
            </a:r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uk-UA" sz="1400" b="1" dirty="0">
                <a:solidFill>
                  <a:srgbClr val="0070C0"/>
                </a:solidFill>
                <a:latin typeface="Comic Sans MS" pitchFamily="66" charset="0"/>
              </a:rPr>
              <a:t>ст.49-56 </a:t>
            </a:r>
            <a:r>
              <a:rPr lang="uk-UA" sz="1400" b="1" dirty="0" err="1">
                <a:solidFill>
                  <a:srgbClr val="0070C0"/>
                </a:solidFill>
                <a:latin typeface="Comic Sans MS" pitchFamily="66" charset="0"/>
              </a:rPr>
              <a:t>СкУ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87824" y="2852936"/>
            <a:ext cx="2808288" cy="1008063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Майнові права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179512" y="4221088"/>
            <a:ext cx="4248472" cy="14401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uk-UA" sz="2400" b="1" dirty="0">
              <a:solidFill>
                <a:schemeClr val="bg1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Особиста приватна власність </a:t>
            </a:r>
          </a:p>
          <a:p>
            <a:pPr algn="ctr">
              <a:defRPr/>
            </a:pPr>
            <a:r>
              <a:rPr lang="uk-UA" sz="2000" b="1" dirty="0">
                <a:solidFill>
                  <a:srgbClr val="0070C0"/>
                </a:solidFill>
                <a:latin typeface="Comic Sans MS" pitchFamily="66" charset="0"/>
              </a:rPr>
              <a:t>чоловіка та дружини </a:t>
            </a:r>
          </a:p>
          <a:p>
            <a:pPr algn="ctr">
              <a:defRPr/>
            </a:pPr>
            <a:r>
              <a:rPr lang="uk-UA" sz="1400" b="1" dirty="0">
                <a:solidFill>
                  <a:srgbClr val="0070C0"/>
                </a:solidFill>
                <a:latin typeface="Comic Sans MS" pitchFamily="66" charset="0"/>
              </a:rPr>
              <a:t>Ст.57-59 </a:t>
            </a:r>
            <a:r>
              <a:rPr lang="uk-UA" sz="1400" b="1" dirty="0" err="1">
                <a:solidFill>
                  <a:srgbClr val="0070C0"/>
                </a:solidFill>
                <a:latin typeface="Comic Sans MS" pitchFamily="66" charset="0"/>
              </a:rPr>
              <a:t>СкУ</a:t>
            </a:r>
            <a:endParaRPr lang="uk-UA" sz="1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644008" y="4221088"/>
            <a:ext cx="4176638" cy="14401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Спільна сумісна власність </a:t>
            </a:r>
          </a:p>
          <a:p>
            <a:pPr algn="ctr">
              <a:defRPr/>
            </a:pPr>
            <a:r>
              <a:rPr lang="uk-UA" sz="2400" b="1" dirty="0">
                <a:solidFill>
                  <a:srgbClr val="0070C0"/>
                </a:solidFill>
                <a:latin typeface="Comic Sans MS" pitchFamily="66" charset="0"/>
              </a:rPr>
              <a:t>Подружжя</a:t>
            </a:r>
          </a:p>
          <a:p>
            <a:pPr algn="ctr">
              <a:defRPr/>
            </a:pPr>
            <a:r>
              <a:rPr lang="uk-UA" sz="1400" b="1" dirty="0">
                <a:solidFill>
                  <a:srgbClr val="0070C0"/>
                </a:solidFill>
                <a:latin typeface="Comic Sans MS" pitchFamily="66" charset="0"/>
              </a:rPr>
              <a:t>Ст.60-74 </a:t>
            </a:r>
            <a:r>
              <a:rPr lang="uk-UA" sz="1400" b="1" dirty="0" err="1">
                <a:solidFill>
                  <a:srgbClr val="0070C0"/>
                </a:solidFill>
                <a:latin typeface="Comic Sans MS" pitchFamily="66" charset="0"/>
              </a:rPr>
              <a:t>СкУ</a:t>
            </a:r>
            <a:endParaRPr lang="ru-RU" sz="1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595350">
            <a:off x="1845773" y="3066728"/>
            <a:ext cx="923846" cy="1228600"/>
          </a:xfrm>
          <a:prstGeom prst="curvedRightArrow">
            <a:avLst>
              <a:gd name="adj1" fmla="val 32053"/>
              <a:gd name="adj2" fmla="val 64106"/>
              <a:gd name="adj3" fmla="val 3333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826181">
            <a:off x="6062511" y="3024327"/>
            <a:ext cx="739250" cy="1274838"/>
          </a:xfrm>
          <a:prstGeom prst="curvedLeftArrow">
            <a:avLst>
              <a:gd name="adj1" fmla="val 35501"/>
              <a:gd name="adj2" fmla="val 71002"/>
              <a:gd name="adj3" fmla="val 3333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107504" y="836712"/>
            <a:ext cx="3781623" cy="1851099"/>
          </a:xfrm>
          <a:prstGeom prst="right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Шлюбний договір</a:t>
            </a:r>
            <a:endParaRPr lang="ru-RU" sz="2800" b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3429000" y="188640"/>
            <a:ext cx="5715000" cy="4287391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Регулює майнові відносини    між подружжям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Визначає майнові права та </a:t>
            </a:r>
            <a:r>
              <a:rPr lang="uk-UA" sz="2400" b="1" dirty="0" err="1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обов</a:t>
            </a:r>
            <a:r>
              <a:rPr lang="ru-RU" sz="24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2400" b="1" dirty="0" err="1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язки</a:t>
            </a:r>
            <a:r>
              <a:rPr lang="uk-UA" sz="24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 подружжя</a:t>
            </a:r>
            <a:endParaRPr lang="uk-UA" sz="2400" b="1" dirty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Визначає правовий режим майна</a:t>
            </a:r>
            <a:endParaRPr lang="uk-UA" sz="2400" b="1" dirty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2400" b="1" dirty="0">
                <a:solidFill>
                  <a:srgbClr val="00B050"/>
                </a:solidFill>
                <a:latin typeface="Comic Sans MS" pitchFamily="66" charset="0"/>
                <a:cs typeface="Times New Roman" pitchFamily="18" charset="0"/>
              </a:rPr>
              <a:t>Укладається в письмовій формі та нотаріально засвідчується</a:t>
            </a:r>
            <a:endParaRPr lang="uk-UA" sz="2400" b="1" dirty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shlyubniy-dogovir-kontra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9120"/>
            <a:ext cx="3903323" cy="220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latin typeface="Comic Sans MS" pitchFamily="66" charset="0"/>
              </a:rPr>
              <a:t>Коли і як виникають права та </a:t>
            </a:r>
            <a:r>
              <a:rPr lang="uk-UA" sz="2800" dirty="0" err="1">
                <a:latin typeface="Comic Sans MS" pitchFamily="66" charset="0"/>
              </a:rPr>
              <a:t>обовязки</a:t>
            </a:r>
            <a:r>
              <a:rPr lang="uk-UA" sz="2800" dirty="0">
                <a:latin typeface="Comic Sans MS" pitchFamily="66" charset="0"/>
              </a:rPr>
              <a:t> батьків і дітей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Взаємні права і </a:t>
            </a:r>
            <a:r>
              <a:rPr lang="uk-UA" sz="2000" dirty="0" err="1">
                <a:solidFill>
                  <a:srgbClr val="FF0000"/>
                </a:solidFill>
                <a:latin typeface="Comic Sans MS" pitchFamily="66" charset="0"/>
              </a:rPr>
              <a:t>обовязки</a:t>
            </a: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 між батьками і дітьми </a:t>
            </a:r>
            <a:r>
              <a:rPr lang="uk-UA" sz="2000" dirty="0" err="1">
                <a:solidFill>
                  <a:srgbClr val="FF0000"/>
                </a:solidFill>
                <a:latin typeface="Comic Sans MS" pitchFamily="66" charset="0"/>
              </a:rPr>
              <a:t>грунтується</a:t>
            </a: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 на походженні дитини від них.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Дитина походить від </a:t>
            </a: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подружжя</a:t>
            </a: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,які </a:t>
            </a: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перебувають у зареєстрованому шлюбі</a:t>
            </a: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Походження дитини </a:t>
            </a: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визначається на підставі</a:t>
            </a: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 Свідоцтва про шлюб. </a:t>
            </a:r>
            <a:r>
              <a:rPr lang="uk-UA" sz="2000" i="1" dirty="0">
                <a:solidFill>
                  <a:srgbClr val="FF0000"/>
                </a:solidFill>
                <a:latin typeface="Comic Sans MS" pitchFamily="66" charset="0"/>
              </a:rPr>
              <a:t>У таких випадках проблем не виникає.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Якщо батьки новонародженої дитини </a:t>
            </a: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не перебувають у шлюбі між собою</a:t>
            </a: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, тоді вони можуть звернутися </a:t>
            </a: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із спільною заявою </a:t>
            </a: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до органу реєстрації актів цивільного стану про визнання  батьківства. </a:t>
            </a:r>
          </a:p>
          <a:p>
            <a:pPr>
              <a:buFont typeface="Wingdings" pitchFamily="2" charset="2"/>
              <a:buChar char="ü"/>
            </a:pPr>
            <a:r>
              <a:rPr lang="uk-UA" sz="2000" dirty="0">
                <a:solidFill>
                  <a:srgbClr val="FF0000"/>
                </a:solidFill>
                <a:latin typeface="Comic Sans MS" pitchFamily="66" charset="0"/>
              </a:rPr>
              <a:t>Закон надає право чоловікові, який вважає себе батьком дитини,звернутися з відповідною заявою особисто. </a:t>
            </a:r>
          </a:p>
          <a:p>
            <a:pPr>
              <a:buFont typeface="Wingdings" pitchFamily="2" charset="2"/>
              <a:buChar char="ü"/>
            </a:pP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Батьківство може встановлюватися і за рішенням суду.</a:t>
            </a:r>
          </a:p>
          <a:p>
            <a:pPr>
              <a:buFont typeface="Wingdings" pitchFamily="2" charset="2"/>
              <a:buChar char="ü"/>
            </a:pP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Ст. 128 </a:t>
            </a:r>
            <a:r>
              <a:rPr lang="uk-UA" sz="2000" u="sng" dirty="0" err="1">
                <a:solidFill>
                  <a:srgbClr val="FF0000"/>
                </a:solidFill>
                <a:latin typeface="Comic Sans MS" pitchFamily="66" charset="0"/>
              </a:rPr>
              <a:t>СкУ</a:t>
            </a:r>
            <a:r>
              <a:rPr lang="uk-UA" sz="2000" u="sng" dirty="0">
                <a:solidFill>
                  <a:srgbClr val="FF0000"/>
                </a:solidFill>
                <a:latin typeface="Comic Sans MS" pitchFamily="66" charset="0"/>
              </a:rPr>
              <a:t>, ст.133 </a:t>
            </a:r>
            <a:r>
              <a:rPr lang="uk-UA" sz="2000" u="sng" dirty="0" err="1">
                <a:solidFill>
                  <a:srgbClr val="FF0000"/>
                </a:solidFill>
                <a:latin typeface="Comic Sans MS" pitchFamily="66" charset="0"/>
              </a:rPr>
              <a:t>СкУ</a:t>
            </a:r>
            <a:endParaRPr lang="ru-RU" sz="20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/>
              <a:t>Якими є права та </a:t>
            </a:r>
            <a:r>
              <a:rPr lang="uk-UA" sz="2400" dirty="0" err="1"/>
              <a:t>обов</a:t>
            </a:r>
            <a:r>
              <a:rPr lang="en-US" sz="2400" dirty="0"/>
              <a:t>’</a:t>
            </a:r>
            <a:r>
              <a:rPr lang="uk-UA" sz="2400" dirty="0" err="1"/>
              <a:t>язки</a:t>
            </a:r>
            <a:r>
              <a:rPr lang="uk-UA" sz="2400" dirty="0"/>
              <a:t> батьків та дітей?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Ст.141 </a:t>
            </a:r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Права та </a:t>
            </a:r>
            <a:r>
              <a:rPr lang="uk-UA" sz="1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батьків і дітей можуть бути особистого немайнового та майнового характеру.</a:t>
            </a:r>
          </a:p>
          <a:p>
            <a:pPr algn="ctr">
              <a:buNone/>
            </a:pPr>
            <a:r>
              <a:rPr lang="uk-U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До особистих належить насамперед:</a:t>
            </a:r>
          </a:p>
          <a:p>
            <a:pPr>
              <a:buFontTx/>
              <a:buChar char="-"/>
            </a:pPr>
            <a:r>
              <a:rPr lang="uk-UA" sz="1400" b="1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обов</a:t>
            </a:r>
            <a:r>
              <a:rPr lang="en-US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400" b="1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язок</a:t>
            </a: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батьків </a:t>
            </a:r>
            <a:r>
              <a:rPr lang="uk-UA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забрати дитину з пологового будинку</a:t>
            </a: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не пізніше одного місяця з дня народження дитини зареєструвати її </a:t>
            </a: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 державному органі реєстрації актів цивільного стану;</a:t>
            </a:r>
          </a:p>
          <a:p>
            <a:pPr>
              <a:buFontTx/>
              <a:buChar char="-"/>
            </a:pPr>
            <a:r>
              <a:rPr lang="uk-UA" sz="1400" b="1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СкУ</a:t>
            </a: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містить норми,згідно яким, батьки мають </a:t>
            </a:r>
            <a:r>
              <a:rPr lang="uk-UA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право та </a:t>
            </a:r>
            <a:r>
              <a:rPr lang="uk-UA" sz="1400" b="1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обов</a:t>
            </a:r>
            <a:r>
              <a:rPr lang="en-US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400" b="1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язок</a:t>
            </a:r>
            <a:r>
              <a:rPr lang="uk-UA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визначати прізвище, </a:t>
            </a:r>
            <a:r>
              <a:rPr lang="uk-UA" sz="1400" b="1" u="sng" dirty="0" err="1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ім</a:t>
            </a:r>
            <a:r>
              <a:rPr lang="en-US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я та по батькові дитини;</a:t>
            </a:r>
          </a:p>
          <a:p>
            <a:pPr>
              <a:buFontTx/>
              <a:buChar char="-"/>
            </a:pP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при реєстрації батьки отримують </a:t>
            </a:r>
            <a:r>
              <a:rPr lang="uk-UA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Свідоцтво про народження дитини</a:t>
            </a: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батьки мають </a:t>
            </a:r>
            <a:r>
              <a:rPr lang="uk-UA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право визначити місце проживання дітей</a:t>
            </a: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батьки мають вирішувати право спільно вирішувати питання </a:t>
            </a:r>
          </a:p>
          <a:p>
            <a:pPr>
              <a:buFontTx/>
              <a:buChar char="-"/>
            </a:pPr>
            <a:r>
              <a:rPr lang="uk-UA" sz="1400" b="1" u="sng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виховання дітей</a:t>
            </a:r>
            <a:r>
              <a:rPr lang="uk-UA" sz="1400" b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ru-RU" sz="14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Рисунок 3" descr="77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9" y="3429000"/>
            <a:ext cx="2339752" cy="3240360"/>
          </a:xfrm>
          <a:prstGeom prst="rect">
            <a:avLst/>
          </a:prstGeom>
        </p:spPr>
      </p:pic>
      <p:pic>
        <p:nvPicPr>
          <p:cNvPr id="5" name="Рисунок 4" descr="fmt_94_24_shutterstock_37454347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437112"/>
            <a:ext cx="2627784" cy="175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 з сторінки Рівненський Обласний перинатальний центр у соцмережі Фейсбук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4869160"/>
            <a:ext cx="2529406" cy="169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686800" cy="838200"/>
          </a:xfrm>
        </p:spPr>
        <p:txBody>
          <a:bodyPr>
            <a:noAutofit/>
          </a:bodyPr>
          <a:lstStyle/>
          <a:p>
            <a:r>
              <a:rPr lang="uk-UA" sz="2800" dirty="0">
                <a:latin typeface="Comic Sans MS" pitchFamily="66" charset="0"/>
              </a:rPr>
              <a:t>Що означає взаємна відповідальність батьків та дітей?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84784"/>
            <a:ext cx="9036496" cy="5373216"/>
          </a:xfrm>
        </p:spPr>
        <p:txBody>
          <a:bodyPr/>
          <a:lstStyle/>
          <a:p>
            <a:pPr>
              <a:buNone/>
            </a:pPr>
            <a:r>
              <a:rPr lang="uk-UA" sz="2000" b="1" dirty="0">
                <a:solidFill>
                  <a:srgbClr val="C00000"/>
                </a:solidFill>
                <a:latin typeface="Comic Sans MS" pitchFamily="66" charset="0"/>
              </a:rPr>
              <a:t>Права та </a:t>
            </a:r>
            <a:r>
              <a:rPr lang="uk-UA" sz="2000" b="1" dirty="0" err="1">
                <a:solidFill>
                  <a:srgbClr val="C00000"/>
                </a:solidFill>
                <a:latin typeface="Comic Sans MS" pitchFamily="66" charset="0"/>
              </a:rPr>
              <a:t>обов</a:t>
            </a: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</a:rPr>
              <a:t>’</a:t>
            </a:r>
            <a:r>
              <a:rPr lang="uk-UA" sz="2000" b="1" dirty="0" err="1">
                <a:solidFill>
                  <a:srgbClr val="C00000"/>
                </a:solidFill>
                <a:latin typeface="Comic Sans MS" pitchFamily="66" charset="0"/>
              </a:rPr>
              <a:t>язки</a:t>
            </a:r>
            <a:r>
              <a:rPr lang="uk-UA" sz="2000" b="1" dirty="0">
                <a:solidFill>
                  <a:srgbClr val="C00000"/>
                </a:solidFill>
                <a:latin typeface="Comic Sans MS" pitchFamily="66" charset="0"/>
              </a:rPr>
              <a:t> батьків і дітей є взаємними</a:t>
            </a:r>
          </a:p>
          <a:p>
            <a:pPr>
              <a:buNone/>
            </a:pPr>
            <a:r>
              <a:rPr lang="uk-UA" sz="2000" b="1" dirty="0">
                <a:solidFill>
                  <a:srgbClr val="002060"/>
                </a:solidFill>
                <a:latin typeface="Comic Sans MS" pitchFamily="66" charset="0"/>
              </a:rPr>
              <a:t>        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Ст.51 </a:t>
            </a:r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Повнолітні діти </a:t>
            </a:r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зобов</a:t>
            </a: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піклуватися про своїх непрацездатних батьків.</a:t>
            </a:r>
          </a:p>
          <a:p>
            <a:pPr>
              <a:buFont typeface="Arial" pitchFamily="34" charset="0"/>
              <a:buChar char="•"/>
            </a:pPr>
            <a:r>
              <a:rPr lang="uk-UA" sz="1800" b="1" dirty="0">
                <a:solidFill>
                  <a:srgbClr val="002060"/>
                </a:solidFill>
                <a:latin typeface="Comic Sans MS" pitchFamily="66" charset="0"/>
              </a:rPr>
              <a:t>Батьки вважаються непрацездатними не лише за станом здоров</a:t>
            </a:r>
            <a:r>
              <a:rPr lang="en-US" sz="1800" b="1" dirty="0">
                <a:solidFill>
                  <a:srgbClr val="002060"/>
                </a:solidFill>
                <a:latin typeface="Comic Sans MS" pitchFamily="66" charset="0"/>
              </a:rPr>
              <a:t>’</a:t>
            </a:r>
            <a:r>
              <a:rPr lang="uk-UA" sz="1800" b="1" dirty="0">
                <a:solidFill>
                  <a:srgbClr val="002060"/>
                </a:solidFill>
                <a:latin typeface="Comic Sans MS" pitchFamily="66" charset="0"/>
              </a:rPr>
              <a:t>я,а й з досягненням пенсійного віку (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26 Закону 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„Про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загальнообов'язкове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пенсійне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страхування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 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пенсійний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пенсії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за </a:t>
            </a:r>
            <a:r>
              <a:rPr lang="ru-RU" sz="1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віком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набутого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особою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страхового стажу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становить 60, 63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65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Неповнолітні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діти,які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мають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самостійний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заробіток,можуть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надавати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батькам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матеріальну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допомогу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,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однак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це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лише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їхнє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моральне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зобовязання</a:t>
            </a:r>
            <a:r>
              <a:rPr lang="ru-RU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uk-UA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А от повнолітніх дітей закон </a:t>
            </a:r>
            <a:r>
              <a:rPr lang="uk-UA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зобов</a:t>
            </a:r>
            <a:r>
              <a:rPr lang="en-US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1800" b="1" dirty="0" err="1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язує</a:t>
            </a:r>
            <a:r>
              <a:rPr lang="uk-UA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 утримувати своїх непрацездатних і нужденних батьків.</a:t>
            </a:r>
          </a:p>
          <a:p>
            <a:pPr>
              <a:buFont typeface="Arial" pitchFamily="34" charset="0"/>
              <a:buChar char="•"/>
            </a:pPr>
            <a:r>
              <a:rPr lang="uk-UA" sz="1800" b="1" dirty="0">
                <a:solidFill>
                  <a:srgbClr val="002060"/>
                </a:solidFill>
                <a:latin typeface="Comic Sans MS" pitchFamily="66" charset="0"/>
                <a:cs typeface="Times New Roman" pitchFamily="18" charset="0"/>
              </a:rPr>
              <a:t>Якщо діти не виконують цього,рішенням суду можуть бути призначені аліменти з дітей,лише за умови потреби.</a:t>
            </a:r>
            <a:endParaRPr lang="ru-RU" sz="1800" b="1" dirty="0">
              <a:solidFill>
                <a:srgbClr val="002060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500313" y="214313"/>
            <a:ext cx="4214812" cy="1857375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bg1"/>
                </a:solidFill>
                <a:cs typeface="Times New Roman" pitchFamily="18" charset="0"/>
              </a:rPr>
              <a:t>Підсумки:</a:t>
            </a:r>
            <a:endParaRPr lang="ru-RU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50" y="2143124"/>
            <a:ext cx="7500938" cy="41661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F90BB5"/>
                </a:solidFill>
                <a:latin typeface="Comic Sans MS" pitchFamily="66" charset="0"/>
                <a:cs typeface="Times New Roman" pitchFamily="18" charset="0"/>
              </a:rPr>
              <a:t>Сім</a:t>
            </a:r>
            <a:r>
              <a:rPr lang="ru-RU" sz="2400" b="1" dirty="0">
                <a:solidFill>
                  <a:srgbClr val="F90BB5"/>
                </a:solidFill>
                <a:latin typeface="Comic Sans MS" pitchFamily="66" charset="0"/>
                <a:cs typeface="Times New Roman" pitchFamily="18" charset="0"/>
              </a:rPr>
              <a:t>’</a:t>
            </a:r>
            <a:r>
              <a:rPr lang="uk-UA" sz="2400" b="1" dirty="0">
                <a:solidFill>
                  <a:srgbClr val="F90BB5"/>
                </a:solidFill>
                <a:latin typeface="Comic Sans MS" pitchFamily="66" charset="0"/>
                <a:cs typeface="Times New Roman" pitchFamily="18" charset="0"/>
              </a:rPr>
              <a:t>я – це надзвичайно важлива ланка людського суспільства. Саме в ній продовжується людський рід, виховуються діти. Шлюб є підставою для створення сім’ї. Юридичні наслідки має лише шлюб, зареєстрований у державному органі реєстрації актів цивільного стану. Шлюб визначає для кожного з подружжя відповідні права та обов’язки. Законом визначені певні вимоги до укладання шлюбу</a:t>
            </a:r>
            <a:r>
              <a:rPr lang="uk-UA" sz="2000" dirty="0">
                <a:solidFill>
                  <a:srgbClr val="F90BB5"/>
                </a:solidFill>
                <a:latin typeface="Comic Sans MS" pitchFamily="66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F90BB5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80728"/>
          </a:xfrm>
        </p:spPr>
        <p:txBody>
          <a:bodyPr/>
          <a:lstStyle/>
          <a:p>
            <a:pPr algn="ctr"/>
            <a:r>
              <a:rPr lang="uk-UA" dirty="0">
                <a:latin typeface="Comic Sans MS" pitchFamily="66" charset="0"/>
              </a:rPr>
              <a:t>Що таке </a:t>
            </a:r>
            <a:r>
              <a:rPr lang="ru-RU" dirty="0">
                <a:latin typeface="Comic Sans MS" pitchFamily="66" charset="0"/>
              </a:rPr>
              <a:t>С</a:t>
            </a:r>
            <a:r>
              <a:rPr lang="uk-UA" dirty="0" err="1">
                <a:latin typeface="Comic Sans MS" pitchFamily="66" charset="0"/>
              </a:rPr>
              <a:t>ім</a:t>
            </a:r>
            <a:r>
              <a:rPr lang="en-US" dirty="0">
                <a:latin typeface="Comic Sans MS" pitchFamily="66" charset="0"/>
              </a:rPr>
              <a:t>’</a:t>
            </a:r>
            <a:r>
              <a:rPr lang="uk-UA" dirty="0">
                <a:latin typeface="Comic Sans MS" pitchFamily="66" charset="0"/>
              </a:rPr>
              <a:t>я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830816" cy="5688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я відіграє важливу роль в житті кожної людини. В юридичній науці сім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єю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називають людей,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які спільно проживають,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язані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спільним побутом,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мають взаємні права та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язки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600" b="1" dirty="0"/>
              <a:t> </a:t>
            </a:r>
            <a:r>
              <a:rPr lang="uk-UA" sz="1600" b="1" dirty="0">
                <a:solidFill>
                  <a:schemeClr val="tx1"/>
                </a:solidFill>
              </a:rPr>
              <a:t>Витяг з Сімейного кодексу України</a:t>
            </a:r>
            <a:endParaRPr lang="uk-UA" sz="160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uk-UA" sz="1600" dirty="0">
                <a:solidFill>
                  <a:schemeClr val="tx1"/>
                </a:solidFill>
              </a:rPr>
              <a:t>    Стаття 3. Сім'я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>
                <a:solidFill>
                  <a:schemeClr val="tx1"/>
                </a:solidFill>
              </a:rPr>
              <a:t>1. Сім'я є первинним та основним осередком суспільства.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>
                <a:solidFill>
                  <a:schemeClr val="tx1"/>
                </a:solidFill>
              </a:rPr>
              <a:t>2. Сім'ю складають особи, які спільно проживають, пов'язані спільним побутом, мають взаємні права та обов'язки.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>
                <a:solidFill>
                  <a:schemeClr val="tx1"/>
                </a:solidFill>
              </a:rPr>
              <a:t>Подружжя вважається сім'єю і тоді, коли дружина та чоловік, у зв'язку з навчанням, роботою, лікуванням, необхідністю догляду за батьками, дітьми та з інших поважних причин не проживають спільно.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>
                <a:solidFill>
                  <a:schemeClr val="tx1"/>
                </a:solidFill>
              </a:rPr>
              <a:t>Дитина належить до сім'ї своїх батьків і тоді, коли спільно з ними не проживає.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>
                <a:solidFill>
                  <a:schemeClr val="tx1"/>
                </a:solidFill>
              </a:rPr>
              <a:t>3. Права члена сім'ї має одинока особа.</a:t>
            </a:r>
          </a:p>
          <a:p>
            <a:pPr>
              <a:buFont typeface="Wingdings" pitchFamily="2" charset="2"/>
              <a:buChar char="Ø"/>
            </a:pPr>
            <a:r>
              <a:rPr lang="uk-UA" sz="1600" dirty="0">
                <a:solidFill>
                  <a:schemeClr val="tx1"/>
                </a:solidFill>
              </a:rPr>
              <a:t>4. Сім'я створюється на підставі шлюбу, кровного споріднення, усиновлення, а також на інших підставах, не заборонених законом і таких, що не суперечать моральним засадам суспільства.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F6EAB-EC61-4C27-B217-83B4AB3F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28FD41-0BAC-4B49-8AA1-8102136F3F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8509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38BAC-CFE6-438F-86C4-5A1AE1CAB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Конвенція ООН  «Про права дитини»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5BF5E71-F177-47CB-BF87-8DDBA68033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algn="just" fontAlgn="base"/>
            <a:r>
              <a:rPr lang="uk-UA" sz="3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 </a:t>
            </a:r>
            <a:r>
              <a:rPr lang="uk-UA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період життя людини, коли формуються найважливіші функції організму, активно здійснюється засвоєння моральних норм, знань і цінностей, що дозволяє малюку почуватися повноцінним членом суспільства.</a:t>
            </a:r>
          </a:p>
          <a:p>
            <a:pPr algn="l" fontAlgn="base"/>
            <a:r>
              <a:rPr lang="uk-UA" b="0" i="0" dirty="0">
                <a:solidFill>
                  <a:srgbClr val="444444"/>
                </a:solidFill>
                <a:effectLst/>
                <a:latin typeface="Open Sans" panose="020B0604020202020204" pitchFamily="34" charset="0"/>
              </a:rPr>
              <a:t>     </a:t>
            </a:r>
            <a:r>
              <a:rPr lang="uk-UA" sz="3800" b="1" i="1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uk-UA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це особлива соціально-демографічна група населення з віковими обмеженнями від народження до 18 років, яка має свої права, інтереси, специфічні проблеми, але не може відстоювати і захищати їх перед суспільством. Унаслідок цього сьогодні досить гостро постає проблема захисту дітей та їхніх прав.</a:t>
            </a:r>
          </a:p>
          <a:p>
            <a:endParaRPr lang="es-ES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CA00B83-C2C0-4966-A90B-CF7207E627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Основними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міжнародними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документами ЮНІСЕФ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щодо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прав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дітей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є: «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Декларація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прав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дитини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» (1959 р.),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Конвенція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ООН «Про права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дитини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» (1989 р.),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Всесвітня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декларація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про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забезпечення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виживання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захисту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і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розвитку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дітей</a:t>
            </a:r>
            <a:r>
              <a:rPr lang="ru-RU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(1990 р.).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61188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EE12B-C5C4-4A0C-B17B-8A7A07010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Конвенція ООН</a:t>
            </a:r>
            <a:endParaRPr lang="es-E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F39FB76-8F6E-44EE-AF12-FF557D99C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1800" b="0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</a:rPr>
              <a:t>На світовому рівні права дитини знайшли своє закріплення у Конвенції ООН про права дитини (1989 р.) як найбільш універсальному документі, який зобов’язує підписантів визнавати та захищати права дітей. Конвенція визначає основні права</a:t>
            </a:r>
            <a:r>
              <a:rPr lang="uk-UA" b="0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es-ES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199B41-947C-4896-A351-8FE415ED7B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Право на освіту</a:t>
            </a:r>
          </a:p>
          <a:p>
            <a:r>
              <a:rPr lang="uk-UA" dirty="0"/>
              <a:t>Право на охорону </a:t>
            </a:r>
            <a:r>
              <a:rPr lang="uk-UA" dirty="0" err="1"/>
              <a:t>здоров</a:t>
            </a:r>
            <a:r>
              <a:rPr lang="en-US" dirty="0"/>
              <a:t>’</a:t>
            </a:r>
            <a:r>
              <a:rPr lang="uk-UA" dirty="0"/>
              <a:t>я</a:t>
            </a:r>
            <a:endParaRPr lang="en-US" dirty="0"/>
          </a:p>
          <a:p>
            <a:r>
              <a:rPr lang="uk-UA" dirty="0"/>
              <a:t>Недискримінація</a:t>
            </a:r>
          </a:p>
          <a:p>
            <a:r>
              <a:rPr lang="uk-UA" dirty="0"/>
              <a:t>Вищий інтерес дитини</a:t>
            </a:r>
          </a:p>
          <a:p>
            <a:r>
              <a:rPr lang="uk-UA" dirty="0"/>
              <a:t>Право на життя, виживання та розвиток</a:t>
            </a:r>
          </a:p>
          <a:p>
            <a:r>
              <a:rPr lang="uk-UA" dirty="0"/>
              <a:t>Повага до думки дитини</a:t>
            </a:r>
          </a:p>
          <a:p>
            <a:r>
              <a:rPr lang="uk-UA" dirty="0"/>
              <a:t>Право на захист від насильства </a:t>
            </a:r>
            <a:r>
              <a:rPr lang="uk-UA"/>
              <a:t>та експлуатації.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555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dirty="0">
                <a:solidFill>
                  <a:srgbClr val="0070C0"/>
                </a:solidFill>
              </a:rPr>
              <a:t>Сім’я</a:t>
            </a:r>
            <a:r>
              <a:rPr lang="uk-UA" dirty="0"/>
              <a:t> — це юридичний зв’язок між фізичними особами, заснований на шлюбі, відносинах родинності, усиновленні та інших підставах, передбачених у законі. Цей зв’язок проявляється у наділенні їх на засадах рівності взаємними особистими немайновими та майновими сімейними правами та обов’язками, спільному житті, спільності інтересів та взаємній юридичній відповідальності.</a:t>
            </a:r>
            <a:endParaRPr lang="uk-UA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право 1"/>
          <p:cNvSpPr/>
          <p:nvPr/>
        </p:nvSpPr>
        <p:spPr>
          <a:xfrm>
            <a:off x="179512" y="1268760"/>
            <a:ext cx="2736304" cy="2714625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Підстави належності до сім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ї</a:t>
            </a:r>
            <a:endParaRPr lang="ru-RU" sz="24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59832" y="764704"/>
            <a:ext cx="3000375" cy="642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шлюб</a:t>
            </a:r>
            <a:endParaRPr lang="ru-RU" sz="24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87824" y="1988840"/>
            <a:ext cx="3071812" cy="100012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Народження</a:t>
            </a:r>
            <a:endParaRPr lang="en-US" sz="20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(кровне споріднення)</a:t>
            </a:r>
            <a:endParaRPr lang="ru-RU" sz="20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3501008"/>
            <a:ext cx="3000375" cy="7143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усиновлення</a:t>
            </a:r>
            <a:endParaRPr lang="ru-RU" sz="2400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25144"/>
            <a:ext cx="2737991" cy="2059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www.svadba-kiev.info/img/svadba-docum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626074" cy="174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420888"/>
            <a:ext cx="2736304" cy="2172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3D85F-FFFE-4F04-916D-D6E286075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912C65-BD0D-4386-891E-9111A031B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err="1"/>
              <a:t>Шлюб</a:t>
            </a:r>
            <a:r>
              <a:rPr lang="ru-RU" sz="2800" dirty="0"/>
              <a:t> —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сімейний</a:t>
            </a:r>
            <a:r>
              <a:rPr lang="ru-RU" sz="2800" dirty="0"/>
              <a:t> союз </a:t>
            </a:r>
            <a:r>
              <a:rPr lang="ru-RU" sz="2800" dirty="0" err="1"/>
              <a:t>жінки</a:t>
            </a:r>
            <a:r>
              <a:rPr lang="ru-RU" sz="2800" dirty="0"/>
              <a:t> і </a:t>
            </a:r>
            <a:r>
              <a:rPr lang="ru-RU" sz="2800" dirty="0" err="1"/>
              <a:t>чоловіка</a:t>
            </a:r>
            <a:r>
              <a:rPr lang="ru-RU" sz="2800" dirty="0"/>
              <a:t>, </a:t>
            </a:r>
            <a:r>
              <a:rPr lang="ru-RU" sz="2800" dirty="0" err="1"/>
              <a:t>зареєстрований</a:t>
            </a:r>
            <a:r>
              <a:rPr lang="ru-RU" sz="2800" dirty="0"/>
              <a:t> у державному </a:t>
            </a:r>
            <a:r>
              <a:rPr lang="ru-RU" sz="2800" dirty="0" err="1"/>
              <a:t>органі</a:t>
            </a:r>
            <a:r>
              <a:rPr lang="ru-RU" sz="2800" dirty="0"/>
              <a:t> </a:t>
            </a:r>
            <a:r>
              <a:rPr lang="ru-RU" sz="2800" dirty="0" err="1"/>
              <a:t>реєстрації</a:t>
            </a:r>
            <a:r>
              <a:rPr lang="ru-RU" sz="2800" dirty="0"/>
              <a:t> </a:t>
            </a:r>
            <a:r>
              <a:rPr lang="ru-RU" sz="2800" dirty="0" err="1"/>
              <a:t>актів</a:t>
            </a:r>
            <a:r>
              <a:rPr lang="ru-RU" sz="2800" dirty="0"/>
              <a:t> </a:t>
            </a:r>
            <a:r>
              <a:rPr lang="ru-RU" sz="2800" dirty="0" err="1"/>
              <a:t>цивільного</a:t>
            </a:r>
            <a:r>
              <a:rPr lang="ru-RU" sz="2800" dirty="0"/>
              <a:t> стану</a:t>
            </a:r>
          </a:p>
          <a:p>
            <a:pPr marL="0" indent="0">
              <a:buNone/>
            </a:pPr>
            <a:r>
              <a:rPr lang="uk-UA" sz="2800" dirty="0"/>
              <a:t>Ознаками шлюбу є: добровільність, тобто наявність добровільної згоди обох із подружжя;</a:t>
            </a:r>
          </a:p>
          <a:p>
            <a:r>
              <a:rPr lang="es-ES" sz="2800" dirty="0"/>
              <a:t> </a:t>
            </a:r>
            <a:r>
              <a:rPr lang="uk-UA" sz="2800" dirty="0"/>
              <a:t>досягнення шлюбного віку жінкою та чоловіком, що вступають у шлюб; </a:t>
            </a:r>
          </a:p>
          <a:p>
            <a:r>
              <a:rPr lang="uk-UA" sz="2800" dirty="0"/>
              <a:t>реєстрація шлюбу у встановленому законом порядку; </a:t>
            </a:r>
          </a:p>
          <a:p>
            <a:r>
              <a:rPr lang="uk-UA" sz="2800" dirty="0"/>
              <a:t>спрямованість на утворення сімейного союзу чоловіка і жінки.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3679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rmAutofit fontScale="90000"/>
          </a:bodyPr>
          <a:lstStyle/>
          <a:p>
            <a:r>
              <a:rPr lang="uk-UA" sz="2000" dirty="0"/>
              <a:t>Відносини,що складаються між членами сім</a:t>
            </a:r>
            <a:r>
              <a:rPr lang="en-US" sz="2000" dirty="0"/>
              <a:t>’</a:t>
            </a:r>
            <a:r>
              <a:rPr lang="uk-UA" sz="2000" dirty="0"/>
              <a:t>ї,називаються </a:t>
            </a:r>
            <a:r>
              <a:rPr lang="uk-UA" sz="2000" b="1" u="sng" dirty="0"/>
              <a:t>сімейними</a:t>
            </a:r>
            <a:r>
              <a:rPr lang="uk-UA" sz="2000" dirty="0"/>
              <a:t>.</a:t>
            </a:r>
            <a:br>
              <a:rPr lang="uk-UA" sz="2000" dirty="0"/>
            </a:br>
            <a:r>
              <a:rPr lang="uk-UA" sz="2000" dirty="0"/>
              <a:t>Такі відносини регулюються </a:t>
            </a:r>
            <a:r>
              <a:rPr lang="uk-UA" sz="2000" b="1" u="sng" dirty="0"/>
              <a:t>нормами сімейного права. </a:t>
            </a:r>
            <a:r>
              <a:rPr lang="uk-UA" sz="2000" dirty="0"/>
              <a:t>Відповідні правові норми містяться в :</a:t>
            </a:r>
            <a:br>
              <a:rPr lang="uk-UA" sz="2000" dirty="0"/>
            </a:br>
            <a:r>
              <a:rPr lang="uk-UA" sz="2000" dirty="0">
                <a:solidFill>
                  <a:srgbClr val="C00000"/>
                </a:solidFill>
              </a:rPr>
              <a:t>конституції </a:t>
            </a:r>
            <a:r>
              <a:rPr lang="uk-UA" sz="2000" dirty="0" err="1">
                <a:solidFill>
                  <a:srgbClr val="C00000"/>
                </a:solidFill>
              </a:rPr>
              <a:t>україни</a:t>
            </a:r>
            <a:r>
              <a:rPr lang="uk-UA" sz="2000" dirty="0">
                <a:solidFill>
                  <a:srgbClr val="C00000"/>
                </a:solidFill>
              </a:rPr>
              <a:t>;</a:t>
            </a:r>
            <a:br>
              <a:rPr lang="uk-UA" sz="2000" dirty="0">
                <a:solidFill>
                  <a:srgbClr val="C00000"/>
                </a:solidFill>
              </a:rPr>
            </a:br>
            <a:r>
              <a:rPr lang="uk-UA" sz="2000" dirty="0">
                <a:solidFill>
                  <a:srgbClr val="C00000"/>
                </a:solidFill>
              </a:rPr>
              <a:t>сімейному кодексі </a:t>
            </a:r>
            <a:r>
              <a:rPr lang="uk-UA" sz="2000" dirty="0" err="1">
                <a:solidFill>
                  <a:srgbClr val="C00000"/>
                </a:solidFill>
              </a:rPr>
              <a:t>україни</a:t>
            </a:r>
            <a:r>
              <a:rPr lang="uk-UA" sz="2000" dirty="0">
                <a:solidFill>
                  <a:srgbClr val="C00000"/>
                </a:solidFill>
              </a:rPr>
              <a:t>;</a:t>
            </a:r>
            <a:br>
              <a:rPr lang="uk-UA" sz="2000" dirty="0">
                <a:solidFill>
                  <a:srgbClr val="C00000"/>
                </a:solidFill>
              </a:rPr>
            </a:br>
            <a:r>
              <a:rPr lang="uk-UA" sz="2000" dirty="0">
                <a:solidFill>
                  <a:srgbClr val="C00000"/>
                </a:solidFill>
              </a:rPr>
              <a:t>міжнародних документах.</a:t>
            </a:r>
            <a:br>
              <a:rPr lang="uk-UA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132856"/>
            <a:ext cx="8686800" cy="3947269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  <a:defRPr/>
            </a:pPr>
            <a:r>
              <a:rPr lang="uk-UA" b="1" dirty="0">
                <a:solidFill>
                  <a:schemeClr val="tx1"/>
                </a:solidFill>
              </a:rPr>
              <a:t>Стаття 2. Учасники сімейних відносин, які регулює  Сімейний кодекс України</a:t>
            </a:r>
          </a:p>
          <a:p>
            <a:pPr algn="just">
              <a:defRPr/>
            </a:pPr>
            <a:endParaRPr lang="uk-UA" b="1" i="1" dirty="0">
              <a:solidFill>
                <a:schemeClr val="bg1"/>
              </a:solidFill>
            </a:endParaRPr>
          </a:p>
          <a:p>
            <a:pPr algn="ctr">
              <a:buNone/>
              <a:defRPr/>
            </a:pPr>
            <a:r>
              <a:rPr lang="uk-UA" b="1" dirty="0">
                <a:solidFill>
                  <a:srgbClr val="FF0000"/>
                </a:solidFill>
              </a:rPr>
              <a:t> Сімейний кодекс України регулює сімейні особисті немайнові та майнові відносини між подружжям, між батьками та дітьми, </a:t>
            </a:r>
            <a:r>
              <a:rPr lang="uk-UA" b="1" dirty="0" err="1">
                <a:solidFill>
                  <a:srgbClr val="FF0000"/>
                </a:solidFill>
              </a:rPr>
              <a:t>усиновлювачами</a:t>
            </a:r>
            <a:r>
              <a:rPr lang="uk-UA" b="1" dirty="0">
                <a:solidFill>
                  <a:srgbClr val="FF0000"/>
                </a:solidFill>
              </a:rPr>
              <a:t> та усиновленими, між матір’ю та батьком дитини щодо її виховання, розвитку та утримання.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r>
              <a:rPr lang="ru-RU" sz="2700" b="1" u="sng" dirty="0" err="1"/>
              <a:t>Основними</a:t>
            </a:r>
            <a:r>
              <a:rPr lang="ru-RU" sz="2700" b="1" u="sng" dirty="0"/>
              <a:t> </a:t>
            </a:r>
            <a:r>
              <a:rPr lang="ru-RU" sz="2700" b="1" u="sng" dirty="0" err="1"/>
              <a:t>ознаками</a:t>
            </a:r>
            <a:r>
              <a:rPr lang="ru-RU" sz="2700" b="1" u="sng" dirty="0"/>
              <a:t> </a:t>
            </a:r>
            <a:r>
              <a:rPr lang="ru-RU" sz="2700" b="1" u="sng" dirty="0" err="1"/>
              <a:t>сім'ї</a:t>
            </a:r>
            <a:r>
              <a:rPr lang="ru-RU" sz="2700" b="1" u="sng" dirty="0"/>
              <a:t> є:</a:t>
            </a:r>
            <a:br>
              <a:rPr lang="ru-RU" sz="2700" dirty="0"/>
            </a:br>
            <a:r>
              <a:rPr lang="ru-RU" sz="2700" dirty="0"/>
              <a:t> </a:t>
            </a:r>
            <a:r>
              <a:rPr lang="ru-RU" sz="2700" dirty="0" err="1"/>
              <a:t>шлюбні</a:t>
            </a:r>
            <a:r>
              <a:rPr lang="ru-RU" sz="2700" dirty="0"/>
              <a:t> </a:t>
            </a:r>
            <a:r>
              <a:rPr lang="ru-RU" sz="2700" dirty="0" err="1"/>
              <a:t>зв'язки</a:t>
            </a:r>
            <a:r>
              <a:rPr lang="ru-RU" sz="2700" dirty="0"/>
              <a:t>; </a:t>
            </a:r>
            <a:br>
              <a:rPr lang="ru-RU" sz="2700" dirty="0"/>
            </a:br>
            <a:r>
              <a:rPr lang="ru-RU" sz="2700" dirty="0" err="1"/>
              <a:t>зв'язки</a:t>
            </a:r>
            <a:r>
              <a:rPr lang="ru-RU" sz="2700" dirty="0"/>
              <a:t> </a:t>
            </a:r>
            <a:r>
              <a:rPr lang="ru-RU" sz="2700" dirty="0" err="1"/>
              <a:t>спорідненості</a:t>
            </a:r>
            <a:r>
              <a:rPr lang="ru-RU" sz="2700" dirty="0"/>
              <a:t>;</a:t>
            </a:r>
            <a:br>
              <a:rPr lang="ru-RU" sz="2700" dirty="0"/>
            </a:br>
            <a:r>
              <a:rPr lang="ru-RU" sz="2700" dirty="0"/>
              <a:t> </a:t>
            </a:r>
            <a:r>
              <a:rPr lang="ru-RU" sz="2700" dirty="0" err="1"/>
              <a:t>спільний</a:t>
            </a:r>
            <a:r>
              <a:rPr lang="ru-RU" sz="2700" dirty="0"/>
              <a:t> </a:t>
            </a:r>
            <a:r>
              <a:rPr lang="ru-RU" sz="2700" dirty="0" err="1"/>
              <a:t>побут</a:t>
            </a:r>
            <a:r>
              <a:rPr lang="ru-RU" sz="2700" dirty="0"/>
              <a:t> та </a:t>
            </a:r>
            <a:r>
              <a:rPr lang="ru-RU" sz="2700" dirty="0" err="1"/>
              <a:t>спільний</a:t>
            </a:r>
            <a:r>
              <a:rPr lang="ru-RU" sz="2700" dirty="0"/>
              <a:t> </a:t>
            </a:r>
            <a:r>
              <a:rPr lang="ru-RU" sz="2700" dirty="0" err="1"/>
              <a:t>сімейний</a:t>
            </a:r>
            <a:r>
              <a:rPr lang="ru-RU" sz="2700" dirty="0"/>
              <a:t> бюджет.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812088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Сьогодні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за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різними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підходами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критеріями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вчені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нараховують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понад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40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типів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форм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сімей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. В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сучасних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умовах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сім'ю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характеризують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           1. За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кількістю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характером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сімейних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пар,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які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проживають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разом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і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ведуть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спільне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господарство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виховують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800" b="1" dirty="0" err="1">
                <a:solidFill>
                  <a:srgbClr val="7030A0"/>
                </a:solidFill>
                <a:latin typeface="Comic Sans MS" pitchFamily="66" charset="0"/>
              </a:rPr>
              <a:t>розширена</a:t>
            </a:r>
            <a:r>
              <a:rPr lang="ru-RU" sz="1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(складна)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сім'я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—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складається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із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сімейних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пар та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дорослих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які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проживають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разом;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800" b="1" dirty="0" err="1">
                <a:solidFill>
                  <a:srgbClr val="7030A0"/>
                </a:solidFill>
                <a:latin typeface="Comic Sans MS" pitchFamily="66" charset="0"/>
              </a:rPr>
              <a:t>нуклеарна</a:t>
            </a:r>
            <a:r>
              <a:rPr lang="ru-RU" sz="1800" b="1" dirty="0">
                <a:solidFill>
                  <a:srgbClr val="7030A0"/>
                </a:solidFill>
                <a:latin typeface="Comic Sans MS" pitchFamily="66" charset="0"/>
              </a:rPr>
              <a:t> (проста) 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—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складається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з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однієї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сімейної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пари,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можливо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з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дітьми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           2. За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наявністю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батьків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800" b="1" dirty="0" err="1">
                <a:solidFill>
                  <a:srgbClr val="7030A0"/>
                </a:solidFill>
                <a:latin typeface="Comic Sans MS" pitchFamily="66" charset="0"/>
              </a:rPr>
              <a:t>повна</a:t>
            </a:r>
            <a:r>
              <a:rPr lang="ru-RU" sz="18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800" b="1" dirty="0" err="1">
                <a:solidFill>
                  <a:srgbClr val="7030A0"/>
                </a:solidFill>
                <a:latin typeface="Comic Sans MS" pitchFamily="66" charset="0"/>
              </a:rPr>
              <a:t>сім'я</a:t>
            </a:r>
            <a:r>
              <a:rPr lang="ru-RU" sz="18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є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обидва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члени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сімейної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пари);</a:t>
            </a:r>
          </a:p>
          <a:p>
            <a:pPr>
              <a:buNone/>
            </a:pPr>
            <a:r>
              <a:rPr lang="ru-RU" sz="1800" b="1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800" b="1" dirty="0" err="1">
                <a:solidFill>
                  <a:srgbClr val="7030A0"/>
                </a:solidFill>
                <a:latin typeface="Comic Sans MS" pitchFamily="66" charset="0"/>
              </a:rPr>
              <a:t>неповна</a:t>
            </a:r>
            <a:r>
              <a:rPr lang="ru-RU" sz="18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(один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із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батьків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виховує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1800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Picture 2" descr="http://wcu-network.org.ua/files/ilyustratsii/family/nepovna_simya_290811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941168"/>
            <a:ext cx="1331640" cy="172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mp.org.ua/wp-content/uploads/2013/02/GinkaSimj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508802"/>
            <a:ext cx="2025822" cy="134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4221088"/>
            <a:ext cx="2483768" cy="1655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3. За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кількістю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бездітні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однодітні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малодітні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 (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дві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дитини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);</a:t>
            </a:r>
          </a:p>
          <a:p>
            <a:pPr>
              <a:buNone/>
            </a:pP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багатодітні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троє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і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більше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дітей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).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4. За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тривалістю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віком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>
              <a:buNone/>
            </a:pP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• 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сім'я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молодіжна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тільки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створилась, оформилась);</a:t>
            </a:r>
          </a:p>
          <a:p>
            <a:pPr>
              <a:buNone/>
            </a:pP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• молода </a:t>
            </a:r>
            <a:r>
              <a:rPr lang="ru-RU" sz="1900" dirty="0" err="1">
                <a:solidFill>
                  <a:srgbClr val="7030A0"/>
                </a:solidFill>
                <a:latin typeface="Comic Sans MS" pitchFamily="66" charset="0"/>
              </a:rPr>
              <a:t>сім'я</a:t>
            </a:r>
            <a:r>
              <a:rPr lang="ru-RU" sz="19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сім'я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, яка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зустрілась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з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першими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несподіваними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 для них </a:t>
            </a:r>
            <a:r>
              <a:rPr lang="ru-RU" sz="1900" dirty="0" err="1">
                <a:solidFill>
                  <a:schemeClr val="tx1"/>
                </a:solidFill>
                <a:latin typeface="Comic Sans MS" pitchFamily="66" charset="0"/>
              </a:rPr>
              <a:t>перешкодами</a:t>
            </a:r>
            <a:r>
              <a:rPr lang="ru-RU" sz="1900" dirty="0">
                <a:solidFill>
                  <a:schemeClr val="tx1"/>
                </a:solidFill>
                <a:latin typeface="Comic Sans MS" pitchFamily="66" charset="0"/>
              </a:rPr>
              <a:t>).</a:t>
            </a:r>
          </a:p>
          <a:p>
            <a:endParaRPr lang="ru-RU" dirty="0"/>
          </a:p>
        </p:txBody>
      </p:sp>
      <p:pic>
        <p:nvPicPr>
          <p:cNvPr id="5" name="Picture 2" descr="http://life.pravda.com.ua/images/doc/4/3/43f33c5-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40768"/>
            <a:ext cx="2857500" cy="1866900"/>
          </a:xfrm>
          <a:prstGeom prst="rect">
            <a:avLst/>
          </a:prstGeom>
          <a:noFill/>
        </p:spPr>
      </p:pic>
      <p:pic>
        <p:nvPicPr>
          <p:cNvPr id="6" name="Picture 6" descr="http://cikavosti.com/wp-content/uploads/2014/01/uchenye-bezdetnye-pary-okazalis-samymi-schastlivymi_44541_0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56992"/>
            <a:ext cx="2636711" cy="1998041"/>
          </a:xfrm>
          <a:prstGeom prst="rect">
            <a:avLst/>
          </a:prstGeom>
          <a:noFill/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797152"/>
            <a:ext cx="2719818" cy="15281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35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56886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/>
              <a:t>Витяг з Сімейного кодексу України</a:t>
            </a:r>
            <a:endParaRPr lang="en-US" dirty="0"/>
          </a:p>
          <a:p>
            <a:pPr>
              <a:buNone/>
            </a:pPr>
            <a:r>
              <a:rPr lang="ru-RU" u="sng" dirty="0" err="1"/>
              <a:t>Стаття</a:t>
            </a:r>
            <a:r>
              <a:rPr lang="ru-RU" u="sng" dirty="0"/>
              <a:t> 4. Право особи на </a:t>
            </a:r>
            <a:r>
              <a:rPr lang="ru-RU" u="sng" dirty="0" err="1"/>
              <a:t>сім'ю</a:t>
            </a:r>
            <a:endParaRPr lang="ru-RU" u="sng" dirty="0"/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1. Особа, яка </a:t>
            </a:r>
            <a:r>
              <a:rPr lang="ru-RU" dirty="0" err="1">
                <a:solidFill>
                  <a:schemeClr val="tx1"/>
                </a:solidFill>
              </a:rPr>
              <a:t>досягла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шлюбного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право на </a:t>
            </a:r>
            <a:r>
              <a:rPr lang="ru-RU" dirty="0" err="1">
                <a:solidFill>
                  <a:schemeClr val="tx1"/>
                </a:solidFill>
              </a:rPr>
              <a:t>створення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сім'ї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err="1">
                <a:solidFill>
                  <a:schemeClr val="tx1"/>
                </a:solidFill>
              </a:rPr>
              <a:t>випадках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передбачених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частиною</a:t>
            </a:r>
            <a:r>
              <a:rPr lang="ru-RU" dirty="0">
                <a:solidFill>
                  <a:schemeClr val="tx1"/>
                </a:solidFill>
              </a:rPr>
              <a:t> другою </a:t>
            </a:r>
            <a:r>
              <a:rPr lang="ru-RU" dirty="0" err="1">
                <a:solidFill>
                  <a:schemeClr val="tx1"/>
                </a:solidFill>
              </a:rPr>
              <a:t>статті</a:t>
            </a:r>
            <a:r>
              <a:rPr lang="ru-RU" dirty="0">
                <a:solidFill>
                  <a:schemeClr val="tx1"/>
                </a:solidFill>
              </a:rPr>
              <a:t> 23 </a:t>
            </a:r>
            <a:r>
              <a:rPr lang="ru-RU" dirty="0" err="1">
                <a:solidFill>
                  <a:schemeClr val="tx1"/>
                </a:solidFill>
              </a:rPr>
              <a:t>цього</a:t>
            </a:r>
            <a:r>
              <a:rPr lang="ru-RU" dirty="0">
                <a:solidFill>
                  <a:schemeClr val="tx1"/>
                </a:solidFill>
              </a:rPr>
              <a:t> Кодексу, </a:t>
            </a:r>
            <a:r>
              <a:rPr lang="ru-RU" dirty="0" err="1">
                <a:solidFill>
                  <a:schemeClr val="tx1"/>
                </a:solidFill>
              </a:rPr>
              <a:t>сім'ю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створити</a:t>
            </a:r>
            <a:r>
              <a:rPr lang="ru-RU" dirty="0">
                <a:solidFill>
                  <a:schemeClr val="tx1"/>
                </a:solidFill>
              </a:rPr>
              <a:t> особа, яка не </a:t>
            </a:r>
            <a:r>
              <a:rPr lang="ru-RU" dirty="0" err="1">
                <a:solidFill>
                  <a:schemeClr val="tx1"/>
                </a:solidFill>
              </a:rPr>
              <a:t>досягла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шлюбного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err="1">
                <a:solidFill>
                  <a:schemeClr val="tx1"/>
                </a:solidFill>
              </a:rPr>
              <a:t>Сім'ю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створити</a:t>
            </a:r>
            <a:r>
              <a:rPr lang="ru-RU" dirty="0">
                <a:solidFill>
                  <a:schemeClr val="tx1"/>
                </a:solidFill>
              </a:rPr>
              <a:t> особа, яка народила </a:t>
            </a:r>
            <a:r>
              <a:rPr lang="ru-RU" dirty="0" err="1">
                <a:solidFill>
                  <a:schemeClr val="tx1"/>
                </a:solidFill>
              </a:rPr>
              <a:t>дитину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незалежно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віку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ru-RU" dirty="0" err="1">
                <a:solidFill>
                  <a:schemeClr val="tx1"/>
                </a:solidFill>
              </a:rPr>
              <a:t>Кожна</a:t>
            </a:r>
            <a:r>
              <a:rPr lang="ru-RU" dirty="0">
                <a:solidFill>
                  <a:schemeClr val="tx1"/>
                </a:solidFill>
              </a:rPr>
              <a:t> особа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право на </a:t>
            </a:r>
            <a:r>
              <a:rPr lang="ru-RU" dirty="0" err="1">
                <a:solidFill>
                  <a:schemeClr val="tx1"/>
                </a:solidFill>
              </a:rPr>
              <a:t>проживання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сім'ї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Особа </a:t>
            </a:r>
            <a:r>
              <a:rPr lang="ru-RU" dirty="0" err="1">
                <a:solidFill>
                  <a:schemeClr val="tx1"/>
                </a:solidFill>
              </a:rPr>
              <a:t>може</a:t>
            </a:r>
            <a:r>
              <a:rPr lang="ru-RU" dirty="0">
                <a:solidFill>
                  <a:schemeClr val="tx1"/>
                </a:solidFill>
              </a:rPr>
              <a:t> бути </a:t>
            </a:r>
            <a:r>
              <a:rPr lang="ru-RU" dirty="0" err="1">
                <a:solidFill>
                  <a:schemeClr val="tx1"/>
                </a:solidFill>
              </a:rPr>
              <a:t>примусово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ізольована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сім'ї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лише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випадках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</a:t>
            </a:r>
            <a:r>
              <a:rPr lang="ru-RU" dirty="0">
                <a:solidFill>
                  <a:schemeClr val="tx1"/>
                </a:solidFill>
              </a:rPr>
              <a:t> в порядку, </a:t>
            </a:r>
            <a:r>
              <a:rPr lang="ru-RU" dirty="0" err="1">
                <a:solidFill>
                  <a:schemeClr val="tx1"/>
                </a:solidFill>
              </a:rPr>
              <a:t>встановлених</a:t>
            </a:r>
            <a:r>
              <a:rPr lang="ru-RU" dirty="0">
                <a:solidFill>
                  <a:schemeClr val="tx1"/>
                </a:solidFill>
              </a:rPr>
              <a:t> законом.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4. </a:t>
            </a:r>
            <a:r>
              <a:rPr lang="ru-RU" dirty="0" err="1">
                <a:solidFill>
                  <a:schemeClr val="tx1"/>
                </a:solidFill>
              </a:rPr>
              <a:t>Кожна</a:t>
            </a:r>
            <a:r>
              <a:rPr lang="ru-RU" dirty="0">
                <a:solidFill>
                  <a:schemeClr val="tx1"/>
                </a:solidFill>
              </a:rPr>
              <a:t> особа </a:t>
            </a:r>
            <a:r>
              <a:rPr lang="ru-RU" dirty="0" err="1">
                <a:solidFill>
                  <a:schemeClr val="tx1"/>
                </a:solidFill>
              </a:rPr>
              <a:t>має</a:t>
            </a:r>
            <a:r>
              <a:rPr lang="ru-RU" dirty="0">
                <a:solidFill>
                  <a:schemeClr val="tx1"/>
                </a:solidFill>
              </a:rPr>
              <a:t> право на </a:t>
            </a:r>
            <a:r>
              <a:rPr lang="ru-RU" dirty="0" err="1">
                <a:solidFill>
                  <a:schemeClr val="tx1"/>
                </a:solidFill>
              </a:rPr>
              <a:t>повагу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сімейного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432</TotalTime>
  <Words>1725</Words>
  <Application>Microsoft Office PowerPoint</Application>
  <PresentationFormat>Екран (4:3)</PresentationFormat>
  <Paragraphs>138</Paragraphs>
  <Slides>22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3" baseType="lpstr">
      <vt:lpstr>Arial</vt:lpstr>
      <vt:lpstr>Calibri</vt:lpstr>
      <vt:lpstr>Comic Sans MS</vt:lpstr>
      <vt:lpstr>Franklin Gothic Book</vt:lpstr>
      <vt:lpstr>Franklin Gothic Medium</vt:lpstr>
      <vt:lpstr>Monotype Corsiva</vt:lpstr>
      <vt:lpstr>Open Sans</vt:lpstr>
      <vt:lpstr>Times New Roman</vt:lpstr>
      <vt:lpstr>Wingdings</vt:lpstr>
      <vt:lpstr>Wingdings 2</vt:lpstr>
      <vt:lpstr>Трек</vt:lpstr>
      <vt:lpstr> </vt:lpstr>
      <vt:lpstr>Що таке Сім’я ?</vt:lpstr>
      <vt:lpstr>Презентація PowerPoint</vt:lpstr>
      <vt:lpstr>Презентація PowerPoint</vt:lpstr>
      <vt:lpstr>Презентація PowerPoint</vt:lpstr>
      <vt:lpstr>Відносини,що складаються між членами сім’ї,називаються сімейними. Такі відносини регулюються нормами сімейного права. Відповідні правові норми містяться в : конституції україни; сімейному кодексі україни; міжнародних документах. </vt:lpstr>
      <vt:lpstr>Основними ознаками сім'ї є:  шлюбні зв'язки;  зв'язки спорідненості;  спільний побут та спільний сімейний бюджет. </vt:lpstr>
      <vt:lpstr>Презентація PowerPoint</vt:lpstr>
      <vt:lpstr>Презентація PowerPoint</vt:lpstr>
      <vt:lpstr>Презентація PowerPoint</vt:lpstr>
      <vt:lpstr>Сімейний кодекс України містить умови укладання шлюбу (ст.22 СкУ)</vt:lpstr>
      <vt:lpstr>Презентація PowerPoint</vt:lpstr>
      <vt:lpstr>Презентація PowerPoint</vt:lpstr>
      <vt:lpstr>Презентація PowerPoint</vt:lpstr>
      <vt:lpstr>Презентація PowerPoint</vt:lpstr>
      <vt:lpstr>Коли і як виникають права та обовязки батьків і дітей</vt:lpstr>
      <vt:lpstr>Якими є права та обов’язки батьків та дітей?</vt:lpstr>
      <vt:lpstr>Що означає взаємна відповідальність батьків та дітей?</vt:lpstr>
      <vt:lpstr>Презентація PowerPoint</vt:lpstr>
      <vt:lpstr>Презентація PowerPoint</vt:lpstr>
      <vt:lpstr>Конвенція ООН  «Про права дитини»</vt:lpstr>
      <vt:lpstr>Конвенція ООН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Підготувала вчитель всторії та правознавства           Вараського ліцею №5  Ставська А.В.</dc:title>
  <dc:creator>Андрей</dc:creator>
  <cp:lastModifiedBy>Sebastià</cp:lastModifiedBy>
  <cp:revision>27</cp:revision>
  <dcterms:created xsi:type="dcterms:W3CDTF">2022-02-08T11:28:44Z</dcterms:created>
  <dcterms:modified xsi:type="dcterms:W3CDTF">2024-04-23T13:40:03Z</dcterms:modified>
</cp:coreProperties>
</file>