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98" r:id="rId4"/>
    <p:sldId id="283" r:id="rId5"/>
    <p:sldId id="301" r:id="rId6"/>
    <p:sldId id="303" r:id="rId7"/>
    <p:sldId id="302" r:id="rId8"/>
    <p:sldId id="299" r:id="rId9"/>
    <p:sldId id="297" r:id="rId10"/>
    <p:sldId id="300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66" d="100"/>
          <a:sy n="66" d="100"/>
        </p:scale>
        <p:origin x="6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20.04.2024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20.04.2024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9780588" cy="680402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0" y="-182880"/>
            <a:ext cx="5429250" cy="5274644"/>
          </a:xfrm>
          <a:noFill/>
        </p:spPr>
        <p:txBody>
          <a:bodyPr rtlCol="0"/>
          <a:lstStyle/>
          <a:p>
            <a:pPr algn="l" rtl="0">
              <a:lnSpc>
                <a:spcPts val="6200"/>
              </a:lnSpc>
            </a:pPr>
            <a:r>
              <a:rPr lang="uk-UA" sz="6000" dirty="0"/>
              <a:t>Неповнолітні як учасники договірних </a:t>
            </a:r>
            <a:r>
              <a:rPr lang="uk-UA" sz="6000" dirty="0" err="1"/>
              <a:t>правовідносин.Власність</a:t>
            </a:r>
            <a:r>
              <a:rPr lang="uk-UA" sz="6000" dirty="0"/>
              <a:t> неповнолітніх. </a:t>
            </a:r>
            <a:r>
              <a:rPr lang="uk-UA" sz="6000"/>
              <a:t>Спадкування </a:t>
            </a:r>
            <a:endParaRPr lang="ru-RU" sz="60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9421812" y="6772274"/>
            <a:ext cx="2770188" cy="45719"/>
          </a:xfr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722" y="3802899"/>
            <a:ext cx="45719" cy="985000"/>
          </a:xfrm>
        </p:spPr>
        <p:txBody>
          <a:bodyPr rtlCol="0"/>
          <a:lstStyle/>
          <a:p>
            <a:pPr algn="ctr" rtl="0"/>
            <a:endParaRPr lang="ru-RU" sz="6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95668" y="256596"/>
            <a:ext cx="5568332" cy="5970950"/>
          </a:xfrm>
        </p:spPr>
        <p:txBody>
          <a:bodyPr anchor="t"/>
          <a:lstStyle/>
          <a:p>
            <a:pPr marL="0" indent="0">
              <a:buNone/>
            </a:pP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майна. </a:t>
            </a:r>
            <a:endParaRPr lang="es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A93A1BC4-4672-465E-86BD-66C3BA98CC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2172" r="22172"/>
          <a:stretch>
            <a:fillRect/>
          </a:stretch>
        </p:blipFill>
        <p:spPr>
          <a:xfrm>
            <a:off x="6096000" y="-1"/>
            <a:ext cx="6096000" cy="6858001"/>
          </a:xfr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0A3FB-3C3C-4C25-A8E1-67598936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87317B-2276-471F-B965-7DC79AD6048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ctr"/>
            <a:r>
              <a:rPr lang="uk-UA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власності:</a:t>
            </a:r>
            <a:endParaRPr lang="es-ES" sz="2800" b="1" i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A9EB78D-A036-4EAD-9D8E-BAC4804A3D7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нею).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скупка краденого,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наркомана). 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оформив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картину, родина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викинула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A24282-6BC2-47DB-83FC-70BE4EFC80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5BF695-E5D5-4FBF-B6B2-7BD9779EAC1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1967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69EA7-A18E-45A6-9DA3-CCD86540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FCC566-11D3-444E-A9D8-7DC2F85100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6B795E-22A1-4456-A694-63F2C27D64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 можуть мати майно як на правах особистої приватної власності (особисті речі), так і спільне з батьками чи опікунами майно (будинок чи квартира).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14 років майном неповнолітніх розпоряджаються їхні батьки, з 14 до 18 років неповнолітні можуть розпоряджатися своїм майном за згодою одного з батьків.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Правочини, що потребують нотаріального посвідчення від імені неповнолітніх віком від 14 до 18 років, можуть бути посвідчені нотаріусом лише за умови, якщо вони вчинені за згодою батьків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усиновлювачів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або піклувальника.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CA7F15-D519-4A00-B708-8A9F68975C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AC8D9F-1E0A-46C9-9739-06B895F30BD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4805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75190-834A-4E06-B1C8-F5C4AA4A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4306E5-96EA-44F4-9A56-F29EE4EFC2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501739-16D9-4F51-9000-E849502F914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Малолітня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неповнолітня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особа,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вважаються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такими,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прийняли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спадщину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подано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заяву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відмову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спадщини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до чинного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законодавства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того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подавалась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заява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спадщини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імені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малолітньої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неповнолітньою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особою,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зареєстрована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малолітня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неповнолітня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особа разом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спадкодавцем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на момент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смерті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— вони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приймають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спадщину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автоматично. Тому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подання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заяви про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спадщини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 такими особами не є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обов'язковим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Особа, яка досягла чотирнадцяти років (неповнолітня), має право подати заяву про прийняття спадщини без згоди своїх батьків.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Заяву про прийняття спадщини від імені малолітньої особи подають її батьки (</a:t>
            </a:r>
            <a:r>
              <a:rPr lang="uk-UA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усиновлювачі</a:t>
            </a: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Для подання заяви про прийняття спадщини встановлюється строк у шість місяців, який починається з часу відкриття спадщини. Часом відкриття спадщини є день смерті особи або день, з якого вона оголошується померлою.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Неповнолітня особа віком від чотирнадцяти до вісімнадцяти років може відмовитися від прийняття спадщини за згодою батьків (</a:t>
            </a:r>
            <a:r>
              <a:rPr lang="uk-UA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усиновлювачів</a:t>
            </a: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</a:rPr>
              <a:t>) і органу опіки та піклування . Слід зауважити, що така згода надається обома батьками!!!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D1A2D9-8177-410D-9E51-4E311F3FB1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7BD419-1F88-4BB3-87F9-F9A0CBAD0BD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682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361" y="0"/>
            <a:ext cx="11998712" cy="2174487"/>
          </a:xfrm>
        </p:spPr>
        <p:txBody>
          <a:bodyPr/>
          <a:lstStyle/>
          <a:p>
            <a:pPr algn="just"/>
            <a:r>
              <a:rPr lang="ru-RU" dirty="0"/>
              <a:t>Кожного дня,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помічаючи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ми </a:t>
            </a:r>
            <a:r>
              <a:rPr lang="ru-RU" dirty="0" err="1"/>
              <a:t>стаємо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правовідносин</a:t>
            </a:r>
            <a:r>
              <a:rPr lang="ru-RU" dirty="0"/>
              <a:t>: </a:t>
            </a:r>
            <a:r>
              <a:rPr lang="ru-RU" dirty="0" err="1"/>
              <a:t>їдемо</a:t>
            </a:r>
            <a:r>
              <a:rPr lang="ru-RU" dirty="0"/>
              <a:t> в </a:t>
            </a:r>
            <a:r>
              <a:rPr lang="ru-RU" dirty="0" err="1"/>
              <a:t>транспорті</a:t>
            </a:r>
            <a:r>
              <a:rPr lang="ru-RU" dirty="0"/>
              <a:t>, </a:t>
            </a:r>
            <a:r>
              <a:rPr lang="ru-RU" dirty="0" err="1"/>
              <a:t>здійснюємо</a:t>
            </a:r>
            <a:r>
              <a:rPr lang="ru-RU" dirty="0"/>
              <a:t> покупки, </a:t>
            </a:r>
            <a:r>
              <a:rPr lang="ru-RU" dirty="0" err="1"/>
              <a:t>відвідуємо</a:t>
            </a:r>
            <a:r>
              <a:rPr lang="ru-RU" dirty="0"/>
              <a:t> </a:t>
            </a:r>
            <a:r>
              <a:rPr lang="ru-RU" dirty="0" err="1"/>
              <a:t>перукарню</a:t>
            </a:r>
            <a:r>
              <a:rPr lang="ru-RU" dirty="0"/>
              <a:t>, </a:t>
            </a:r>
            <a:r>
              <a:rPr lang="ru-RU" dirty="0" err="1"/>
              <a:t>отримуємо</a:t>
            </a:r>
            <a:r>
              <a:rPr lang="ru-RU" dirty="0"/>
              <a:t> </a:t>
            </a:r>
            <a:r>
              <a:rPr lang="ru-RU" dirty="0" err="1"/>
              <a:t>поштову</a:t>
            </a:r>
            <a:r>
              <a:rPr lang="ru-RU" dirty="0"/>
              <a:t> </a:t>
            </a:r>
            <a:r>
              <a:rPr lang="ru-RU" dirty="0" err="1"/>
              <a:t>кореспонденцію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правовідносин</a:t>
            </a:r>
            <a:r>
              <a:rPr lang="ru-RU" dirty="0"/>
              <a:t>,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пересічна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урегульовуються</a:t>
            </a:r>
            <a:r>
              <a:rPr lang="ru-RU" dirty="0"/>
              <a:t> </a:t>
            </a:r>
            <a:r>
              <a:rPr lang="ru-RU" dirty="0" err="1"/>
              <a:t>цивільним</a:t>
            </a:r>
            <a:r>
              <a:rPr lang="ru-RU" dirty="0"/>
              <a:t> правом, а </a:t>
            </a:r>
            <a:r>
              <a:rPr lang="ru-RU" dirty="0" err="1"/>
              <a:t>отже</a:t>
            </a:r>
            <a:r>
              <a:rPr lang="ru-RU" dirty="0"/>
              <a:t>, є </a:t>
            </a:r>
            <a:r>
              <a:rPr lang="ru-RU" dirty="0" err="1"/>
              <a:t>цивільно­правовими</a:t>
            </a:r>
            <a:r>
              <a:rPr lang="ru-RU" dirty="0"/>
              <a:t>.</a:t>
            </a:r>
          </a:p>
        </p:txBody>
      </p:sp>
      <p:pic>
        <p:nvPicPr>
          <p:cNvPr id="2050" name="Picture 2" descr="Автобус в png - картинки и иконк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66" y="4495596"/>
            <a:ext cx="7152034" cy="2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конка кот, кошка, покупки, корзина, еда, cat, cart, размер 128x128 |  id39895 | iconbir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53" y="223589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ллюстрация Парикмахерская в PNG и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9957"/>
            <a:ext cx="5207620" cy="31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ail PNG изображения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53" y="2397512"/>
            <a:ext cx="1857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Місце для зображення 13" descr="Рука пишет что-то на стикере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100" y="0"/>
            <a:ext cx="6641900" cy="1124345"/>
          </a:xfrm>
        </p:spPr>
        <p:txBody>
          <a:bodyPr rtlCol="0"/>
          <a:lstStyle/>
          <a:p>
            <a:pPr rtl="0">
              <a:lnSpc>
                <a:spcPts val="5400"/>
              </a:lnSpc>
            </a:pPr>
            <a:r>
              <a:rPr lang="ru-RU" sz="6000" dirty="0" err="1"/>
              <a:t>Цивільне</a:t>
            </a:r>
            <a:r>
              <a:rPr lang="ru-RU" sz="6000" dirty="0"/>
              <a:t> право - </a:t>
            </a:r>
            <a:r>
              <a:rPr lang="ru-RU" sz="6000" dirty="0" err="1"/>
              <a:t>це</a:t>
            </a:r>
            <a:endParaRPr lang="ru-RU" sz="6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77414" y="1087282"/>
            <a:ext cx="6114585" cy="5313518"/>
          </a:xfrm>
        </p:spPr>
        <p:txBody>
          <a:bodyPr rtlCol="0"/>
          <a:lstStyle/>
          <a:p>
            <a:pPr rtl="0"/>
            <a:r>
              <a:rPr lang="ru-RU" sz="3200" dirty="0" err="1"/>
              <a:t>галузь</a:t>
            </a:r>
            <a:r>
              <a:rPr lang="ru-RU" sz="3200" dirty="0"/>
              <a:t> права,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контролює</a:t>
            </a:r>
            <a:r>
              <a:rPr lang="ru-RU" sz="3200" dirty="0"/>
              <a:t> </a:t>
            </a:r>
            <a:r>
              <a:rPr lang="ru-RU" sz="3200" dirty="0" err="1"/>
              <a:t>майнові</a:t>
            </a:r>
            <a:r>
              <a:rPr lang="ru-RU" sz="3200" dirty="0"/>
              <a:t> </a:t>
            </a:r>
            <a:r>
              <a:rPr lang="ru-RU" sz="3200" dirty="0" err="1"/>
              <a:t>відносини</a:t>
            </a:r>
            <a:r>
              <a:rPr lang="ru-RU" sz="3200" dirty="0"/>
              <a:t> та </a:t>
            </a:r>
            <a:r>
              <a:rPr lang="ru-RU" sz="3200" dirty="0" err="1"/>
              <a:t>особисті</a:t>
            </a:r>
            <a:r>
              <a:rPr lang="ru-RU" sz="3200" dirty="0"/>
              <a:t> </a:t>
            </a:r>
            <a:r>
              <a:rPr lang="ru-RU" sz="3200" dirty="0" err="1"/>
              <a:t>немайнові</a:t>
            </a:r>
            <a:r>
              <a:rPr lang="ru-RU" sz="3200" dirty="0"/>
              <a:t> </a:t>
            </a:r>
            <a:r>
              <a:rPr lang="ru-RU" sz="3200" dirty="0" err="1"/>
              <a:t>відносини</a:t>
            </a:r>
            <a:r>
              <a:rPr lang="ru-RU" sz="3200" dirty="0"/>
              <a:t>. </a:t>
            </a:r>
          </a:p>
          <a:p>
            <a:pPr rtl="0">
              <a:spcBef>
                <a:spcPts val="2400"/>
              </a:spcBef>
              <a:spcAft>
                <a:spcPts val="1800"/>
              </a:spcAft>
            </a:pPr>
            <a:r>
              <a:rPr lang="uk-UA" sz="3200" dirty="0"/>
              <a:t>Мета – захист приватних інтересів.</a:t>
            </a:r>
          </a:p>
          <a:p>
            <a:pPr rtl="0"/>
            <a:r>
              <a:rPr lang="uk-UA" sz="3200" dirty="0"/>
              <a:t>Суб’єктами цивільно-правових відносин є фізичні та юридичні особи.</a:t>
            </a:r>
          </a:p>
          <a:p>
            <a:pPr rtl="0"/>
            <a:endParaRPr lang="ru-RU" sz="32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055434"/>
          </a:xfrm>
        </p:spPr>
        <p:txBody>
          <a:bodyPr/>
          <a:lstStyle/>
          <a:p>
            <a:pPr algn="just"/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невідчужуваний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особи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честь,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нею законом.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 особа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380 Aging Grave Stock Photos and Image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85" y="2924407"/>
            <a:ext cx="7003510" cy="39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36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628</Words>
  <Application>Microsoft Office PowerPoint</Application>
  <PresentationFormat>Широкий екран</PresentationFormat>
  <Paragraphs>36</Paragraphs>
  <Slides>8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Corbel</vt:lpstr>
      <vt:lpstr>Times New Roman</vt:lpstr>
      <vt:lpstr>Тема Office</vt:lpstr>
      <vt:lpstr>Неповнолітні як учасники договірних правовідносин.Власність неповнолітніх. Спадкування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Кожного дня, навіть не помічаючи цього, ми стаємо учасниками правовідносин: їдемо в транспорті, здійснюємо покупки, відвідуємо перукарню, отримуємо поштову кореспонденцію тощо. Переважна більшість правовідносин, учасником яких стає пересічна людина, урегульовуються цивільним правом, а отже, є цивільно­правовими.</vt:lpstr>
      <vt:lpstr>Цивільне право - це</vt:lpstr>
      <vt:lpstr>Особисті немайнові відносини — це відносини, які не мають економічного змісту; вони пов’язані із самою особистістю, тобто мають невідчужуваний характер. Особисті немайнові відносини індивідуалізують особу, оскільки виникають завдяки здійсненню нею її особистих прав і свобод (наприклад право особи на життя, здоров’я, честь, гідність, ім’я тощо). Тобто в цьому випадку йдеться про суб’єктивні права, які належать кожній особі від народження або закріплюються за нею законом. Особистими немайновими правами особа володіє протягом усього свого життя.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2022-01-10T19:58:25Z</dcterms:created>
  <dcterms:modified xsi:type="dcterms:W3CDTF">2024-04-20T11:45:59Z</dcterms:modified>
</cp:coreProperties>
</file>