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1" r:id="rId14"/>
    <p:sldId id="270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8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26CD57-923E-48BB-A675-1B86E31BF85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426C93-97AE-49E6-B0F9-581E7A7BD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105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26C93-97AE-49E6-B0F9-581E7A7BD14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430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410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909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384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92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985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884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427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789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16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909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36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943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31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784976" cy="1470025"/>
          </a:xfrm>
        </p:spPr>
        <p:txBody>
          <a:bodyPr>
            <a:normAutofit fontScale="90000"/>
          </a:bodyPr>
          <a:lstStyle/>
          <a:p>
            <a:pPr algn="l"/>
            <a:r>
              <a:rPr lang="uk-UA" b="1" i="1" dirty="0" smtClean="0">
                <a:solidFill>
                  <a:srgbClr val="002060"/>
                </a:solidFill>
                <a:latin typeface="+mn-lt"/>
              </a:rPr>
              <a:t>Захист та збереження біосфери Основні заходи щодо охорони навколишнього середовища</a:t>
            </a:r>
            <a:endParaRPr lang="ru-RU" b="1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5589240"/>
            <a:ext cx="7696944" cy="1152128"/>
          </a:xfrm>
        </p:spPr>
        <p:txBody>
          <a:bodyPr/>
          <a:lstStyle/>
          <a:p>
            <a:pPr algn="r"/>
            <a:r>
              <a:rPr lang="uk-UA" b="1" dirty="0" smtClean="0">
                <a:solidFill>
                  <a:schemeClr val="bg2">
                    <a:lumMod val="10000"/>
                  </a:schemeClr>
                </a:solidFill>
              </a:rPr>
              <a:t>Розділ: </a:t>
            </a:r>
            <a:r>
              <a:rPr lang="uk-UA" b="1" i="1" dirty="0" err="1" smtClean="0">
                <a:solidFill>
                  <a:schemeClr val="bg2">
                    <a:lumMod val="10000"/>
                  </a:schemeClr>
                </a:solidFill>
              </a:rPr>
              <a:t>Надорганізмові</a:t>
            </a:r>
            <a:r>
              <a:rPr lang="uk-UA" b="1" i="1" dirty="0" smtClean="0">
                <a:solidFill>
                  <a:schemeClr val="bg2">
                    <a:lumMod val="10000"/>
                  </a:schemeClr>
                </a:solidFill>
              </a:rPr>
              <a:t> біологічні системи</a:t>
            </a:r>
            <a:endParaRPr lang="ru-RU" b="1" i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60" r="100000">
                        <a14:foregroundMark x1="20390" y1="45061" x2="20390" y2="45061"/>
                        <a14:backgroundMark x1="96364" y1="58406" x2="96364" y2="584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090" y="1052736"/>
            <a:ext cx="8362519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68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4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72616" y="-13648"/>
            <a:ext cx="8229600" cy="1143000"/>
          </a:xfrm>
        </p:spPr>
        <p:txBody>
          <a:bodyPr/>
          <a:lstStyle/>
          <a:p>
            <a:r>
              <a:rPr lang="uk-UA" b="1" i="1" dirty="0" smtClean="0">
                <a:solidFill>
                  <a:srgbClr val="C00000"/>
                </a:solidFill>
              </a:rPr>
              <a:t>Зникнення видів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 algn="ctr">
              <a:buNone/>
            </a:pPr>
            <a:r>
              <a:rPr lang="uk-UA" b="1" i="1" dirty="0" smtClean="0">
                <a:solidFill>
                  <a:srgbClr val="002060"/>
                </a:solidFill>
              </a:rPr>
              <a:t>За останні 1000 років зникло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sz="2400" b="1" i="1" dirty="0" smtClean="0">
                <a:solidFill>
                  <a:srgbClr val="0070C0"/>
                </a:solidFill>
              </a:rPr>
              <a:t>130 видів та підвидів </a:t>
            </a:r>
          </a:p>
          <a:p>
            <a:pPr marL="0" indent="0">
              <a:buNone/>
            </a:pPr>
            <a:r>
              <a:rPr lang="uk-UA" sz="2400" b="1" i="1" dirty="0" smtClean="0">
                <a:solidFill>
                  <a:srgbClr val="0070C0"/>
                </a:solidFill>
              </a:rPr>
              <a:t>               ссавців</a:t>
            </a:r>
          </a:p>
          <a:p>
            <a:pPr marL="0" indent="0">
              <a:buNone/>
            </a:pPr>
            <a:r>
              <a:rPr lang="uk-UA" sz="2400" dirty="0" smtClean="0"/>
              <a:t>                            </a:t>
            </a:r>
            <a:r>
              <a:rPr lang="uk-UA" sz="2400" b="1" i="1" dirty="0" smtClean="0">
                <a:solidFill>
                  <a:schemeClr val="accent3">
                    <a:lumMod val="50000"/>
                  </a:schemeClr>
                </a:solidFill>
              </a:rPr>
              <a:t>260 видів та підвидів </a:t>
            </a:r>
          </a:p>
          <a:p>
            <a:pPr marL="0" indent="0">
              <a:buNone/>
            </a:pPr>
            <a:r>
              <a:rPr lang="uk-UA" sz="2400" b="1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uk-UA" sz="2400" b="1" i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птахів</a:t>
            </a:r>
          </a:p>
          <a:p>
            <a:pPr marL="0" indent="0" algn="r">
              <a:buNone/>
            </a:pPr>
            <a:r>
              <a:rPr lang="uk-UA" sz="2400" b="1" i="1" dirty="0" smtClean="0">
                <a:solidFill>
                  <a:schemeClr val="accent6">
                    <a:lumMod val="50000"/>
                  </a:schemeClr>
                </a:solidFill>
              </a:rPr>
              <a:t>Важко підрахувати </a:t>
            </a:r>
          </a:p>
          <a:p>
            <a:pPr marL="0" indent="0" algn="ctr">
              <a:buNone/>
            </a:pPr>
            <a:r>
              <a:rPr lang="uk-UA" sz="24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400" b="1" i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зниклі рослини, гриби</a:t>
            </a:r>
          </a:p>
          <a:p>
            <a:pPr marL="0" indent="0" algn="r">
              <a:buNone/>
            </a:pPr>
            <a:r>
              <a:rPr lang="uk-UA" sz="2400" b="1" i="1" dirty="0" smtClean="0">
                <a:solidFill>
                  <a:schemeClr val="accent6">
                    <a:lumMod val="50000"/>
                  </a:schemeClr>
                </a:solidFill>
              </a:rPr>
              <a:t> та інші види тварин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220888" y="1484784"/>
            <a:ext cx="1775048" cy="72008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4283968" y="1484784"/>
            <a:ext cx="334888" cy="144016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076056" y="1484784"/>
            <a:ext cx="2160240" cy="23042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95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570" y="1268760"/>
            <a:ext cx="3940696" cy="2953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6136" y="1052736"/>
            <a:ext cx="3072341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8928992" cy="1143000"/>
          </a:xfrm>
        </p:spPr>
        <p:txBody>
          <a:bodyPr>
            <a:normAutofit/>
          </a:bodyPr>
          <a:lstStyle/>
          <a:p>
            <a:pPr algn="l"/>
            <a:r>
              <a:rPr lang="uk-UA" sz="3200" b="1" i="1" dirty="0" smtClean="0">
                <a:solidFill>
                  <a:srgbClr val="002060"/>
                </a:solidFill>
              </a:rPr>
              <a:t>Які є шляхи подолання екологічної кризи?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229600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i="1" dirty="0" smtClean="0"/>
              <a:t>Альтернативні джерела енергії</a:t>
            </a:r>
          </a:p>
          <a:p>
            <a:pPr marL="0" indent="0">
              <a:buNone/>
            </a:pPr>
            <a:endParaRPr lang="ru-RU" sz="24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91016" y="4725144"/>
            <a:ext cx="453040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 smtClean="0">
                <a:solidFill>
                  <a:srgbClr val="C00000"/>
                </a:solidFill>
              </a:rPr>
              <a:t>Це поновлювальні джерела – </a:t>
            </a:r>
          </a:p>
          <a:p>
            <a:r>
              <a:rPr lang="uk-UA" b="1" i="1" dirty="0">
                <a:solidFill>
                  <a:srgbClr val="C00000"/>
                </a:solidFill>
              </a:rPr>
              <a:t>е</a:t>
            </a:r>
            <a:r>
              <a:rPr lang="uk-UA" b="1" i="1" dirty="0" smtClean="0">
                <a:solidFill>
                  <a:srgbClr val="C00000"/>
                </a:solidFill>
              </a:rPr>
              <a:t>нергія Сонця, вітру, води, </a:t>
            </a:r>
          </a:p>
          <a:p>
            <a:r>
              <a:rPr lang="uk-UA" b="1" i="1" dirty="0" smtClean="0">
                <a:solidFill>
                  <a:srgbClr val="C00000"/>
                </a:solidFill>
              </a:rPr>
              <a:t>морів, річок, біомаси, теплоти</a:t>
            </a:r>
          </a:p>
          <a:p>
            <a:r>
              <a:rPr lang="uk-UA" b="1" i="1" dirty="0" smtClean="0">
                <a:solidFill>
                  <a:srgbClr val="C00000"/>
                </a:solidFill>
              </a:rPr>
              <a:t>Землі, які існують постійно або</a:t>
            </a:r>
          </a:p>
          <a:p>
            <a:r>
              <a:rPr lang="uk-UA" b="1" i="1" dirty="0" smtClean="0">
                <a:solidFill>
                  <a:srgbClr val="C00000"/>
                </a:solidFill>
              </a:rPr>
              <a:t>Виникають періодично у довкіллі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22367" y="3454311"/>
            <a:ext cx="2619877" cy="284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94237" y="6302246"/>
            <a:ext cx="7773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i="1" dirty="0" smtClean="0">
                <a:solidFill>
                  <a:srgbClr val="002060"/>
                </a:solidFill>
              </a:rPr>
              <a:t>Біопаливо – безпечне для навколишнього середовища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43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47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1" dur="10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31866" y="180624"/>
            <a:ext cx="239642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8928992" cy="1143000"/>
          </a:xfrm>
        </p:spPr>
        <p:txBody>
          <a:bodyPr>
            <a:normAutofit/>
          </a:bodyPr>
          <a:lstStyle/>
          <a:p>
            <a:pPr algn="l"/>
            <a:r>
              <a:rPr lang="uk-UA" sz="3200" b="1" i="1" dirty="0" smtClean="0">
                <a:solidFill>
                  <a:srgbClr val="002060"/>
                </a:solidFill>
              </a:rPr>
              <a:t>Збереження </a:t>
            </a:r>
            <a:r>
              <a:rPr lang="uk-UA" sz="3200" b="1" i="1" dirty="0" err="1" smtClean="0">
                <a:solidFill>
                  <a:srgbClr val="002060"/>
                </a:solidFill>
              </a:rPr>
              <a:t>біорізноманіття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81" y="693513"/>
            <a:ext cx="8229600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i="1" dirty="0" smtClean="0"/>
              <a:t>Всесвітня стратегія охорони природи</a:t>
            </a:r>
          </a:p>
          <a:p>
            <a:pPr marL="0" indent="0">
              <a:buNone/>
            </a:pPr>
            <a:endParaRPr lang="ru-RU" sz="24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79511" y="4380605"/>
            <a:ext cx="544251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 smtClean="0">
                <a:solidFill>
                  <a:srgbClr val="C00000"/>
                </a:solidFill>
              </a:rPr>
              <a:t>Червона книга – державний документ, </a:t>
            </a:r>
          </a:p>
          <a:p>
            <a:r>
              <a:rPr lang="uk-UA" b="1" i="1" dirty="0" smtClean="0">
                <a:solidFill>
                  <a:srgbClr val="C00000"/>
                </a:solidFill>
              </a:rPr>
              <a:t>що містить перелік видів, </a:t>
            </a:r>
          </a:p>
          <a:p>
            <a:r>
              <a:rPr lang="uk-UA" b="1" i="1" dirty="0" smtClean="0">
                <a:solidFill>
                  <a:srgbClr val="C00000"/>
                </a:solidFill>
              </a:rPr>
              <a:t>які знаходяться під загрозою зникнення,</a:t>
            </a:r>
          </a:p>
          <a:p>
            <a:r>
              <a:rPr lang="uk-UA" b="1" i="1" dirty="0" smtClean="0">
                <a:solidFill>
                  <a:srgbClr val="C00000"/>
                </a:solidFill>
              </a:rPr>
              <a:t>826 видів рослин і грибів та </a:t>
            </a:r>
          </a:p>
          <a:p>
            <a:r>
              <a:rPr lang="uk-UA" b="1" i="1" dirty="0" smtClean="0">
                <a:solidFill>
                  <a:srgbClr val="C00000"/>
                </a:solidFill>
              </a:rPr>
              <a:t>542 види тварин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917" l="678" r="100000">
                        <a14:foregroundMark x1="60298" y1="81588" x2="60298" y2="81588"/>
                        <a14:backgroundMark x1="86992" y1="13538" x2="86992" y2="13538"/>
                        <a14:backgroundMark x1="87534" y1="88267" x2="87534" y2="882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972">
            <a:off x="5837542" y="4101828"/>
            <a:ext cx="2403853" cy="1804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5394" y="5962291"/>
            <a:ext cx="80121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i="1" dirty="0" smtClean="0">
                <a:solidFill>
                  <a:srgbClr val="002060"/>
                </a:solidFill>
              </a:rPr>
              <a:t>Чорна книга України – містить перелік зниклих видів, </a:t>
            </a:r>
          </a:p>
          <a:p>
            <a:r>
              <a:rPr lang="uk-UA" sz="2000" b="1" i="1" dirty="0" smtClean="0">
                <a:solidFill>
                  <a:srgbClr val="002060"/>
                </a:solidFill>
              </a:rPr>
              <a:t>172 види рослин і тварин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88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426797"/>
            <a:ext cx="3938410" cy="2953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61459" y="2636912"/>
            <a:ext cx="49872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 smtClean="0">
                <a:solidFill>
                  <a:srgbClr val="006600"/>
                </a:solidFill>
              </a:rPr>
              <a:t>Зелена книга України –містить </a:t>
            </a:r>
          </a:p>
          <a:p>
            <a:r>
              <a:rPr lang="uk-UA" b="1" i="1" dirty="0" smtClean="0">
                <a:solidFill>
                  <a:srgbClr val="006600"/>
                </a:solidFill>
              </a:rPr>
              <a:t>перелік рослинних угруповань, </a:t>
            </a:r>
          </a:p>
          <a:p>
            <a:r>
              <a:rPr lang="uk-UA" b="1" i="1" dirty="0" smtClean="0">
                <a:solidFill>
                  <a:srgbClr val="006600"/>
                </a:solidFill>
              </a:rPr>
              <a:t>що потребують встановлення</a:t>
            </a:r>
          </a:p>
          <a:p>
            <a:r>
              <a:rPr lang="uk-UA" b="1" i="1" dirty="0">
                <a:solidFill>
                  <a:srgbClr val="006600"/>
                </a:solidFill>
              </a:rPr>
              <a:t>о</a:t>
            </a:r>
            <a:r>
              <a:rPr lang="uk-UA" b="1" i="1" dirty="0" smtClean="0">
                <a:solidFill>
                  <a:srgbClr val="006600"/>
                </a:solidFill>
              </a:rPr>
              <a:t>собливого режиму їх використання </a:t>
            </a:r>
            <a:endParaRPr lang="ru-RU" b="1" i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40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4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9" grpId="0" build="p"/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 err="1" smtClean="0">
                <a:solidFill>
                  <a:srgbClr val="002060"/>
                </a:solidFill>
              </a:rPr>
              <a:t>Природозаповідний</a:t>
            </a:r>
            <a:r>
              <a:rPr lang="uk-UA" b="1" i="1" dirty="0" smtClean="0">
                <a:solidFill>
                  <a:srgbClr val="002060"/>
                </a:solidFill>
              </a:rPr>
              <a:t> фонд України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8739664" cy="4917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446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3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143000"/>
          </a:xfrm>
        </p:spPr>
        <p:txBody>
          <a:bodyPr/>
          <a:lstStyle/>
          <a:p>
            <a:r>
              <a:rPr lang="uk-UA" b="1" i="1" dirty="0" smtClean="0">
                <a:solidFill>
                  <a:srgbClr val="C00000"/>
                </a:solidFill>
              </a:rPr>
              <a:t>Природоохоронні території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uk-UA" sz="2400" b="1" i="1" dirty="0" smtClean="0">
                <a:solidFill>
                  <a:srgbClr val="002060"/>
                </a:solidFill>
              </a:rPr>
              <a:t>  </a:t>
            </a:r>
            <a:endParaRPr lang="uk-UA" sz="2400" b="1" i="1" dirty="0">
              <a:solidFill>
                <a:srgbClr val="002060"/>
              </a:solidFill>
            </a:endParaRPr>
          </a:p>
          <a:p>
            <a:pPr marL="0" lvl="0" indent="0">
              <a:buNone/>
            </a:pPr>
            <a:r>
              <a:rPr lang="uk-UA" sz="2000" b="1" i="1" dirty="0" smtClean="0">
                <a:solidFill>
                  <a:srgbClr val="002060"/>
                </a:solidFill>
              </a:rPr>
              <a:t>                      Біосферні (4 </a:t>
            </a:r>
            <a:r>
              <a:rPr lang="uk-UA" sz="2000" b="1" i="1" dirty="0" err="1" smtClean="0">
                <a:solidFill>
                  <a:srgbClr val="002060"/>
                </a:solidFill>
              </a:rPr>
              <a:t>шт</a:t>
            </a:r>
            <a:r>
              <a:rPr lang="uk-UA" sz="2000" b="1" i="1" dirty="0" smtClean="0">
                <a:solidFill>
                  <a:srgbClr val="002060"/>
                </a:solidFill>
              </a:rPr>
              <a:t>) та</a:t>
            </a:r>
          </a:p>
          <a:p>
            <a:pPr marL="0" lvl="0" indent="0">
              <a:buNone/>
            </a:pPr>
            <a:r>
              <a:rPr lang="uk-UA" sz="2000" b="1" i="1" dirty="0" smtClean="0">
                <a:solidFill>
                  <a:srgbClr val="002060"/>
                </a:solidFill>
              </a:rPr>
              <a:t>                             природні (20 </a:t>
            </a:r>
            <a:r>
              <a:rPr lang="uk-UA" sz="2000" b="1" i="1" dirty="0" err="1" smtClean="0">
                <a:solidFill>
                  <a:srgbClr val="002060"/>
                </a:solidFill>
              </a:rPr>
              <a:t>шт</a:t>
            </a:r>
            <a:r>
              <a:rPr lang="uk-UA" sz="2000" b="1" i="1" dirty="0" smtClean="0">
                <a:solidFill>
                  <a:srgbClr val="002060"/>
                </a:solidFill>
              </a:rPr>
              <a:t>) </a:t>
            </a:r>
          </a:p>
          <a:p>
            <a:pPr marL="0" lvl="0" indent="0">
              <a:buNone/>
            </a:pPr>
            <a:r>
              <a:rPr lang="uk-UA" sz="2000" b="1" i="1" dirty="0" smtClean="0">
                <a:solidFill>
                  <a:srgbClr val="002060"/>
                </a:solidFill>
              </a:rPr>
              <a:t>                                        заповідники</a:t>
            </a:r>
          </a:p>
          <a:p>
            <a:pPr marL="0" lvl="0" indent="0">
              <a:buNone/>
            </a:pPr>
            <a:endParaRPr lang="uk-UA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uk-UA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uk-UA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uk-UA" sz="2400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uk-UA" sz="2400" b="1" i="1" dirty="0" smtClean="0">
                <a:solidFill>
                  <a:srgbClr val="002060"/>
                </a:solidFill>
              </a:rPr>
              <a:t>                                                                    </a:t>
            </a:r>
          </a:p>
          <a:p>
            <a:pPr marL="0" indent="0">
              <a:buNone/>
            </a:pPr>
            <a:r>
              <a:rPr lang="uk-UA" sz="2400" b="1" i="1" dirty="0">
                <a:solidFill>
                  <a:srgbClr val="002060"/>
                </a:solidFill>
              </a:rPr>
              <a:t> </a:t>
            </a:r>
            <a:r>
              <a:rPr lang="uk-UA" sz="1800" b="1" i="1" dirty="0" smtClean="0">
                <a:solidFill>
                  <a:srgbClr val="002060"/>
                </a:solidFill>
              </a:rPr>
              <a:t>Національні парки України</a:t>
            </a:r>
          </a:p>
          <a:p>
            <a:pPr marL="0" indent="0">
              <a:buNone/>
            </a:pPr>
            <a:endParaRPr lang="uk-UA" sz="2400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uk-UA" sz="2400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uk-UA" sz="1800" b="1" i="1" dirty="0" smtClean="0">
                <a:solidFill>
                  <a:srgbClr val="002060"/>
                </a:solidFill>
              </a:rPr>
              <a:t>                                                    Заказники </a:t>
            </a:r>
            <a:endParaRPr lang="ru-RU" sz="1800" b="1" i="1" dirty="0">
              <a:solidFill>
                <a:srgbClr val="002060"/>
              </a:solidFill>
            </a:endParaRPr>
          </a:p>
          <a:p>
            <a:endParaRPr lang="uk-UA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530" y="764704"/>
            <a:ext cx="435232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57" y="2492896"/>
            <a:ext cx="3264363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530" y="3739808"/>
            <a:ext cx="4317223" cy="300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507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4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3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3" dur="3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18200"/>
            <a:ext cx="8955753" cy="1008112"/>
          </a:xfrm>
        </p:spPr>
        <p:txBody>
          <a:bodyPr>
            <a:normAutofit/>
          </a:bodyPr>
          <a:lstStyle/>
          <a:p>
            <a:r>
              <a:rPr lang="uk-UA" sz="2800" b="1" i="1" dirty="0" smtClean="0">
                <a:solidFill>
                  <a:srgbClr val="C00000"/>
                </a:solidFill>
              </a:rPr>
              <a:t>Штучно створені природоохоронні  території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uk-UA" sz="2400" b="1" i="1" dirty="0" smtClean="0">
                <a:solidFill>
                  <a:srgbClr val="002060"/>
                </a:solidFill>
              </a:rPr>
              <a:t>  </a:t>
            </a:r>
            <a:r>
              <a:rPr lang="uk-UA" sz="2000" b="1" i="1" dirty="0" smtClean="0">
                <a:solidFill>
                  <a:srgbClr val="002060"/>
                </a:solidFill>
              </a:rPr>
              <a:t>Регіональні ландшафтні </a:t>
            </a:r>
          </a:p>
          <a:p>
            <a:pPr marL="0" lvl="0" indent="0">
              <a:buNone/>
            </a:pPr>
            <a:r>
              <a:rPr lang="uk-UA" sz="2000" b="1" i="1" dirty="0" smtClean="0">
                <a:solidFill>
                  <a:srgbClr val="002060"/>
                </a:solidFill>
              </a:rPr>
              <a:t>(пейзажні) парки</a:t>
            </a:r>
          </a:p>
          <a:p>
            <a:pPr marL="0" lvl="0" indent="0">
              <a:buNone/>
            </a:pPr>
            <a:endParaRPr lang="uk-UA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uk-UA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uk-UA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uk-UA" sz="2400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uk-UA" sz="2400" b="1" i="1" dirty="0" smtClean="0">
                <a:solidFill>
                  <a:srgbClr val="002060"/>
                </a:solidFill>
              </a:rPr>
              <a:t>                                                                    </a:t>
            </a:r>
          </a:p>
          <a:p>
            <a:pPr marL="0" indent="0">
              <a:buNone/>
            </a:pPr>
            <a:r>
              <a:rPr lang="uk-UA" sz="2400" b="1" i="1" dirty="0">
                <a:solidFill>
                  <a:srgbClr val="002060"/>
                </a:solidFill>
              </a:rPr>
              <a:t> </a:t>
            </a:r>
            <a:r>
              <a:rPr lang="uk-UA" sz="2400" b="1" i="1" dirty="0" smtClean="0">
                <a:solidFill>
                  <a:srgbClr val="002060"/>
                </a:solidFill>
              </a:rPr>
              <a:t>                                                                                  </a:t>
            </a:r>
            <a:r>
              <a:rPr lang="uk-UA" sz="1800" b="1" i="1" dirty="0" smtClean="0">
                <a:solidFill>
                  <a:srgbClr val="002060"/>
                </a:solidFill>
              </a:rPr>
              <a:t>Пам’ятки природи</a:t>
            </a:r>
          </a:p>
          <a:p>
            <a:pPr marL="0" indent="0">
              <a:buNone/>
            </a:pPr>
            <a:endParaRPr lang="uk-UA" sz="2400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uk-UA" sz="2400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uk-UA" sz="2400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uk-UA" sz="1800" b="1" i="1" dirty="0" smtClean="0">
                <a:solidFill>
                  <a:srgbClr val="002060"/>
                </a:solidFill>
              </a:rPr>
              <a:t>                                                       Ботанічні сади та </a:t>
            </a:r>
          </a:p>
          <a:p>
            <a:pPr marL="0" indent="0">
              <a:buNone/>
            </a:pPr>
            <a:r>
              <a:rPr lang="uk-UA" sz="1800" b="1" i="1" dirty="0" smtClean="0">
                <a:solidFill>
                  <a:srgbClr val="002060"/>
                </a:solidFill>
              </a:rPr>
              <a:t>                                                            зоологічні парки</a:t>
            </a:r>
            <a:endParaRPr lang="ru-RU" sz="1800" b="1" i="1" dirty="0">
              <a:solidFill>
                <a:srgbClr val="002060"/>
              </a:solidFill>
            </a:endParaRPr>
          </a:p>
          <a:p>
            <a:endParaRPr lang="uk-UA" dirty="0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98" y="4221088"/>
            <a:ext cx="3098018" cy="232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81085"/>
            <a:ext cx="3148608" cy="236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180906"/>
            <a:ext cx="4943986" cy="276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275" y="4732968"/>
            <a:ext cx="3307725" cy="1871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340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3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4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3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3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33494"/>
            <a:ext cx="5112568" cy="942213"/>
          </a:xfrm>
        </p:spPr>
        <p:txBody>
          <a:bodyPr>
            <a:normAutofit/>
          </a:bodyPr>
          <a:lstStyle/>
          <a:p>
            <a:pPr algn="l"/>
            <a:r>
              <a:rPr lang="uk-UA" sz="3200" b="1" i="1" dirty="0" smtClean="0">
                <a:solidFill>
                  <a:schemeClr val="accent6">
                    <a:lumMod val="50000"/>
                  </a:schemeClr>
                </a:solidFill>
              </a:rPr>
              <a:t>Коротко про головне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r>
              <a:rPr lang="uk-UA" sz="2400" b="1" i="1" dirty="0" smtClean="0">
                <a:solidFill>
                  <a:srgbClr val="C00000"/>
                </a:solidFill>
              </a:rPr>
              <a:t>Екологічні проблеми: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400" b="1" i="1" dirty="0" smtClean="0">
                <a:solidFill>
                  <a:srgbClr val="002060"/>
                </a:solidFill>
              </a:rPr>
              <a:t>Зростання  народонаселення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400" b="1" i="1" dirty="0" smtClean="0">
                <a:solidFill>
                  <a:srgbClr val="002060"/>
                </a:solidFill>
              </a:rPr>
              <a:t>Нестача продовольства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400" b="1" i="1" dirty="0" smtClean="0">
                <a:solidFill>
                  <a:srgbClr val="002060"/>
                </a:solidFill>
              </a:rPr>
              <a:t>Нестача енергії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400" b="1" i="1" dirty="0" smtClean="0">
                <a:solidFill>
                  <a:srgbClr val="002060"/>
                </a:solidFill>
              </a:rPr>
              <a:t>Нестача прісної води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400" b="1" i="1" dirty="0" smtClean="0">
                <a:solidFill>
                  <a:srgbClr val="002060"/>
                </a:solidFill>
              </a:rPr>
              <a:t>Забруднення навколишнього середовища</a:t>
            </a:r>
          </a:p>
          <a:p>
            <a:r>
              <a:rPr lang="uk-UA" sz="2400" b="1" i="1" dirty="0" smtClean="0">
                <a:solidFill>
                  <a:srgbClr val="C00000"/>
                </a:solidFill>
              </a:rPr>
              <a:t>Як захистити біосферу?</a:t>
            </a:r>
          </a:p>
          <a:p>
            <a:pPr marL="0" indent="0">
              <a:buNone/>
            </a:pPr>
            <a:r>
              <a:rPr lang="uk-UA" sz="2400" i="1" dirty="0" smtClean="0">
                <a:solidFill>
                  <a:srgbClr val="002060"/>
                </a:solidFill>
              </a:rPr>
              <a:t>     </a:t>
            </a:r>
            <a:r>
              <a:rPr lang="uk-UA" sz="2400" b="1" i="1" dirty="0" smtClean="0">
                <a:solidFill>
                  <a:srgbClr val="006600"/>
                </a:solidFill>
              </a:rPr>
              <a:t>До вирішення будь яких проблем людина повинна підходити з позицій екологічного мислення. Виконувати закони природи та вимоги щодо охорони навколишнього природного середовища</a:t>
            </a:r>
            <a:endParaRPr lang="ru-RU" sz="2400" b="1" i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63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941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752" l="0" r="100000">
                        <a14:foregroundMark x1="77930" y1="66253" x2="77930" y2="66253"/>
                        <a14:foregroundMark x1="83594" y1="75186" x2="83594" y2="75186"/>
                        <a14:foregroundMark x1="89453" y1="82630" x2="89453" y2="82630"/>
                        <a14:foregroundMark x1="81836" y1="72208" x2="81836" y2="72208"/>
                        <a14:foregroundMark x1="87305" y1="78412" x2="87305" y2="784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684" y="1340769"/>
            <a:ext cx="3940696" cy="3101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723256"/>
            <a:ext cx="4501498" cy="2448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8928992" cy="1143000"/>
          </a:xfrm>
        </p:spPr>
        <p:txBody>
          <a:bodyPr>
            <a:normAutofit/>
          </a:bodyPr>
          <a:lstStyle/>
          <a:p>
            <a:pPr algn="l"/>
            <a:r>
              <a:rPr lang="uk-UA" sz="3200" b="1" i="1" dirty="0" smtClean="0">
                <a:solidFill>
                  <a:srgbClr val="002060"/>
                </a:solidFill>
              </a:rPr>
              <a:t>У чому полягає сучасна екологічна криза?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229600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i="1" dirty="0" smtClean="0"/>
              <a:t>Зростання чисельності населення</a:t>
            </a:r>
          </a:p>
          <a:p>
            <a:pPr marL="0" indent="0">
              <a:buNone/>
            </a:pPr>
            <a:endParaRPr lang="ru-RU" sz="24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79511" y="4380605"/>
            <a:ext cx="35589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C00000"/>
                </a:solidFill>
              </a:rPr>
              <a:t>V</a:t>
            </a:r>
            <a:r>
              <a:rPr lang="uk-UA" b="1" i="1" dirty="0" smtClean="0">
                <a:solidFill>
                  <a:srgbClr val="C00000"/>
                </a:solidFill>
              </a:rPr>
              <a:t>ІІ тисячоліття до н. е. –</a:t>
            </a:r>
          </a:p>
          <a:p>
            <a:r>
              <a:rPr lang="uk-UA" b="1" i="1" dirty="0" smtClean="0">
                <a:solidFill>
                  <a:srgbClr val="C00000"/>
                </a:solidFill>
              </a:rPr>
              <a:t> не більше 10 млн</a:t>
            </a:r>
          </a:p>
          <a:p>
            <a:r>
              <a:rPr lang="uk-UA" b="1" i="1" dirty="0" smtClean="0">
                <a:solidFill>
                  <a:srgbClr val="C00000"/>
                </a:solidFill>
              </a:rPr>
              <a:t>На початку ери – 300 млн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0128" y="5303935"/>
            <a:ext cx="3624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 smtClean="0">
                <a:solidFill>
                  <a:srgbClr val="C00000"/>
                </a:solidFill>
              </a:rPr>
              <a:t>Х</a:t>
            </a:r>
            <a:r>
              <a:rPr lang="en-US" b="1" i="1" dirty="0" smtClean="0">
                <a:solidFill>
                  <a:srgbClr val="C00000"/>
                </a:solidFill>
              </a:rPr>
              <a:t>V</a:t>
            </a:r>
            <a:r>
              <a:rPr lang="uk-UA" b="1" i="1" dirty="0" smtClean="0">
                <a:solidFill>
                  <a:srgbClr val="C00000"/>
                </a:solidFill>
              </a:rPr>
              <a:t>ІІ ст. – близько 700 млн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2114" y="5673267"/>
            <a:ext cx="4193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 smtClean="0">
                <a:solidFill>
                  <a:srgbClr val="C00000"/>
                </a:solidFill>
              </a:rPr>
              <a:t>ХХ ст. – зросло майже у 4 рази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570" y="6013197"/>
            <a:ext cx="3876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 smtClean="0">
                <a:solidFill>
                  <a:srgbClr val="C00000"/>
                </a:solidFill>
              </a:rPr>
              <a:t>У 2016 році – майже 7,4 млрд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4573" y="6367618"/>
            <a:ext cx="4641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 smtClean="0">
                <a:solidFill>
                  <a:srgbClr val="C00000"/>
                </a:solidFill>
              </a:rPr>
              <a:t>У 2030 році –може сягнути 9 млрд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628" y="3101395"/>
            <a:ext cx="4624061" cy="2613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077195" y="6259373"/>
            <a:ext cx="3910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i="1" dirty="0" smtClean="0">
                <a:solidFill>
                  <a:srgbClr val="002060"/>
                </a:solidFill>
              </a:rPr>
              <a:t>Демографічний вибух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25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10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6000"/>
                            </p:stCondLst>
                            <p:childTnLst>
                              <p:par>
                                <p:cTn id="56" presetID="3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4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4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uk-UA" sz="2800" b="1" i="1" dirty="0" smtClean="0">
                <a:solidFill>
                  <a:srgbClr val="002060"/>
                </a:solidFill>
                <a:latin typeface="+mn-lt"/>
              </a:rPr>
              <a:t>Урбанізація – інтенсивна розбудова</a:t>
            </a:r>
            <a:br>
              <a:rPr lang="uk-UA" sz="2800" b="1" i="1" dirty="0" smtClean="0">
                <a:solidFill>
                  <a:srgbClr val="002060"/>
                </a:solidFill>
                <a:latin typeface="+mn-lt"/>
              </a:rPr>
            </a:br>
            <a:r>
              <a:rPr lang="uk-UA" sz="2800" b="1" i="1" dirty="0" smtClean="0">
                <a:solidFill>
                  <a:srgbClr val="002060"/>
                </a:solidFill>
                <a:latin typeface="+mn-lt"/>
              </a:rPr>
              <a:t> міських поселень (мегаполісів) </a:t>
            </a:r>
            <a:endParaRPr lang="ru-RU" sz="2800" b="1" i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1213991"/>
            <a:ext cx="4928547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94" y="3088482"/>
            <a:ext cx="5933460" cy="358388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346" y="1107678"/>
            <a:ext cx="4895266" cy="32746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081853"/>
            <a:ext cx="6120680" cy="459051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33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75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75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75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75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7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2405"/>
            <a:ext cx="8229600" cy="1143000"/>
          </a:xfrm>
        </p:spPr>
        <p:txBody>
          <a:bodyPr>
            <a:normAutofit/>
          </a:bodyPr>
          <a:lstStyle/>
          <a:p>
            <a:r>
              <a:rPr lang="uk-UA" b="1" i="1" dirty="0" smtClean="0">
                <a:solidFill>
                  <a:srgbClr val="002060"/>
                </a:solidFill>
                <a:latin typeface="+mn-lt"/>
              </a:rPr>
              <a:t>Нестача продовольства</a:t>
            </a:r>
            <a:endParaRPr lang="ru-RU" b="1" i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4202776" cy="2401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564904"/>
            <a:ext cx="4057287" cy="270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73367"/>
            <a:ext cx="4247787" cy="2837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75458" y="1052736"/>
            <a:ext cx="42258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 smtClean="0">
                <a:solidFill>
                  <a:schemeClr val="accent2">
                    <a:lumMod val="50000"/>
                  </a:schemeClr>
                </a:solidFill>
              </a:rPr>
              <a:t>Ерозія грунтів – це зменшення </a:t>
            </a:r>
          </a:p>
          <a:p>
            <a:r>
              <a:rPr lang="uk-UA" b="1" i="1" dirty="0" smtClean="0">
                <a:solidFill>
                  <a:schemeClr val="accent2">
                    <a:lumMod val="50000"/>
                  </a:schemeClr>
                </a:solidFill>
              </a:rPr>
              <a:t>товщі родючого шару </a:t>
            </a:r>
          </a:p>
          <a:p>
            <a:r>
              <a:rPr lang="uk-UA" b="1" i="1" dirty="0" smtClean="0">
                <a:solidFill>
                  <a:schemeClr val="accent2">
                    <a:lumMod val="50000"/>
                  </a:schemeClr>
                </a:solidFill>
              </a:rPr>
              <a:t>внаслідок вивітрювання, </a:t>
            </a:r>
          </a:p>
          <a:p>
            <a:r>
              <a:rPr lang="uk-UA" b="1" i="1" dirty="0">
                <a:solidFill>
                  <a:schemeClr val="accent2">
                    <a:lumMod val="50000"/>
                  </a:schemeClr>
                </a:solidFill>
              </a:rPr>
              <a:t>в</a:t>
            </a:r>
            <a:r>
              <a:rPr lang="uk-UA" b="1" i="1" dirty="0" smtClean="0">
                <a:solidFill>
                  <a:schemeClr val="accent2">
                    <a:lumMod val="50000"/>
                  </a:schemeClr>
                </a:solidFill>
              </a:rPr>
              <a:t>имивання, утворення ярів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10083" y="5445224"/>
            <a:ext cx="46971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i="1" dirty="0" smtClean="0">
                <a:solidFill>
                  <a:schemeClr val="accent2">
                    <a:lumMod val="50000"/>
                  </a:schemeClr>
                </a:solidFill>
              </a:rPr>
              <a:t>Запаси грунтів зменшуються </a:t>
            </a:r>
          </a:p>
          <a:p>
            <a:r>
              <a:rPr lang="uk-UA" b="1" i="1" dirty="0" smtClean="0">
                <a:solidFill>
                  <a:schemeClr val="accent2">
                    <a:lumMod val="50000"/>
                  </a:schemeClr>
                </a:solidFill>
              </a:rPr>
              <a:t>на 24 млн т/рік, </a:t>
            </a:r>
          </a:p>
          <a:p>
            <a:r>
              <a:rPr lang="uk-UA" b="1" i="1" dirty="0" err="1" smtClean="0">
                <a:solidFill>
                  <a:schemeClr val="accent2">
                    <a:lumMod val="50000"/>
                  </a:schemeClr>
                </a:solidFill>
              </a:rPr>
              <a:t>опустелювання</a:t>
            </a:r>
            <a:r>
              <a:rPr lang="uk-UA" b="1" i="1" dirty="0" smtClean="0">
                <a:solidFill>
                  <a:schemeClr val="accent2">
                    <a:lumMod val="50000"/>
                  </a:schemeClr>
                </a:solidFill>
              </a:rPr>
              <a:t> земель </a:t>
            </a:r>
          </a:p>
          <a:p>
            <a:r>
              <a:rPr lang="uk-UA" b="1" i="1" dirty="0" smtClean="0">
                <a:solidFill>
                  <a:schemeClr val="accent2">
                    <a:lumMod val="50000"/>
                  </a:schemeClr>
                </a:solidFill>
              </a:rPr>
              <a:t>збільшилося на 100 млн га/20 років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52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9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1" y="733252"/>
            <a:ext cx="8712968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  <a:ea typeface="+mj-ea"/>
                <a:cs typeface="+mj-cs"/>
              </a:rPr>
              <a:t>Вирубка </a:t>
            </a:r>
            <a:r>
              <a:rPr lang="uk-UA" sz="4400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  <a:ea typeface="+mj-ea"/>
                <a:cs typeface="+mj-cs"/>
              </a:rPr>
              <a:t>лісів у </a:t>
            </a:r>
            <a:r>
              <a:rPr lang="uk-UA" sz="4400" b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  <a:ea typeface="+mj-ea"/>
                <a:cs typeface="+mj-cs"/>
              </a:rPr>
              <a:t>Карпатах</a:t>
            </a:r>
          </a:p>
          <a:p>
            <a:endParaRPr lang="uk-UA" sz="4400" b="1" dirty="0">
              <a:solidFill>
                <a:schemeClr val="accent2">
                  <a:lumMod val="50000"/>
                </a:schemeClr>
              </a:solidFill>
              <a:latin typeface="Calibri Light" panose="020F0302020204030204"/>
              <a:ea typeface="+mj-ea"/>
              <a:cs typeface="+mj-cs"/>
            </a:endParaRPr>
          </a:p>
          <a:p>
            <a:endParaRPr lang="uk-UA" sz="4400" b="1" dirty="0" smtClean="0">
              <a:solidFill>
                <a:schemeClr val="accent2">
                  <a:lumMod val="50000"/>
                </a:schemeClr>
              </a:solidFill>
              <a:latin typeface="Calibri Light" panose="020F0302020204030204"/>
              <a:ea typeface="+mj-ea"/>
              <a:cs typeface="+mj-cs"/>
            </a:endParaRPr>
          </a:p>
          <a:p>
            <a:endParaRPr lang="uk-UA" sz="4400" b="1" dirty="0">
              <a:solidFill>
                <a:schemeClr val="accent2">
                  <a:lumMod val="50000"/>
                </a:schemeClr>
              </a:solidFill>
              <a:latin typeface="Calibri Light" panose="020F0302020204030204"/>
              <a:ea typeface="+mj-ea"/>
              <a:cs typeface="+mj-cs"/>
            </a:endParaRPr>
          </a:p>
          <a:p>
            <a:endParaRPr lang="uk-UA" sz="4400" b="1" dirty="0" smtClean="0">
              <a:solidFill>
                <a:schemeClr val="accent2">
                  <a:lumMod val="50000"/>
                </a:schemeClr>
              </a:solidFill>
              <a:latin typeface="Calibri Light" panose="020F0302020204030204"/>
              <a:ea typeface="+mj-ea"/>
              <a:cs typeface="+mj-cs"/>
            </a:endParaRPr>
          </a:p>
          <a:p>
            <a:endParaRPr lang="uk-UA" sz="4400" b="1" i="1" dirty="0" smtClean="0">
              <a:solidFill>
                <a:schemeClr val="accent2">
                  <a:lumMod val="50000"/>
                </a:schemeClr>
              </a:solidFill>
              <a:latin typeface="Calibri Light" panose="020F0302020204030204"/>
              <a:ea typeface="+mj-ea"/>
              <a:cs typeface="+mj-cs"/>
            </a:endParaRPr>
          </a:p>
          <a:p>
            <a:r>
              <a:rPr lang="uk-UA" sz="4400" b="1" i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/>
                <a:ea typeface="+mj-ea"/>
                <a:cs typeface="+mj-cs"/>
              </a:rPr>
              <a:t>Наслідки: </a:t>
            </a:r>
            <a:r>
              <a:rPr lang="uk-UA" sz="40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затоплення великих територій, грязьові </a:t>
            </a:r>
            <a:r>
              <a:rPr lang="uk-UA" sz="4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потоки, знищення екосистем</a:t>
            </a:r>
            <a:endParaRPr lang="ru-R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90" y="1628800"/>
            <a:ext cx="7362027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089" y="-243408"/>
            <a:ext cx="8263830" cy="1325563"/>
          </a:xfrm>
        </p:spPr>
        <p:txBody>
          <a:bodyPr/>
          <a:lstStyle/>
          <a:p>
            <a:r>
              <a:rPr lang="uk-UA" b="1" i="1" dirty="0">
                <a:solidFill>
                  <a:srgbClr val="002060"/>
                </a:solidFill>
              </a:rPr>
              <a:t>Знищення лісів</a:t>
            </a:r>
            <a:endParaRPr lang="ru-RU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6535" y="0"/>
            <a:ext cx="97905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5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 tmFilter="0,0; .5, 1; 1, 1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4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76" y="1844824"/>
            <a:ext cx="4112874" cy="478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-171400"/>
            <a:ext cx="8229600" cy="1143000"/>
          </a:xfrm>
        </p:spPr>
        <p:txBody>
          <a:bodyPr/>
          <a:lstStyle/>
          <a:p>
            <a:r>
              <a:rPr lang="uk-UA" b="1" i="1" dirty="0" smtClean="0">
                <a:solidFill>
                  <a:srgbClr val="002060"/>
                </a:solidFill>
              </a:rPr>
              <a:t>Нестача енергоресурсів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8" y="764704"/>
            <a:ext cx="5213114" cy="3475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4437112"/>
            <a:ext cx="36423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i="1" dirty="0" smtClean="0">
                <a:solidFill>
                  <a:srgbClr val="002060"/>
                </a:solidFill>
              </a:rPr>
              <a:t>Пожежа на АЕС «Фукусіма - 1»</a:t>
            </a:r>
          </a:p>
          <a:p>
            <a:pPr algn="ctr"/>
            <a:r>
              <a:rPr lang="uk-UA" i="1" dirty="0" smtClean="0">
                <a:solidFill>
                  <a:srgbClr val="002060"/>
                </a:solidFill>
              </a:rPr>
              <a:t>березень, </a:t>
            </a:r>
            <a:r>
              <a:rPr lang="uk-UA" i="1" dirty="0" smtClean="0">
                <a:solidFill>
                  <a:srgbClr val="002060"/>
                </a:solidFill>
              </a:rPr>
              <a:t>2011 року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73695" y="984701"/>
            <a:ext cx="21788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i="1" dirty="0" smtClean="0">
                <a:solidFill>
                  <a:srgbClr val="002060"/>
                </a:solidFill>
              </a:rPr>
              <a:t>Аварія на ЧАЕС, </a:t>
            </a:r>
          </a:p>
          <a:p>
            <a:pPr algn="ctr"/>
            <a:r>
              <a:rPr lang="uk-UA" i="1" dirty="0" smtClean="0">
                <a:solidFill>
                  <a:srgbClr val="002060"/>
                </a:solidFill>
              </a:rPr>
              <a:t>квітень 1986 року</a:t>
            </a:r>
            <a:endParaRPr lang="ru-RU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88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6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6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3"/>
            <a:ext cx="8712968" cy="1080120"/>
          </a:xfrm>
        </p:spPr>
        <p:txBody>
          <a:bodyPr>
            <a:normAutofit/>
          </a:bodyPr>
          <a:lstStyle/>
          <a:p>
            <a:pPr algn="ctr"/>
            <a:r>
              <a:rPr lang="uk-UA" sz="2800" b="1" i="1" dirty="0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Кліматичні зміни </a:t>
            </a:r>
            <a:br>
              <a:rPr lang="uk-UA" sz="2800" b="1" i="1" dirty="0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</a:br>
            <a:endParaRPr lang="en-US" sz="2800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024340"/>
            <a:ext cx="3168352" cy="28803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000" b="1" i="1" dirty="0">
                <a:solidFill>
                  <a:schemeClr val="accent6">
                    <a:lumMod val="75000"/>
                  </a:schemeClr>
                </a:solidFill>
              </a:rPr>
              <a:t>П</a:t>
            </a:r>
            <a:r>
              <a:rPr lang="uk-UA" sz="2000" b="1" i="1" dirty="0" smtClean="0">
                <a:solidFill>
                  <a:schemeClr val="accent6">
                    <a:lumMod val="75000"/>
                  </a:schemeClr>
                </a:solidFill>
              </a:rPr>
              <a:t>арниковий </a:t>
            </a:r>
            <a:r>
              <a:rPr lang="uk-UA" sz="2000" b="1" i="1" dirty="0" smtClean="0">
                <a:solidFill>
                  <a:schemeClr val="accent6">
                    <a:lumMod val="75000"/>
                  </a:schemeClr>
                </a:solidFill>
              </a:rPr>
              <a:t>ефект </a:t>
            </a:r>
            <a:r>
              <a:rPr lang="uk-UA" sz="2000" b="1" i="1" dirty="0" smtClean="0">
                <a:solidFill>
                  <a:schemeClr val="accent6">
                    <a:lumMod val="75000"/>
                  </a:schemeClr>
                </a:solidFill>
              </a:rPr>
              <a:t>– </a:t>
            </a:r>
            <a:r>
              <a:rPr lang="uk-UA" sz="2000" i="1" dirty="0" smtClean="0">
                <a:solidFill>
                  <a:srgbClr val="002060"/>
                </a:solidFill>
              </a:rPr>
              <a:t>це явище в атмосфері Землі, при якому енергія сонячних променів відбиваючись від  поверхні, не може повернутися в космос, оскільки затримується молекулами різних газів.</a:t>
            </a:r>
            <a:endParaRPr lang="uk-UA" sz="2000" i="1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797958"/>
            <a:ext cx="775725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800" i="1" dirty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За останні 100 років </a:t>
            </a:r>
            <a:r>
              <a:rPr lang="uk-UA" sz="2800" i="1" dirty="0" smtClean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уміст СО2 збільшився </a:t>
            </a:r>
          </a:p>
          <a:p>
            <a:pPr algn="ctr"/>
            <a:r>
              <a:rPr lang="uk-UA" sz="2800" i="1" dirty="0" smtClean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на 25 %, а середня </a:t>
            </a:r>
            <a:r>
              <a:rPr lang="uk-UA" sz="2800" i="1" dirty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річна </a:t>
            </a:r>
            <a:endParaRPr lang="uk-UA" sz="2800" i="1" dirty="0" smtClean="0">
              <a:solidFill>
                <a:srgbClr val="C00000"/>
              </a:solidFill>
              <a:latin typeface="Georgia" panose="02040502050405020303" pitchFamily="18" charset="0"/>
              <a:ea typeface="+mj-ea"/>
              <a:cs typeface="+mj-cs"/>
            </a:endParaRPr>
          </a:p>
          <a:p>
            <a:pPr algn="ctr"/>
            <a:r>
              <a:rPr lang="uk-UA" sz="2800" i="1" dirty="0" smtClean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температура </a:t>
            </a:r>
            <a:r>
              <a:rPr lang="uk-UA" sz="2800" i="1" dirty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зросла на 0,5</a:t>
            </a:r>
            <a:r>
              <a:rPr lang="uk-UA" sz="2800" i="1" dirty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  <a:sym typeface="Symbol"/>
              </a:rPr>
              <a:t></a:t>
            </a:r>
            <a:r>
              <a:rPr lang="uk-UA" sz="2800" i="1" dirty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С!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3968" y="2924944"/>
            <a:ext cx="4007163" cy="307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59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800"/>
                            </p:stCondLst>
                            <p:childTnLst>
                              <p:par>
                                <p:cTn id="13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800"/>
                            </p:stCondLst>
                            <p:childTnLst>
                              <p:par>
                                <p:cTn id="1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0" fill="hold"/>
                                        <p:tgtEl>
                                          <p:spTgt spid="81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4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4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4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8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143000"/>
          </a:xfrm>
        </p:spPr>
        <p:txBody>
          <a:bodyPr/>
          <a:lstStyle/>
          <a:p>
            <a:r>
              <a:rPr lang="uk-UA" b="1" i="1" dirty="0" smtClean="0">
                <a:solidFill>
                  <a:srgbClr val="C00000"/>
                </a:solidFill>
              </a:rPr>
              <a:t>Забруднення атмосфери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uk-UA" sz="2400" b="1" i="1" dirty="0">
                <a:solidFill>
                  <a:srgbClr val="002060"/>
                </a:solidFill>
              </a:rPr>
              <a:t>Викиди хімічних </a:t>
            </a:r>
            <a:endParaRPr lang="uk-UA" sz="2400" b="1" i="1" dirty="0" smtClean="0">
              <a:solidFill>
                <a:srgbClr val="002060"/>
              </a:solidFill>
            </a:endParaRPr>
          </a:p>
          <a:p>
            <a:pPr marL="0" lvl="0" indent="0">
              <a:buNone/>
            </a:pPr>
            <a:r>
              <a:rPr lang="uk-UA" sz="2400" b="1" i="1" dirty="0" smtClean="0">
                <a:solidFill>
                  <a:srgbClr val="002060"/>
                </a:solidFill>
              </a:rPr>
              <a:t>речовин </a:t>
            </a:r>
            <a:r>
              <a:rPr lang="uk-UA" sz="2400" b="1" i="1" dirty="0">
                <a:solidFill>
                  <a:srgbClr val="002060"/>
                </a:solidFill>
              </a:rPr>
              <a:t>та </a:t>
            </a:r>
            <a:r>
              <a:rPr lang="uk-UA" sz="2400" b="1" i="1" dirty="0" smtClean="0">
                <a:solidFill>
                  <a:srgbClr val="002060"/>
                </a:solidFill>
              </a:rPr>
              <a:t>вихлопних</a:t>
            </a:r>
          </a:p>
          <a:p>
            <a:pPr marL="0" lvl="0" indent="0">
              <a:buNone/>
            </a:pPr>
            <a:r>
              <a:rPr lang="uk-UA" sz="2400" b="1" i="1" dirty="0" smtClean="0">
                <a:solidFill>
                  <a:srgbClr val="002060"/>
                </a:solidFill>
              </a:rPr>
              <a:t>газів автомобілів</a:t>
            </a:r>
          </a:p>
          <a:p>
            <a:pPr marL="0" lvl="0" indent="0">
              <a:buNone/>
            </a:pPr>
            <a:endParaRPr lang="uk-UA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uk-UA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uk-UA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uk-UA" sz="2400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uk-UA" sz="2400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uk-UA" sz="2400" b="1" i="1" dirty="0" smtClean="0">
                <a:solidFill>
                  <a:srgbClr val="002060"/>
                </a:solidFill>
              </a:rPr>
              <a:t>       Пилове забруднення</a:t>
            </a:r>
          </a:p>
          <a:p>
            <a:pPr marL="0" indent="0">
              <a:buNone/>
            </a:pPr>
            <a:r>
              <a:rPr lang="uk-UA" sz="2400" b="1" i="1" dirty="0" smtClean="0">
                <a:solidFill>
                  <a:srgbClr val="002060"/>
                </a:solidFill>
              </a:rPr>
              <a:t>                                                                      </a:t>
            </a:r>
          </a:p>
          <a:p>
            <a:pPr marL="0" indent="0">
              <a:buNone/>
            </a:pPr>
            <a:r>
              <a:rPr lang="uk-UA" sz="2400" b="1" i="1" dirty="0">
                <a:solidFill>
                  <a:srgbClr val="002060"/>
                </a:solidFill>
              </a:rPr>
              <a:t> </a:t>
            </a:r>
            <a:r>
              <a:rPr lang="uk-UA" sz="2400" b="1" i="1" dirty="0" smtClean="0">
                <a:solidFill>
                  <a:srgbClr val="002060"/>
                </a:solidFill>
              </a:rPr>
              <a:t>                                                                                        Кислотні дощі</a:t>
            </a:r>
          </a:p>
          <a:p>
            <a:pPr marL="0" indent="0">
              <a:buNone/>
            </a:pPr>
            <a:endParaRPr lang="uk-UA" sz="2400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uk-UA" sz="2400" b="1" i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uk-UA" sz="2400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uk-UA" sz="2400" b="1" i="1" dirty="0" smtClean="0">
                <a:solidFill>
                  <a:srgbClr val="002060"/>
                </a:solidFill>
              </a:rPr>
              <a:t>Зменшення озонового шару </a:t>
            </a:r>
            <a:endParaRPr lang="ru-RU" sz="2400" b="1" i="1" dirty="0">
              <a:solidFill>
                <a:srgbClr val="002060"/>
              </a:solidFill>
            </a:endParaRPr>
          </a:p>
          <a:p>
            <a:endParaRPr lang="uk-UA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976" y="937510"/>
            <a:ext cx="2478179" cy="185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93" y="2095639"/>
            <a:ext cx="2448272" cy="1814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664" y="3081676"/>
            <a:ext cx="2776386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85" y="4671749"/>
            <a:ext cx="2181488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268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uk-UA" b="1" i="1" dirty="0" smtClean="0">
                <a:solidFill>
                  <a:srgbClr val="C00000"/>
                </a:solidFill>
              </a:rPr>
              <a:t>Забруднення гідросфери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uk-UA" sz="2400" i="1" dirty="0" smtClean="0">
                <a:solidFill>
                  <a:srgbClr val="002060"/>
                </a:solidFill>
              </a:rPr>
              <a:t>1. Забруднення промисловими та побутовими відходами, пестицидами, добривами</a:t>
            </a:r>
          </a:p>
          <a:p>
            <a:pPr marL="0" indent="0">
              <a:buNone/>
            </a:pPr>
            <a:r>
              <a:rPr lang="uk-UA" sz="2400" i="1" dirty="0" smtClean="0">
                <a:solidFill>
                  <a:srgbClr val="002060"/>
                </a:solidFill>
              </a:rPr>
              <a:t>2. Зведення гідротехнічних споруд</a:t>
            </a:r>
          </a:p>
          <a:p>
            <a:pPr marL="0" indent="0">
              <a:buNone/>
            </a:pPr>
            <a:r>
              <a:rPr lang="uk-UA" sz="2400" i="1" dirty="0" smtClean="0">
                <a:solidFill>
                  <a:srgbClr val="002060"/>
                </a:solidFill>
              </a:rPr>
              <a:t>3. Осушення боліт</a:t>
            </a:r>
          </a:p>
          <a:p>
            <a:pPr marL="0" indent="0">
              <a:buNone/>
            </a:pPr>
            <a:r>
              <a:rPr lang="uk-UA" sz="2400" i="1" dirty="0" smtClean="0">
                <a:solidFill>
                  <a:srgbClr val="002060"/>
                </a:solidFill>
              </a:rPr>
              <a:t>4. Витік нафтопродуктів</a:t>
            </a:r>
          </a:p>
          <a:p>
            <a:pPr marL="0" indent="0">
              <a:buNone/>
            </a:pPr>
            <a:r>
              <a:rPr lang="uk-UA" sz="2400" i="1" dirty="0">
                <a:solidFill>
                  <a:srgbClr val="002060"/>
                </a:solidFill>
              </a:rPr>
              <a:t>5</a:t>
            </a:r>
            <a:r>
              <a:rPr lang="uk-UA" sz="2400" i="1" dirty="0" smtClean="0">
                <a:solidFill>
                  <a:srgbClr val="002060"/>
                </a:solidFill>
              </a:rPr>
              <a:t>. Виснаження водних ресурсів             проблема питної води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121286" y="3284984"/>
            <a:ext cx="693065" cy="168520"/>
          </a:xfrm>
          <a:prstGeom prst="stripedRightArrow">
            <a:avLst>
              <a:gd name="adj1" fmla="val 41901"/>
              <a:gd name="adj2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3980679"/>
            <a:ext cx="4003723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966798"/>
            <a:ext cx="3560156" cy="2670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1" y="3966798"/>
            <a:ext cx="4036731" cy="2683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187" y="3958739"/>
            <a:ext cx="3570902" cy="2678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943" y="3958739"/>
            <a:ext cx="4593423" cy="270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058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000"/>
                            </p:stCondLst>
                            <p:childTnLst>
                              <p:par>
                                <p:cTn id="47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4000"/>
                            </p:stCondLst>
                            <p:childTnLst>
                              <p:par>
                                <p:cTn id="5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3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</TotalTime>
  <Words>495</Words>
  <Application>Microsoft Office PowerPoint</Application>
  <PresentationFormat>Экран (4:3)</PresentationFormat>
  <Paragraphs>132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Захист та збереження біосфери Основні заходи щодо охорони навколишнього середовища</vt:lpstr>
      <vt:lpstr>У чому полягає сучасна екологічна криза?</vt:lpstr>
      <vt:lpstr>Урбанізація – інтенсивна розбудова  міських поселень (мегаполісів) </vt:lpstr>
      <vt:lpstr>Нестача продовольства</vt:lpstr>
      <vt:lpstr>Знищення лісів</vt:lpstr>
      <vt:lpstr>Нестача енергоресурсів</vt:lpstr>
      <vt:lpstr>Кліматичні зміни  </vt:lpstr>
      <vt:lpstr>Забруднення атмосфери</vt:lpstr>
      <vt:lpstr>Забруднення гідросфери</vt:lpstr>
      <vt:lpstr>Зникнення видів</vt:lpstr>
      <vt:lpstr>Які є шляхи подолання екологічної кризи?</vt:lpstr>
      <vt:lpstr>Збереження біорізноманіття</vt:lpstr>
      <vt:lpstr>Природозаповідний фонд України</vt:lpstr>
      <vt:lpstr>Природоохоронні території</vt:lpstr>
      <vt:lpstr>Штучно створені природоохоронні  території</vt:lpstr>
      <vt:lpstr>Коротко про головне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Захист та збереження біосфери Основні заходи щодо охорони навколишнього середовища</dc:title>
  <dc:creator>Валентина Виксич</dc:creator>
  <cp:lastModifiedBy>USER</cp:lastModifiedBy>
  <cp:revision>30</cp:revision>
  <dcterms:created xsi:type="dcterms:W3CDTF">2020-04-26T18:01:17Z</dcterms:created>
  <dcterms:modified xsi:type="dcterms:W3CDTF">2020-04-27T22:01:51Z</dcterms:modified>
</cp:coreProperties>
</file>