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1" r:id="rId14"/>
    <p:sldId id="270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6CD57-923E-48BB-A675-1B86E31BF85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26C93-97AE-49E6-B0F9-581E7A7BD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0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26C93-97AE-49E6-B0F9-581E7A7BD1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3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1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0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38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98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8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2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8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6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0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6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4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b="1" i="1" dirty="0" smtClean="0">
                <a:solidFill>
                  <a:srgbClr val="002060"/>
                </a:solidFill>
                <a:latin typeface="+mn-lt"/>
              </a:rPr>
              <a:t>Захист та збереження біосфери Основні заходи щодо охорони навколишнього середовища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589240"/>
            <a:ext cx="7696944" cy="1152128"/>
          </a:xfrm>
        </p:spPr>
        <p:txBody>
          <a:bodyPr/>
          <a:lstStyle/>
          <a:p>
            <a:pPr algn="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</a:rPr>
              <a:t>Розділ: </a:t>
            </a:r>
            <a:r>
              <a:rPr lang="uk-UA" b="1" i="1" dirty="0" err="1" smtClean="0">
                <a:solidFill>
                  <a:schemeClr val="bg2">
                    <a:lumMod val="10000"/>
                  </a:schemeClr>
                </a:solidFill>
              </a:rPr>
              <a:t>Надорганізмові</a:t>
            </a:r>
            <a:r>
              <a:rPr lang="uk-UA" b="1" i="1" dirty="0" smtClean="0">
                <a:solidFill>
                  <a:schemeClr val="bg2">
                    <a:lumMod val="10000"/>
                  </a:schemeClr>
                </a:solidFill>
              </a:rPr>
              <a:t> біологічні системи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0" r="100000">
                        <a14:foregroundMark x1="20390" y1="45061" x2="20390" y2="45061"/>
                        <a14:backgroundMark x1="96364" y1="58406" x2="96364" y2="58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90" y="1052736"/>
            <a:ext cx="836251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-13648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</a:rPr>
              <a:t>Зникнення видів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002060"/>
                </a:solidFill>
              </a:rPr>
              <a:t>За останні 1000 років зникло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70C0"/>
                </a:solidFill>
              </a:rPr>
              <a:t>130 видів та підвидів </a:t>
            </a:r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70C0"/>
                </a:solidFill>
              </a:rPr>
              <a:t>               ссавців</a:t>
            </a:r>
          </a:p>
          <a:p>
            <a:pPr marL="0" indent="0">
              <a:buNone/>
            </a:pPr>
            <a:r>
              <a:rPr lang="uk-UA" sz="2400" dirty="0" smtClean="0"/>
              <a:t>                            </a:t>
            </a: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</a:rPr>
              <a:t>260 видів та підвидів </a:t>
            </a:r>
          </a:p>
          <a:p>
            <a:pPr marL="0" indent="0">
              <a:buNone/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птахів</a:t>
            </a:r>
          </a:p>
          <a:p>
            <a:pPr marL="0" indent="0" algn="r">
              <a:buNone/>
            </a:pP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Важко підрахувати </a:t>
            </a:r>
          </a:p>
          <a:p>
            <a:pPr marL="0" indent="0" algn="ctr">
              <a:buNone/>
            </a:pP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зниклі рослини, гриби</a:t>
            </a:r>
          </a:p>
          <a:p>
            <a:pPr marL="0" indent="0" algn="r">
              <a:buNone/>
            </a:pP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 та інші види тварин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220888" y="1484784"/>
            <a:ext cx="177504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283968" y="1484784"/>
            <a:ext cx="334888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076056" y="1484784"/>
            <a:ext cx="2160240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570" y="1268760"/>
            <a:ext cx="3940696" cy="29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052736"/>
            <a:ext cx="307234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28992" cy="1143000"/>
          </a:xfrm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solidFill>
                  <a:srgbClr val="002060"/>
                </a:solidFill>
              </a:rPr>
              <a:t>Які є шляхи подолання екологічної кризи?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 smtClean="0"/>
              <a:t>Альтернативні джерела енергії</a:t>
            </a:r>
          </a:p>
          <a:p>
            <a:pPr marL="0" indent="0">
              <a:buNone/>
            </a:pP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1016" y="4725144"/>
            <a:ext cx="45304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Це поновлювальні джерела – </a:t>
            </a:r>
          </a:p>
          <a:p>
            <a:r>
              <a:rPr lang="uk-UA" b="1" i="1" dirty="0">
                <a:solidFill>
                  <a:srgbClr val="C00000"/>
                </a:solidFill>
              </a:rPr>
              <a:t>е</a:t>
            </a:r>
            <a:r>
              <a:rPr lang="uk-UA" b="1" i="1" dirty="0" smtClean="0">
                <a:solidFill>
                  <a:srgbClr val="C00000"/>
                </a:solidFill>
              </a:rPr>
              <a:t>нергія Сонця, вітру, води, 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морів, річок, біомаси, теплоти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Землі, які існують постійно або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Виникають періодично у довкіллі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2367" y="3454311"/>
            <a:ext cx="2619877" cy="284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4237" y="6302246"/>
            <a:ext cx="777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Біопаливо – безпечне для навколишнього середовища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1" dur="10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1866" y="180624"/>
            <a:ext cx="239642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28992" cy="1143000"/>
          </a:xfrm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solidFill>
                  <a:srgbClr val="002060"/>
                </a:solidFill>
              </a:rPr>
              <a:t>Збереження </a:t>
            </a:r>
            <a:r>
              <a:rPr lang="uk-UA" sz="3200" b="1" i="1" dirty="0" err="1" smtClean="0">
                <a:solidFill>
                  <a:srgbClr val="002060"/>
                </a:solidFill>
              </a:rPr>
              <a:t>біорізноманіття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81" y="693513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 smtClean="0"/>
              <a:t>Всесвітня стратегія охорони природи</a:t>
            </a:r>
          </a:p>
          <a:p>
            <a:pPr marL="0" indent="0">
              <a:buNone/>
            </a:pP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1" y="4380605"/>
            <a:ext cx="54425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Червона книга – державний документ, 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що містить перелік видів, 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які знаходяться під загрозою зникнення,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826 видів рослин і грибів та 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542 види тварин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17" l="678" r="100000">
                        <a14:foregroundMark x1="60298" y1="81588" x2="60298" y2="81588"/>
                        <a14:backgroundMark x1="86992" y1="13538" x2="86992" y2="13538"/>
                        <a14:backgroundMark x1="87534" y1="88267" x2="87534" y2="8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972">
            <a:off x="5837542" y="4101828"/>
            <a:ext cx="2403853" cy="180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394" y="5962291"/>
            <a:ext cx="8012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Чорна книга України – містить перелік зниклих видів, 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172 види рослин і тварин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426797"/>
            <a:ext cx="3938410" cy="29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1459" y="2636912"/>
            <a:ext cx="4987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6600"/>
                </a:solidFill>
              </a:rPr>
              <a:t>Зелена книга України –містить </a:t>
            </a:r>
          </a:p>
          <a:p>
            <a:r>
              <a:rPr lang="uk-UA" b="1" i="1" dirty="0" smtClean="0">
                <a:solidFill>
                  <a:srgbClr val="006600"/>
                </a:solidFill>
              </a:rPr>
              <a:t>перелік рослинних угруповань, </a:t>
            </a:r>
          </a:p>
          <a:p>
            <a:r>
              <a:rPr lang="uk-UA" b="1" i="1" dirty="0" smtClean="0">
                <a:solidFill>
                  <a:srgbClr val="006600"/>
                </a:solidFill>
              </a:rPr>
              <a:t>що потребують встановлення</a:t>
            </a:r>
          </a:p>
          <a:p>
            <a:r>
              <a:rPr lang="uk-UA" b="1" i="1" dirty="0">
                <a:solidFill>
                  <a:srgbClr val="006600"/>
                </a:solidFill>
              </a:rPr>
              <a:t>о</a:t>
            </a:r>
            <a:r>
              <a:rPr lang="uk-UA" b="1" i="1" dirty="0" smtClean="0">
                <a:solidFill>
                  <a:srgbClr val="006600"/>
                </a:solidFill>
              </a:rPr>
              <a:t>собливого режиму їх використання </a:t>
            </a:r>
            <a:endParaRPr lang="ru-RU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9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</a:rPr>
              <a:t>Природозаповідний</a:t>
            </a:r>
            <a:r>
              <a:rPr lang="uk-UA" b="1" i="1" dirty="0" smtClean="0">
                <a:solidFill>
                  <a:srgbClr val="002060"/>
                </a:solidFill>
              </a:rPr>
              <a:t> фонд України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39664" cy="49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4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</a:rPr>
              <a:t>Природоохоронні території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</a:t>
            </a:r>
            <a:endParaRPr lang="uk-UA" sz="2400" b="1" i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uk-UA" sz="2000" b="1" i="1" dirty="0" smtClean="0">
                <a:solidFill>
                  <a:srgbClr val="002060"/>
                </a:solidFill>
              </a:rPr>
              <a:t>                      Біосферні (4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шт</a:t>
            </a:r>
            <a:r>
              <a:rPr lang="uk-UA" sz="2000" b="1" i="1" dirty="0" smtClean="0">
                <a:solidFill>
                  <a:srgbClr val="002060"/>
                </a:solidFill>
              </a:rPr>
              <a:t>) та</a:t>
            </a:r>
          </a:p>
          <a:p>
            <a:pPr marL="0" lvl="0" indent="0">
              <a:buNone/>
            </a:pPr>
            <a:r>
              <a:rPr lang="uk-UA" sz="2000" b="1" i="1" dirty="0" smtClean="0">
                <a:solidFill>
                  <a:srgbClr val="002060"/>
                </a:solidFill>
              </a:rPr>
              <a:t>                             природні (20 </a:t>
            </a:r>
            <a:r>
              <a:rPr lang="uk-UA" sz="2000" b="1" i="1" dirty="0" err="1" smtClean="0">
                <a:solidFill>
                  <a:srgbClr val="002060"/>
                </a:solidFill>
              </a:rPr>
              <a:t>шт</a:t>
            </a:r>
            <a:r>
              <a:rPr lang="uk-UA" sz="2000" b="1" i="1" dirty="0" smtClean="0">
                <a:solidFill>
                  <a:srgbClr val="002060"/>
                </a:solidFill>
              </a:rPr>
              <a:t>) </a:t>
            </a:r>
          </a:p>
          <a:p>
            <a:pPr marL="0" lvl="0" indent="0">
              <a:buNone/>
            </a:pPr>
            <a:r>
              <a:rPr lang="uk-UA" sz="2000" b="1" i="1" dirty="0" smtClean="0">
                <a:solidFill>
                  <a:srgbClr val="002060"/>
                </a:solidFill>
              </a:rPr>
              <a:t>                                        заповідники</a:t>
            </a:r>
          </a:p>
          <a:p>
            <a:pPr marL="0" lvl="0" indent="0">
              <a:buNone/>
            </a:pPr>
            <a:endParaRPr lang="uk-U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uk-UA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uk-UA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                                                                  </a:t>
            </a:r>
          </a:p>
          <a:p>
            <a:pPr marL="0" indent="0">
              <a:buNone/>
            </a:pP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1800" b="1" i="1" dirty="0" smtClean="0">
                <a:solidFill>
                  <a:srgbClr val="002060"/>
                </a:solidFill>
              </a:rPr>
              <a:t>Національні парки України</a:t>
            </a: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1800" b="1" i="1" dirty="0" smtClean="0">
                <a:solidFill>
                  <a:srgbClr val="002060"/>
                </a:solidFill>
              </a:rPr>
              <a:t>                                                    Заказники </a:t>
            </a:r>
            <a:endParaRPr lang="ru-RU" sz="1800" b="1" i="1" dirty="0">
              <a:solidFill>
                <a:srgbClr val="002060"/>
              </a:solidFill>
            </a:endParaRPr>
          </a:p>
          <a:p>
            <a:endParaRPr lang="uk-UA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30" y="764704"/>
            <a:ext cx="435232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7" y="2492896"/>
            <a:ext cx="32643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30" y="3739808"/>
            <a:ext cx="4317223" cy="30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0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4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3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8200"/>
            <a:ext cx="8955753" cy="1008112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Штучно створені природоохоронні  території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</a:t>
            </a:r>
            <a:r>
              <a:rPr lang="uk-UA" sz="2000" b="1" i="1" dirty="0" smtClean="0">
                <a:solidFill>
                  <a:srgbClr val="002060"/>
                </a:solidFill>
              </a:rPr>
              <a:t>Регіональні ландшафтні </a:t>
            </a:r>
          </a:p>
          <a:p>
            <a:pPr marL="0" lvl="0" indent="0">
              <a:buNone/>
            </a:pPr>
            <a:r>
              <a:rPr lang="uk-UA" sz="2000" b="1" i="1" dirty="0" smtClean="0">
                <a:solidFill>
                  <a:srgbClr val="002060"/>
                </a:solidFill>
              </a:rPr>
              <a:t>(пейзажні) парки</a:t>
            </a:r>
          </a:p>
          <a:p>
            <a:pPr marL="0" lvl="0" indent="0">
              <a:buNone/>
            </a:pPr>
            <a:endParaRPr lang="uk-U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uk-UA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uk-UA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                                                                  </a:t>
            </a:r>
          </a:p>
          <a:p>
            <a:pPr marL="0" indent="0">
              <a:buNone/>
            </a:pP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</a:rPr>
              <a:t>                                                                                  </a:t>
            </a:r>
            <a:r>
              <a:rPr lang="uk-UA" sz="1800" b="1" i="1" dirty="0" smtClean="0">
                <a:solidFill>
                  <a:srgbClr val="002060"/>
                </a:solidFill>
              </a:rPr>
              <a:t>Пам’ятки природи</a:t>
            </a: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1800" b="1" i="1" dirty="0" smtClean="0">
                <a:solidFill>
                  <a:srgbClr val="002060"/>
                </a:solidFill>
              </a:rPr>
              <a:t>                                                       Ботанічні сади та </a:t>
            </a:r>
          </a:p>
          <a:p>
            <a:pPr marL="0" indent="0">
              <a:buNone/>
            </a:pPr>
            <a:r>
              <a:rPr lang="uk-UA" sz="1800" b="1" i="1" dirty="0" smtClean="0">
                <a:solidFill>
                  <a:srgbClr val="002060"/>
                </a:solidFill>
              </a:rPr>
              <a:t>                                                            зоологічні парки</a:t>
            </a:r>
            <a:endParaRPr lang="ru-RU" sz="1800" b="1" i="1" dirty="0">
              <a:solidFill>
                <a:srgbClr val="002060"/>
              </a:solidFill>
            </a:endParaRPr>
          </a:p>
          <a:p>
            <a:endParaRPr lang="uk-UA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8" y="4221088"/>
            <a:ext cx="3098018" cy="232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1085"/>
            <a:ext cx="3148608" cy="23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80906"/>
            <a:ext cx="4943986" cy="27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75" y="4732968"/>
            <a:ext cx="3307725" cy="18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4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4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3494"/>
            <a:ext cx="5112568" cy="942213"/>
          </a:xfrm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</a:rPr>
              <a:t>Коротко про головне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solidFill>
                  <a:srgbClr val="C00000"/>
                </a:solidFill>
              </a:rPr>
              <a:t>Екологічні проблеми: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b="1" i="1" dirty="0" smtClean="0">
                <a:solidFill>
                  <a:srgbClr val="002060"/>
                </a:solidFill>
              </a:rPr>
              <a:t>Зростання  народонаселення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b="1" i="1" dirty="0" smtClean="0">
                <a:solidFill>
                  <a:srgbClr val="002060"/>
                </a:solidFill>
              </a:rPr>
              <a:t>Нестача продовольства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b="1" i="1" dirty="0" smtClean="0">
                <a:solidFill>
                  <a:srgbClr val="002060"/>
                </a:solidFill>
              </a:rPr>
              <a:t>Нестача енергії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b="1" i="1" dirty="0" smtClean="0">
                <a:solidFill>
                  <a:srgbClr val="002060"/>
                </a:solidFill>
              </a:rPr>
              <a:t>Нестача прісної води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b="1" i="1" dirty="0" smtClean="0">
                <a:solidFill>
                  <a:srgbClr val="002060"/>
                </a:solidFill>
              </a:rPr>
              <a:t>Забруднення навколишнього середовища</a:t>
            </a:r>
          </a:p>
          <a:p>
            <a:r>
              <a:rPr lang="uk-UA" sz="2400" b="1" i="1" dirty="0" smtClean="0">
                <a:solidFill>
                  <a:srgbClr val="C00000"/>
                </a:solidFill>
              </a:rPr>
              <a:t>Як захистити біосферу?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</a:rPr>
              <a:t>     </a:t>
            </a:r>
            <a:r>
              <a:rPr lang="uk-UA" sz="2400" b="1" i="1" dirty="0" smtClean="0">
                <a:solidFill>
                  <a:srgbClr val="006600"/>
                </a:solidFill>
              </a:rPr>
              <a:t>До вирішення будь яких проблем людина повинна підходити з позицій екологічного мислення. Виконувати закони природи та вимоги щодо охорони навколишнього природного середовища</a:t>
            </a:r>
            <a:endParaRPr lang="ru-RU" sz="24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52" l="0" r="100000">
                        <a14:foregroundMark x1="77930" y1="66253" x2="77930" y2="66253"/>
                        <a14:foregroundMark x1="83594" y1="75186" x2="83594" y2="75186"/>
                        <a14:foregroundMark x1="89453" y1="82630" x2="89453" y2="82630"/>
                        <a14:foregroundMark x1="81836" y1="72208" x2="81836" y2="72208"/>
                        <a14:foregroundMark x1="87305" y1="78412" x2="87305" y2="78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684" y="1340769"/>
            <a:ext cx="3940696" cy="310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23256"/>
            <a:ext cx="4501498" cy="244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28992" cy="1143000"/>
          </a:xfrm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solidFill>
                  <a:srgbClr val="002060"/>
                </a:solidFill>
              </a:rPr>
              <a:t>У чому полягає сучасна екологічна криза?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22960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 smtClean="0"/>
              <a:t>Зростання чисельності населення</a:t>
            </a:r>
          </a:p>
          <a:p>
            <a:pPr marL="0" indent="0">
              <a:buNone/>
            </a:pP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1" y="4380605"/>
            <a:ext cx="3558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V</a:t>
            </a:r>
            <a:r>
              <a:rPr lang="uk-UA" b="1" i="1" dirty="0" smtClean="0">
                <a:solidFill>
                  <a:srgbClr val="C00000"/>
                </a:solidFill>
              </a:rPr>
              <a:t>ІІ тисячоліття до н. е. –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 не більше 10 млн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На початку ери – 300 млн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128" y="5303935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Х</a:t>
            </a:r>
            <a:r>
              <a:rPr lang="en-US" b="1" i="1" dirty="0" smtClean="0">
                <a:solidFill>
                  <a:srgbClr val="C00000"/>
                </a:solidFill>
              </a:rPr>
              <a:t>V</a:t>
            </a:r>
            <a:r>
              <a:rPr lang="uk-UA" b="1" i="1" dirty="0" smtClean="0">
                <a:solidFill>
                  <a:srgbClr val="C00000"/>
                </a:solidFill>
              </a:rPr>
              <a:t>ІІ ст. – близько 700 млн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114" y="5673267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ХХ ст. – зросло майже у 4 рази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570" y="6013197"/>
            <a:ext cx="387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У 2016 році – майже 7,4 млрд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73" y="6367618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У 2030 році –може сягнути 9 млрд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28" y="3101395"/>
            <a:ext cx="4624061" cy="261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7195" y="6259373"/>
            <a:ext cx="391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Демографічний вибух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4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uk-UA" sz="2800" b="1" i="1" dirty="0" smtClean="0">
                <a:solidFill>
                  <a:srgbClr val="002060"/>
                </a:solidFill>
                <a:latin typeface="+mn-lt"/>
              </a:rPr>
              <a:t>Урбанізація – інтенсивна розбудова</a:t>
            </a:r>
            <a:br>
              <a:rPr lang="uk-UA" sz="2800" b="1" i="1" dirty="0" smtClean="0">
                <a:solidFill>
                  <a:srgbClr val="002060"/>
                </a:solidFill>
                <a:latin typeface="+mn-lt"/>
              </a:rPr>
            </a:br>
            <a:r>
              <a:rPr lang="uk-UA" sz="2800" b="1" i="1" dirty="0" smtClean="0">
                <a:solidFill>
                  <a:srgbClr val="002060"/>
                </a:solidFill>
                <a:latin typeface="+mn-lt"/>
              </a:rPr>
              <a:t> міських поселень (мегаполісів) </a:t>
            </a:r>
            <a:endParaRPr lang="ru-RU" sz="2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213991"/>
            <a:ext cx="4928547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4" y="3088482"/>
            <a:ext cx="5933460" cy="35838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46" y="1107678"/>
            <a:ext cx="4895266" cy="3274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81853"/>
            <a:ext cx="6120680" cy="45905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405"/>
            <a:ext cx="8229600" cy="114300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</a:rPr>
              <a:t>Нестача продовольства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202776" cy="240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057287" cy="2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3367"/>
            <a:ext cx="4247787" cy="28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5458" y="1052736"/>
            <a:ext cx="422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Ерозія грунтів – це зменшення 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товщі родючого шару 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внаслідок вивітрювання, </a:t>
            </a:r>
          </a:p>
          <a:p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имивання, утворення ярів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0083" y="5445224"/>
            <a:ext cx="4697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Запаси грунтів зменшуються 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на 24 млн т/рік, </a:t>
            </a:r>
          </a:p>
          <a:p>
            <a:r>
              <a:rPr lang="uk-UA" b="1" i="1" dirty="0" err="1" smtClean="0">
                <a:solidFill>
                  <a:schemeClr val="accent2">
                    <a:lumMod val="50000"/>
                  </a:schemeClr>
                </a:solidFill>
              </a:rPr>
              <a:t>опустелювання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 земель 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збільшилося на 100 млн га/20 років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2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1" y="733252"/>
            <a:ext cx="871296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Вирубка </a:t>
            </a: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лісів у 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Карпатах</a:t>
            </a:r>
          </a:p>
          <a:p>
            <a:endParaRPr lang="uk-UA" sz="4400" b="1" dirty="0">
              <a:solidFill>
                <a:schemeClr val="accent2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  <a:p>
            <a:endParaRPr lang="uk-UA" sz="4400" b="1" dirty="0" smtClean="0">
              <a:solidFill>
                <a:schemeClr val="accent2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  <a:p>
            <a:endParaRPr lang="uk-UA" sz="4400" b="1" dirty="0">
              <a:solidFill>
                <a:schemeClr val="accent2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  <a:p>
            <a:endParaRPr lang="uk-UA" sz="4400" b="1" dirty="0" smtClean="0">
              <a:solidFill>
                <a:schemeClr val="accent2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  <a:p>
            <a:endParaRPr lang="uk-UA" sz="4400" b="1" i="1" dirty="0" smtClean="0">
              <a:solidFill>
                <a:schemeClr val="accent2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  <a:p>
            <a:r>
              <a:rPr lang="uk-UA" sz="4400" b="1" i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Наслідки: 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затоплення великих територій, грязьові </a:t>
            </a:r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потоки, знищення екосистем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90" y="1628800"/>
            <a:ext cx="73620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089" y="-243408"/>
            <a:ext cx="8263830" cy="1325563"/>
          </a:xfrm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</a:rPr>
              <a:t>Знищення лісів</a:t>
            </a:r>
            <a:endParaRPr lang="ru-RU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35" y="0"/>
            <a:ext cx="97905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2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4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76" y="1844824"/>
            <a:ext cx="4112874" cy="47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171400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</a:rPr>
              <a:t>Нестача енергоресурсів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" y="764704"/>
            <a:ext cx="5213114" cy="34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437112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</a:rPr>
              <a:t>Пожежа на АЕС «Фукусіма - 1»</a:t>
            </a:r>
          </a:p>
          <a:p>
            <a:pPr algn="ctr"/>
            <a:r>
              <a:rPr lang="uk-UA" i="1" dirty="0" smtClean="0">
                <a:solidFill>
                  <a:srgbClr val="002060"/>
                </a:solidFill>
              </a:rPr>
              <a:t>березень, </a:t>
            </a:r>
            <a:r>
              <a:rPr lang="uk-UA" i="1" dirty="0" smtClean="0">
                <a:solidFill>
                  <a:srgbClr val="002060"/>
                </a:solidFill>
              </a:rPr>
              <a:t>2011 року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3695" y="984701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</a:rPr>
              <a:t>Аварія на ЧАЕС, </a:t>
            </a:r>
          </a:p>
          <a:p>
            <a:pPr algn="ctr"/>
            <a:r>
              <a:rPr lang="uk-UA" i="1" dirty="0" smtClean="0">
                <a:solidFill>
                  <a:srgbClr val="002060"/>
                </a:solidFill>
              </a:rPr>
              <a:t>квітень 1986 року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12968" cy="1080120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Кліматичні зміни </a:t>
            </a:r>
            <a:b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endParaRPr lang="en-US" sz="28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024340"/>
            <a:ext cx="3168352" cy="2880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000" b="1" i="1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арниковий </a:t>
            </a:r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ефект </a:t>
            </a:r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uk-UA" sz="2000" i="1" dirty="0" smtClean="0">
                <a:solidFill>
                  <a:srgbClr val="002060"/>
                </a:solidFill>
              </a:rPr>
              <a:t>це явище в атмосфері Землі, при якому енергія сонячних променів відбиваючись від  поверхні, не може повернутися в космос, оскільки затримується молекулами різних газів.</a:t>
            </a:r>
            <a:endParaRPr lang="uk-UA" sz="2000" i="1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797958"/>
            <a:ext cx="77572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За останні 100 років </a:t>
            </a:r>
            <a:r>
              <a:rPr lang="uk-UA" sz="2800" i="1" dirty="0" smtClean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уміст СО2 збільшився </a:t>
            </a: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на 25 %, а середня </a:t>
            </a:r>
            <a:r>
              <a:rPr lang="uk-UA" sz="2800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річна </a:t>
            </a:r>
            <a:endParaRPr lang="uk-UA" sz="2800" i="1" dirty="0" smtClean="0">
              <a:solidFill>
                <a:srgbClr val="C00000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температура </a:t>
            </a:r>
            <a:r>
              <a:rPr lang="uk-UA" sz="2800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зросла на 0,5</a:t>
            </a:r>
            <a:r>
              <a:rPr lang="uk-UA" sz="2800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  <a:sym typeface="Symbol"/>
              </a:rPr>
              <a:t></a:t>
            </a:r>
            <a:r>
              <a:rPr lang="uk-UA" sz="2800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С!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924944"/>
            <a:ext cx="4007163" cy="30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8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</a:rPr>
              <a:t>Забруднення атмосфери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uk-UA" sz="2400" b="1" i="1" dirty="0">
                <a:solidFill>
                  <a:srgbClr val="002060"/>
                </a:solidFill>
              </a:rPr>
              <a:t>Викиди хімічних </a:t>
            </a:r>
            <a:endParaRPr lang="uk-UA" sz="2400" b="1" i="1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речовин </a:t>
            </a:r>
            <a:r>
              <a:rPr lang="uk-UA" sz="2400" b="1" i="1" dirty="0">
                <a:solidFill>
                  <a:srgbClr val="002060"/>
                </a:solidFill>
              </a:rPr>
              <a:t>та </a:t>
            </a:r>
            <a:r>
              <a:rPr lang="uk-UA" sz="2400" b="1" i="1" dirty="0" smtClean="0">
                <a:solidFill>
                  <a:srgbClr val="002060"/>
                </a:solidFill>
              </a:rPr>
              <a:t>вихлопних</a:t>
            </a:r>
          </a:p>
          <a:p>
            <a:pPr marL="0" lv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газів автомобілів</a:t>
            </a:r>
          </a:p>
          <a:p>
            <a:pPr marL="0" lvl="0" indent="0">
              <a:buNone/>
            </a:pPr>
            <a:endParaRPr lang="uk-U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uk-UA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uk-UA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     Пилове забруднення</a:t>
            </a:r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                                                                    </a:t>
            </a:r>
          </a:p>
          <a:p>
            <a:pPr marL="0" indent="0">
              <a:buNone/>
            </a:pP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</a:rPr>
              <a:t>                                                                                        Кислотні дощі</a:t>
            </a: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Зменшення озонового шару </a:t>
            </a:r>
            <a:endParaRPr lang="ru-RU" sz="2400" b="1" i="1" dirty="0">
              <a:solidFill>
                <a:srgbClr val="002060"/>
              </a:solidFill>
            </a:endParaRPr>
          </a:p>
          <a:p>
            <a:endParaRPr lang="uk-UA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76" y="937510"/>
            <a:ext cx="2478179" cy="185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3" y="2095639"/>
            <a:ext cx="2448272" cy="18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64" y="3081676"/>
            <a:ext cx="277638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5" y="4671749"/>
            <a:ext cx="218148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</a:rPr>
              <a:t>Забруднення гідросфери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</a:rPr>
              <a:t>1. Забруднення промисловими та побутовими відходами, пестицидами, добривами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</a:rPr>
              <a:t>2. Зведення гідротехнічних споруд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</a:rPr>
              <a:t>3. Осушення боліт</a:t>
            </a:r>
          </a:p>
          <a:p>
            <a:pPr marL="0" indent="0">
              <a:buNone/>
            </a:pPr>
            <a:r>
              <a:rPr lang="uk-UA" sz="2400" i="1" dirty="0" smtClean="0">
                <a:solidFill>
                  <a:srgbClr val="002060"/>
                </a:solidFill>
              </a:rPr>
              <a:t>4. Витік нафтопродуктів</a:t>
            </a:r>
          </a:p>
          <a:p>
            <a:pPr marL="0" indent="0">
              <a:buNone/>
            </a:pPr>
            <a:r>
              <a:rPr lang="uk-UA" sz="2400" i="1" dirty="0">
                <a:solidFill>
                  <a:srgbClr val="002060"/>
                </a:solidFill>
              </a:rPr>
              <a:t>5</a:t>
            </a:r>
            <a:r>
              <a:rPr lang="uk-UA" sz="2400" i="1" dirty="0" smtClean="0">
                <a:solidFill>
                  <a:srgbClr val="002060"/>
                </a:solidFill>
              </a:rPr>
              <a:t>. Виснаження водних ресурсів             проблема питної води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5121286" y="3284984"/>
            <a:ext cx="693065" cy="168520"/>
          </a:xfrm>
          <a:prstGeom prst="stripedRightArrow">
            <a:avLst>
              <a:gd name="adj1" fmla="val 41901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980679"/>
            <a:ext cx="400372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66798"/>
            <a:ext cx="3560156" cy="26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966798"/>
            <a:ext cx="4036731" cy="26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187" y="3958739"/>
            <a:ext cx="3570902" cy="267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43" y="3958739"/>
            <a:ext cx="4593423" cy="270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495</Words>
  <Application>Microsoft Office PowerPoint</Application>
  <PresentationFormat>Экран (4:3)</PresentationFormat>
  <Paragraphs>132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Захист та збереження біосфери Основні заходи щодо охорони навколишнього середовища</vt:lpstr>
      <vt:lpstr>У чому полягає сучасна екологічна криза?</vt:lpstr>
      <vt:lpstr>Урбанізація – інтенсивна розбудова  міських поселень (мегаполісів) </vt:lpstr>
      <vt:lpstr>Нестача продовольства</vt:lpstr>
      <vt:lpstr>Знищення лісів</vt:lpstr>
      <vt:lpstr>Нестача енергоресурсів</vt:lpstr>
      <vt:lpstr>Кліматичні зміни  </vt:lpstr>
      <vt:lpstr>Забруднення атмосфери</vt:lpstr>
      <vt:lpstr>Забруднення гідросфери</vt:lpstr>
      <vt:lpstr>Зникнення видів</vt:lpstr>
      <vt:lpstr>Які є шляхи подолання екологічної кризи?</vt:lpstr>
      <vt:lpstr>Збереження біорізноманіття</vt:lpstr>
      <vt:lpstr>Природозаповідний фонд України</vt:lpstr>
      <vt:lpstr>Природоохоронні території</vt:lpstr>
      <vt:lpstr>Штучно створені природоохоронні  території</vt:lpstr>
      <vt:lpstr>Коротко про головне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Захист та збереження біосфери Основні заходи щодо охорони навколишнього середовища</dc:title>
  <dc:creator>Валентина Виксич</dc:creator>
  <cp:lastModifiedBy>USER</cp:lastModifiedBy>
  <cp:revision>30</cp:revision>
  <dcterms:created xsi:type="dcterms:W3CDTF">2020-04-26T18:01:17Z</dcterms:created>
  <dcterms:modified xsi:type="dcterms:W3CDTF">2020-04-27T22:01:51Z</dcterms:modified>
</cp:coreProperties>
</file>