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2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388D-713A-46D3-A0AA-FBDAF996A4A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4F31-A7AB-4242-BA48-C99E6D7C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4114" y="1725769"/>
            <a:ext cx="7083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БУКВИ </a:t>
            </a:r>
          </a:p>
          <a:p>
            <a:pPr algn="ctr"/>
            <a:r>
              <a:rPr lang="uk-UA" sz="9600" b="1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Я, Ю, Є, Ї</a:t>
            </a:r>
            <a:endParaRPr lang="en-US" sz="9600" b="1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3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6823" y="695459"/>
            <a:ext cx="11230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800080"/>
                </a:solidFill>
              </a:rPr>
              <a:t>Літери</a:t>
            </a:r>
            <a:r>
              <a:rPr lang="ru-RU" sz="4000" b="1" dirty="0" smtClean="0">
                <a:solidFill>
                  <a:srgbClr val="800080"/>
                </a:solidFill>
              </a:rPr>
              <a:t> «Я», «Ю», «Є» </a:t>
            </a:r>
            <a:r>
              <a:rPr lang="ru-RU" sz="4000" b="1" dirty="0" err="1" smtClean="0">
                <a:solidFill>
                  <a:srgbClr val="800080"/>
                </a:solidFill>
              </a:rPr>
              <a:t>позначають</a:t>
            </a:r>
            <a:r>
              <a:rPr lang="ru-RU" sz="4000" b="1" dirty="0" smtClean="0">
                <a:solidFill>
                  <a:srgbClr val="800080"/>
                </a:solidFill>
              </a:rPr>
              <a:t> 2 звуки ([= ●]), </a:t>
            </a:r>
            <a:r>
              <a:rPr lang="ru-RU" sz="4000" b="1" dirty="0" err="1" smtClean="0">
                <a:solidFill>
                  <a:srgbClr val="800080"/>
                </a:solidFill>
              </a:rPr>
              <a:t>якщо</a:t>
            </a:r>
            <a:r>
              <a:rPr lang="ru-RU" sz="4000" b="1" dirty="0" smtClean="0">
                <a:solidFill>
                  <a:srgbClr val="800080"/>
                </a:solidFill>
              </a:rPr>
              <a:t>:</a:t>
            </a:r>
            <a:endParaRPr lang="en-US" sz="4000" b="1" dirty="0">
              <a:solidFill>
                <a:srgbClr val="800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611" y="2018898"/>
            <a:ext cx="9762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стоять на початку слова: яблуня, єнот;</a:t>
            </a:r>
          </a:p>
          <a:p>
            <a:r>
              <a:rPr lang="uk-UA" sz="4000" b="1" dirty="0" smtClean="0">
                <a:solidFill>
                  <a:srgbClr val="0070C0"/>
                </a:solidFill>
              </a:rPr>
              <a:t>після апострофа: бур'ян, подвір'я;</a:t>
            </a:r>
          </a:p>
          <a:p>
            <a:r>
              <a:rPr lang="uk-UA" sz="4000" b="1" dirty="0" smtClean="0">
                <a:solidFill>
                  <a:srgbClr val="0070C0"/>
                </a:solidFill>
              </a:rPr>
              <a:t>після букви, що означає голосний звук: акація, синіє.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6371" y="5074276"/>
            <a:ext cx="9865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80"/>
                </a:solidFill>
              </a:rPr>
              <a:t>Буква «Ї» </a:t>
            </a:r>
            <a:r>
              <a:rPr lang="ru-RU" sz="4000" b="1" dirty="0" err="1" smtClean="0">
                <a:solidFill>
                  <a:srgbClr val="800080"/>
                </a:solidFill>
              </a:rPr>
              <a:t>завжди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позначає</a:t>
            </a:r>
            <a:r>
              <a:rPr lang="ru-RU" sz="4000" b="1" dirty="0" smtClean="0">
                <a:solidFill>
                  <a:srgbClr val="800080"/>
                </a:solidFill>
              </a:rPr>
              <a:t> 2 звуки ([= ●]).</a:t>
            </a:r>
            <a:endParaRPr lang="en-US" sz="4000" b="1" dirty="0">
              <a:solidFill>
                <a:srgbClr val="80008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904" y="1901277"/>
            <a:ext cx="2177332" cy="30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538" y="1280467"/>
            <a:ext cx="3404047" cy="44933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1217" y="592428"/>
            <a:ext cx="7109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</a:rPr>
              <a:t>В </a:t>
            </a:r>
            <a:r>
              <a:rPr lang="ru-RU" sz="4000" b="1" dirty="0" err="1" smtClean="0">
                <a:solidFill>
                  <a:srgbClr val="800080"/>
                </a:solidFill>
              </a:rPr>
              <a:t>українській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мові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букви</a:t>
            </a:r>
            <a:r>
              <a:rPr lang="ru-RU" sz="4000" b="1" dirty="0" smtClean="0">
                <a:solidFill>
                  <a:srgbClr val="800080"/>
                </a:solidFill>
              </a:rPr>
              <a:t> «Я», «Ю», «Є», «Ї» </a:t>
            </a:r>
            <a:r>
              <a:rPr lang="ru-RU" sz="4000" b="1" dirty="0" err="1" smtClean="0">
                <a:solidFill>
                  <a:srgbClr val="800080"/>
                </a:solidFill>
              </a:rPr>
              <a:t>називають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йотованими</a:t>
            </a:r>
            <a:r>
              <a:rPr lang="ru-RU" sz="4000" b="1" dirty="0" smtClean="0">
                <a:solidFill>
                  <a:srgbClr val="800080"/>
                </a:solidFill>
              </a:rPr>
              <a:t>.</a:t>
            </a:r>
            <a:endParaRPr lang="en-US" sz="4000" b="1" dirty="0">
              <a:solidFill>
                <a:srgbClr val="80008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7" y="2888469"/>
            <a:ext cx="7302321" cy="31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2580" y="463640"/>
            <a:ext cx="106765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800080"/>
                </a:solidFill>
              </a:rPr>
              <a:t>Допоможи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мені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знайти</a:t>
            </a:r>
            <a:r>
              <a:rPr lang="ru-RU" sz="4000" b="1" dirty="0" smtClean="0">
                <a:solidFill>
                  <a:srgbClr val="800080"/>
                </a:solidFill>
              </a:rPr>
              <a:t> слово, у </a:t>
            </a:r>
            <a:r>
              <a:rPr lang="ru-RU" sz="4000" b="1" dirty="0" err="1" smtClean="0">
                <a:solidFill>
                  <a:srgbClr val="800080"/>
                </a:solidFill>
              </a:rPr>
              <a:t>якому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літера</a:t>
            </a:r>
            <a:r>
              <a:rPr lang="ru-RU" sz="4000" b="1" dirty="0" smtClean="0">
                <a:solidFill>
                  <a:srgbClr val="800080"/>
                </a:solidFill>
              </a:rPr>
              <a:t> Я, Ю, Є </a:t>
            </a:r>
            <a:r>
              <a:rPr lang="ru-RU" sz="4000" b="1" dirty="0" err="1" smtClean="0">
                <a:solidFill>
                  <a:srgbClr val="800080"/>
                </a:solidFill>
              </a:rPr>
              <a:t>або</a:t>
            </a:r>
            <a:r>
              <a:rPr lang="ru-RU" sz="4000" b="1" dirty="0" smtClean="0">
                <a:solidFill>
                  <a:srgbClr val="800080"/>
                </a:solidFill>
              </a:rPr>
              <a:t> Ї </a:t>
            </a:r>
            <a:r>
              <a:rPr lang="ru-RU" sz="4000" b="1" dirty="0" err="1" smtClean="0">
                <a:solidFill>
                  <a:srgbClr val="800080"/>
                </a:solidFill>
              </a:rPr>
              <a:t>позначає</a:t>
            </a:r>
            <a:r>
              <a:rPr lang="ru-RU" sz="4000" b="1" dirty="0" smtClean="0">
                <a:solidFill>
                  <a:srgbClr val="800080"/>
                </a:solidFill>
              </a:rPr>
              <a:t> один звук.</a:t>
            </a:r>
          </a:p>
          <a:p>
            <a:pPr algn="ctr"/>
            <a:r>
              <a:rPr lang="ru-RU" dirty="0" smtClean="0">
                <a:solidFill>
                  <a:srgbClr val="800080"/>
                </a:solidFill>
              </a:rPr>
              <a:t>  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174" y="2403219"/>
            <a:ext cx="3104143" cy="37773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9262" y="1815922"/>
            <a:ext cx="4365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b="1" dirty="0" smtClean="0">
                <a:solidFill>
                  <a:schemeClr val="accent1">
                    <a:lumMod val="50000"/>
                  </a:schemeClr>
                </a:solidFill>
              </a:rPr>
              <a:t>єнот</a:t>
            </a:r>
          </a:p>
          <a:p>
            <a:r>
              <a:rPr lang="uk-UA" sz="9600" b="1" dirty="0" smtClean="0">
                <a:solidFill>
                  <a:schemeClr val="accent1">
                    <a:lumMod val="50000"/>
                  </a:schemeClr>
                </a:solidFill>
              </a:rPr>
              <a:t>баян</a:t>
            </a:r>
          </a:p>
          <a:p>
            <a:r>
              <a:rPr lang="uk-UA" sz="9600" b="1" dirty="0" smtClean="0">
                <a:solidFill>
                  <a:schemeClr val="accent1">
                    <a:lumMod val="50000"/>
                  </a:schemeClr>
                </a:solidFill>
              </a:rPr>
              <a:t>пісня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841" y="2486829"/>
            <a:ext cx="2518229" cy="28707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0006" y="631065"/>
            <a:ext cx="105260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800080"/>
                </a:solidFill>
              </a:rPr>
              <a:t>Допоможи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мені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знайти</a:t>
            </a:r>
            <a:r>
              <a:rPr lang="ru-RU" sz="4000" b="1" dirty="0" smtClean="0">
                <a:solidFill>
                  <a:srgbClr val="800080"/>
                </a:solidFill>
              </a:rPr>
              <a:t> слово, у </a:t>
            </a:r>
            <a:r>
              <a:rPr lang="ru-RU" sz="4000" b="1" dirty="0" err="1" smtClean="0">
                <a:solidFill>
                  <a:srgbClr val="800080"/>
                </a:solidFill>
              </a:rPr>
              <a:t>якому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літера</a:t>
            </a:r>
            <a:r>
              <a:rPr lang="ru-RU" sz="4000" b="1" dirty="0" smtClean="0">
                <a:solidFill>
                  <a:srgbClr val="800080"/>
                </a:solidFill>
              </a:rPr>
              <a:t> Я, Ю, Є </a:t>
            </a:r>
            <a:r>
              <a:rPr lang="ru-RU" sz="4000" b="1" dirty="0" err="1" smtClean="0">
                <a:solidFill>
                  <a:srgbClr val="800080"/>
                </a:solidFill>
              </a:rPr>
              <a:t>або</a:t>
            </a:r>
            <a:r>
              <a:rPr lang="ru-RU" sz="4000" b="1" dirty="0" smtClean="0">
                <a:solidFill>
                  <a:srgbClr val="800080"/>
                </a:solidFill>
              </a:rPr>
              <a:t> Ї </a:t>
            </a:r>
            <a:r>
              <a:rPr lang="ru-RU" sz="4000" b="1" dirty="0" err="1" smtClean="0">
                <a:solidFill>
                  <a:srgbClr val="800080"/>
                </a:solidFill>
              </a:rPr>
              <a:t>позначає</a:t>
            </a:r>
            <a:r>
              <a:rPr lang="ru-RU" sz="4000" b="1" dirty="0" smtClean="0">
                <a:solidFill>
                  <a:srgbClr val="800080"/>
                </a:solidFill>
              </a:rPr>
              <a:t> два звуки.</a:t>
            </a:r>
          </a:p>
          <a:p>
            <a:pPr algn="ctr"/>
            <a:r>
              <a:rPr lang="ru-RU" dirty="0" smtClean="0">
                <a:solidFill>
                  <a:srgbClr val="800080"/>
                </a:solidFill>
              </a:rPr>
              <a:t>  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2444" y="1957589"/>
            <a:ext cx="60015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b="1" dirty="0" smtClean="0">
                <a:solidFill>
                  <a:srgbClr val="0070C0"/>
                </a:solidFill>
              </a:rPr>
              <a:t>салют</a:t>
            </a:r>
          </a:p>
          <a:p>
            <a:r>
              <a:rPr lang="uk-UA" sz="9600" b="1" dirty="0" smtClean="0">
                <a:solidFill>
                  <a:srgbClr val="0070C0"/>
                </a:solidFill>
              </a:rPr>
              <a:t>маяк</a:t>
            </a:r>
          </a:p>
          <a:p>
            <a:r>
              <a:rPr lang="uk-UA" sz="9600" b="1" dirty="0" smtClean="0">
                <a:solidFill>
                  <a:srgbClr val="0070C0"/>
                </a:solidFill>
              </a:rPr>
              <a:t>цибуля</a:t>
            </a:r>
            <a:endParaRPr lang="en-US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155" y="450761"/>
            <a:ext cx="109599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800080"/>
                </a:solidFill>
              </a:rPr>
              <a:t>Подумаємо</a:t>
            </a:r>
            <a:r>
              <a:rPr lang="ru-RU" sz="4000" b="1" dirty="0" smtClean="0">
                <a:solidFill>
                  <a:srgbClr val="800080"/>
                </a:solidFill>
              </a:rPr>
              <a:t> разом! Яка </a:t>
            </a:r>
            <a:r>
              <a:rPr lang="ru-RU" sz="4000" b="1" dirty="0" err="1" smtClean="0">
                <a:solidFill>
                  <a:srgbClr val="800080"/>
                </a:solidFill>
              </a:rPr>
              <a:t>літера</a:t>
            </a:r>
            <a:r>
              <a:rPr lang="ru-RU" sz="4000" b="1" dirty="0" smtClean="0">
                <a:solidFill>
                  <a:srgbClr val="800080"/>
                </a:solidFill>
              </a:rPr>
              <a:t> </a:t>
            </a:r>
            <a:r>
              <a:rPr lang="ru-RU" sz="4000" b="1" dirty="0" err="1" smtClean="0">
                <a:solidFill>
                  <a:srgbClr val="800080"/>
                </a:solidFill>
              </a:rPr>
              <a:t>має</a:t>
            </a:r>
            <a:r>
              <a:rPr lang="ru-RU" sz="4000" b="1" dirty="0" smtClean="0">
                <a:solidFill>
                  <a:srgbClr val="800080"/>
                </a:solidFill>
              </a:rPr>
              <a:t> бути на </a:t>
            </a:r>
            <a:r>
              <a:rPr lang="ru-RU" sz="4000" b="1" dirty="0" err="1" smtClean="0">
                <a:solidFill>
                  <a:srgbClr val="800080"/>
                </a:solidFill>
              </a:rPr>
              <a:t>місці</a:t>
            </a:r>
            <a:r>
              <a:rPr lang="ru-RU" sz="4000" b="1" dirty="0" smtClean="0">
                <a:solidFill>
                  <a:srgbClr val="800080"/>
                </a:solidFill>
              </a:rPr>
              <a:t> пропуску?</a:t>
            </a:r>
          </a:p>
          <a:p>
            <a:pPr algn="ctr"/>
            <a:r>
              <a:rPr lang="ru-RU" dirty="0" smtClean="0">
                <a:solidFill>
                  <a:srgbClr val="800080"/>
                </a:solidFill>
              </a:rPr>
              <a:t>  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85" y="3720765"/>
            <a:ext cx="2288670" cy="2311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353" y="3098587"/>
            <a:ext cx="2833492" cy="2125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504" y="3782933"/>
            <a:ext cx="1693489" cy="2099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092" y="2814364"/>
            <a:ext cx="1927270" cy="20621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7127" y="1622739"/>
            <a:ext cx="5698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ПО●ЗД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08" y="412125"/>
            <a:ext cx="1086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uk-UA" sz="3600" b="1" dirty="0" err="1" smtClean="0">
                <a:solidFill>
                  <a:srgbClr val="800080"/>
                </a:solidFill>
              </a:rPr>
              <a:t>Запиши</a:t>
            </a:r>
            <a:r>
              <a:rPr lang="uk-UA" sz="3600" b="1" dirty="0" smtClean="0">
                <a:solidFill>
                  <a:srgbClr val="800080"/>
                </a:solidFill>
              </a:rPr>
              <a:t> речення . </a:t>
            </a:r>
          </a:p>
          <a:p>
            <a:r>
              <a:rPr lang="uk-UA" sz="3600" b="1" dirty="0" smtClean="0">
                <a:solidFill>
                  <a:srgbClr val="800080"/>
                </a:solidFill>
              </a:rPr>
              <a:t>Підкресли слово, у якому більше звуків, ніж букв.</a:t>
            </a:r>
            <a:endParaRPr lang="en-US" sz="3600" b="1" dirty="0">
              <a:solidFill>
                <a:srgbClr val="800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490" y="1612454"/>
            <a:ext cx="946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Лисичка у кошик збирає лисички.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8" y="2538412"/>
            <a:ext cx="10866734" cy="3759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2738" y="2541424"/>
            <a:ext cx="937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Лисичка у кошик збирає лисички.</a:t>
            </a:r>
            <a:endParaRPr lang="en-US" sz="4800" b="1" dirty="0"/>
          </a:p>
        </p:txBody>
      </p:sp>
      <p:sp>
        <p:nvSpPr>
          <p:cNvPr id="7" name="Минус 6"/>
          <p:cNvSpPr/>
          <p:nvPr/>
        </p:nvSpPr>
        <p:spPr>
          <a:xfrm>
            <a:off x="5988677" y="3248696"/>
            <a:ext cx="2562896" cy="21567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5458" y="3735509"/>
            <a:ext cx="10663707" cy="2562259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/>
              <a:t>Хто…? Що робить…? Куди…?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32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5459" y="386366"/>
            <a:ext cx="105864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80"/>
                </a:solidFill>
              </a:rPr>
              <a:t>2. Прочитай слова. </a:t>
            </a:r>
            <a:r>
              <a:rPr lang="ru-RU" sz="4000" b="1" dirty="0" err="1" smtClean="0">
                <a:solidFill>
                  <a:srgbClr val="800080"/>
                </a:solidFill>
              </a:rPr>
              <a:t>Назви</a:t>
            </a:r>
            <a:r>
              <a:rPr lang="ru-RU" sz="4000" b="1" dirty="0" smtClean="0">
                <a:solidFill>
                  <a:srgbClr val="800080"/>
                </a:solidFill>
              </a:rPr>
              <a:t> в них </a:t>
            </a:r>
            <a:r>
              <a:rPr lang="ru-RU" sz="4000" b="1" dirty="0" err="1" smtClean="0">
                <a:solidFill>
                  <a:srgbClr val="800080"/>
                </a:solidFill>
              </a:rPr>
              <a:t>букви</a:t>
            </a:r>
            <a:r>
              <a:rPr lang="ru-RU" sz="4000" b="1" dirty="0" smtClean="0">
                <a:solidFill>
                  <a:srgbClr val="800080"/>
                </a:solidFill>
              </a:rPr>
              <a:t> і звуки. Добери слово до </a:t>
            </a:r>
            <a:r>
              <a:rPr lang="ru-RU" sz="4000" b="1" dirty="0" err="1" smtClean="0">
                <a:solidFill>
                  <a:srgbClr val="800080"/>
                </a:solidFill>
              </a:rPr>
              <a:t>схеми</a:t>
            </a:r>
            <a:r>
              <a:rPr lang="ru-RU" sz="4000" b="1" dirty="0" smtClean="0">
                <a:solidFill>
                  <a:srgbClr val="800080"/>
                </a:solidFill>
              </a:rPr>
              <a:t>.</a:t>
            </a:r>
          </a:p>
          <a:p>
            <a:endParaRPr lang="ru-RU" sz="4000" b="1" dirty="0" smtClean="0">
              <a:solidFill>
                <a:srgbClr val="80008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Я -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як – 2 б., 3 </a:t>
            </a:r>
            <a:r>
              <a:rPr lang="ru-RU" sz="4000" b="1" dirty="0" err="1" smtClean="0">
                <a:solidFill>
                  <a:srgbClr val="0070C0"/>
                </a:solidFill>
              </a:rPr>
              <a:t>зв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моє</a:t>
            </a:r>
            <a:r>
              <a:rPr lang="ru-RU" sz="4000" b="1" dirty="0" smtClean="0">
                <a:solidFill>
                  <a:srgbClr val="0070C0"/>
                </a:solidFill>
              </a:rPr>
              <a:t>  - 3 б., 4 </a:t>
            </a:r>
            <a:r>
              <a:rPr lang="ru-RU" sz="4000" b="1" dirty="0" err="1" smtClean="0">
                <a:solidFill>
                  <a:srgbClr val="0070C0"/>
                </a:solidFill>
              </a:rPr>
              <a:t>зв</a:t>
            </a:r>
            <a:r>
              <a:rPr lang="ru-RU" sz="40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подяка</a:t>
            </a:r>
            <a:r>
              <a:rPr lang="ru-RU" sz="4000" b="1" dirty="0" smtClean="0">
                <a:solidFill>
                  <a:srgbClr val="0070C0"/>
                </a:solidFill>
              </a:rPr>
              <a:t> – 6б., 6 </a:t>
            </a:r>
            <a:r>
              <a:rPr lang="ru-RU" sz="4000" b="1" dirty="0" err="1" smtClean="0">
                <a:solidFill>
                  <a:srgbClr val="0070C0"/>
                </a:solidFill>
              </a:rPr>
              <a:t>зв</a:t>
            </a:r>
            <a:r>
              <a:rPr lang="ru-RU" sz="4000" b="1" dirty="0" smtClean="0">
                <a:solidFill>
                  <a:srgbClr val="0070C0"/>
                </a:solidFill>
              </a:rPr>
              <a:t>.          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їй</a:t>
            </a:r>
            <a:r>
              <a:rPr lang="ru-RU" sz="4000" b="1" dirty="0" smtClean="0">
                <a:solidFill>
                  <a:srgbClr val="0070C0"/>
                </a:solidFill>
              </a:rPr>
              <a:t> -2 б., 3 </a:t>
            </a:r>
            <a:r>
              <a:rPr lang="ru-RU" sz="4000" b="1" dirty="0" err="1" smtClean="0">
                <a:solidFill>
                  <a:srgbClr val="0070C0"/>
                </a:solidFill>
              </a:rPr>
              <a:t>зв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книголюб- 8 б., 8 </a:t>
            </a:r>
            <a:r>
              <a:rPr lang="ru-RU" sz="4000" b="1" dirty="0" err="1" smtClean="0">
                <a:solidFill>
                  <a:srgbClr val="0070C0"/>
                </a:solidFill>
              </a:rPr>
              <a:t>зв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920" y="2228045"/>
            <a:ext cx="2382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1б., 2 зв.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58" y="2228045"/>
            <a:ext cx="4517534" cy="228158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53814" y="3202521"/>
            <a:ext cx="3799268" cy="43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451" y="4300152"/>
            <a:ext cx="1875759" cy="24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30779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3" y="321971"/>
            <a:ext cx="11011436" cy="6091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9120" y="721218"/>
            <a:ext cx="257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25 квітня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2596" y="1661376"/>
            <a:ext cx="7237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К</a:t>
            </a:r>
            <a:r>
              <a:rPr lang="uk-UA" sz="4800" b="1" dirty="0" smtClean="0"/>
              <a:t>ласна      робота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3185" y="3398518"/>
            <a:ext cx="10882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 я    ю    є    ї    ям    </a:t>
            </a:r>
            <a:r>
              <a:rPr lang="uk-UA" sz="4800" b="1" dirty="0" err="1" smtClean="0"/>
              <a:t>юр</a:t>
            </a:r>
            <a:r>
              <a:rPr lang="uk-UA" sz="4800" b="1" dirty="0" smtClean="0"/>
              <a:t>    </a:t>
            </a:r>
            <a:r>
              <a:rPr lang="uk-UA" sz="4800" b="1" dirty="0" err="1" smtClean="0"/>
              <a:t>нє</a:t>
            </a:r>
            <a:r>
              <a:rPr lang="uk-UA" sz="4800" b="1" dirty="0" smtClean="0"/>
              <a:t>    їх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6823" y="4540412"/>
            <a:ext cx="17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Є</a:t>
            </a:r>
            <a:r>
              <a:rPr lang="uk-UA" sz="4800" b="1" dirty="0" smtClean="0"/>
              <a:t>нот</a:t>
            </a:r>
            <a:endParaRPr lang="en-US" sz="4800" b="1" dirty="0"/>
          </a:p>
        </p:txBody>
      </p:sp>
      <p:sp>
        <p:nvSpPr>
          <p:cNvPr id="8" name="Равно 7"/>
          <p:cNvSpPr/>
          <p:nvPr/>
        </p:nvSpPr>
        <p:spPr>
          <a:xfrm>
            <a:off x="528034" y="5479646"/>
            <a:ext cx="476518" cy="26109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1015549" y="5555441"/>
            <a:ext cx="167425" cy="13202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Минус 9"/>
          <p:cNvSpPr/>
          <p:nvPr/>
        </p:nvSpPr>
        <p:spPr>
          <a:xfrm>
            <a:off x="1232810" y="5505544"/>
            <a:ext cx="398716" cy="20929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715" y="5579710"/>
            <a:ext cx="317019" cy="609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462" y="5555441"/>
            <a:ext cx="176799" cy="146317"/>
          </a:xfrm>
          <a:prstGeom prst="rect">
            <a:avLst/>
          </a:prstGeom>
        </p:spPr>
      </p:pic>
      <p:sp>
        <p:nvSpPr>
          <p:cNvPr id="13" name="Минус 12"/>
          <p:cNvSpPr/>
          <p:nvPr/>
        </p:nvSpPr>
        <p:spPr>
          <a:xfrm rot="18622781">
            <a:off x="1662174" y="4698649"/>
            <a:ext cx="514626" cy="21454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Левая круглая скобка 13"/>
          <p:cNvSpPr/>
          <p:nvPr/>
        </p:nvSpPr>
        <p:spPr>
          <a:xfrm>
            <a:off x="2340632" y="4791814"/>
            <a:ext cx="89406" cy="600165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62613" y="4766328"/>
            <a:ext cx="259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й</a:t>
            </a:r>
            <a:r>
              <a:rPr lang="uk-UA" sz="4800" b="1" dirty="0" smtClean="0"/>
              <a:t> е н о т</a:t>
            </a:r>
            <a:endParaRPr lang="en-US" sz="4800" b="1" dirty="0"/>
          </a:p>
        </p:txBody>
      </p:sp>
      <p:sp>
        <p:nvSpPr>
          <p:cNvPr id="16" name="Правая круглая скобка 15"/>
          <p:cNvSpPr/>
          <p:nvPr/>
        </p:nvSpPr>
        <p:spPr>
          <a:xfrm>
            <a:off x="4846866" y="4736774"/>
            <a:ext cx="128789" cy="669311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Минус 16"/>
          <p:cNvSpPr/>
          <p:nvPr/>
        </p:nvSpPr>
        <p:spPr>
          <a:xfrm>
            <a:off x="5126043" y="5091896"/>
            <a:ext cx="407965" cy="21015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4061" y="4766329"/>
            <a:ext cx="5773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4 б., 5 зв., 2 </a:t>
            </a:r>
            <a:r>
              <a:rPr lang="uk-UA" sz="4800" b="1" dirty="0" err="1" smtClean="0"/>
              <a:t>скл</a:t>
            </a:r>
            <a:r>
              <a:rPr lang="uk-UA" sz="4800" b="1" dirty="0" smtClean="0"/>
              <a:t>.</a:t>
            </a:r>
            <a:endParaRPr lang="en-US" sz="4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678" y="622650"/>
            <a:ext cx="1871634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274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</dc:creator>
  <cp:lastModifiedBy>Света</cp:lastModifiedBy>
  <cp:revision>6</cp:revision>
  <dcterms:created xsi:type="dcterms:W3CDTF">2023-04-24T16:45:00Z</dcterms:created>
  <dcterms:modified xsi:type="dcterms:W3CDTF">2024-04-18T20:11:22Z</dcterms:modified>
</cp:coreProperties>
</file>