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0" r:id="rId3"/>
    <p:sldId id="267" r:id="rId4"/>
    <p:sldId id="268" r:id="rId5"/>
    <p:sldId id="270" r:id="rId6"/>
    <p:sldId id="271" r:id="rId7"/>
    <p:sldId id="272" r:id="rId8"/>
    <p:sldId id="273" r:id="rId9"/>
    <p:sldId id="274" r:id="rId10"/>
    <p:sldId id="281" r:id="rId11"/>
    <p:sldId id="276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B08AF67E-5CCD-47F1-9E07-6E15BA873135}">
          <p14:sldIdLst>
            <p14:sldId id="256"/>
            <p14:sldId id="280"/>
          </p14:sldIdLst>
        </p14:section>
        <p14:section name="Опис функцій" id="{F617FDE9-F69D-4E91-A787-9FFC78537018}">
          <p14:sldIdLst>
            <p14:sldId id="267"/>
            <p14:sldId id="268"/>
            <p14:sldId id="270"/>
            <p14:sldId id="271"/>
          </p14:sldIdLst>
        </p14:section>
        <p14:section name="Аргументи та параметри" id="{55E61F4C-F861-411E-902F-20D0CB7F6DD8}">
          <p14:sldIdLst>
            <p14:sldId id="272"/>
            <p14:sldId id="273"/>
            <p14:sldId id="274"/>
            <p14:sldId id="281"/>
            <p14:sldId id="276"/>
          </p14:sldIdLst>
        </p14:section>
        <p14:section name="Рекурсія" id="{088DCD1F-6ACB-45A6-A857-1D4489B79355}">
          <p14:sldIdLst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097" autoAdjust="0"/>
  </p:normalViewPr>
  <p:slideViewPr>
    <p:cSldViewPr snapToGrid="0">
      <p:cViewPr varScale="1">
        <p:scale>
          <a:sx n="76" d="100"/>
          <a:sy n="76" d="100"/>
        </p:scale>
        <p:origin x="1507" y="5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3" Type="http://schemas.openxmlformats.org/officeDocument/2006/relationships/slide" Target="slides/slide5.xml"/><Relationship Id="rId7" Type="http://schemas.openxmlformats.org/officeDocument/2006/relationships/slide" Target="slides/slide9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8.xml"/><Relationship Id="rId11" Type="http://schemas.openxmlformats.org/officeDocument/2006/relationships/slide" Target="slides/slide13.xml"/><Relationship Id="rId5" Type="http://schemas.openxmlformats.org/officeDocument/2006/relationships/slide" Target="slides/slide7.xml"/><Relationship Id="rId10" Type="http://schemas.openxmlformats.org/officeDocument/2006/relationships/slide" Target="slides/slide12.xml"/><Relationship Id="rId4" Type="http://schemas.openxmlformats.org/officeDocument/2006/relationships/slide" Target="slides/slide6.xml"/><Relationship Id="rId9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41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9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8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602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6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625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90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39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34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31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6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79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625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526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C8B80FA-B167-4783-BCF4-FC8B28530478}" type="datetimeFigureOut">
              <a:rPr lang="uk-UA" smtClean="0"/>
              <a:t>18.04.2024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4F6620B-C9FB-4C62-B620-649A95B910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19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2.xml"/><Relationship Id="rId4" Type="http://schemas.openxmlformats.org/officeDocument/2006/relationships/slide" Target="slide5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Підпрограми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8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3BD574A-DFD5-966A-C20B-06B30904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58B1-71AC-B207-430F-9B0FC8A5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Приклад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80E23-C29E-CABE-44C0-A01831EF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94944"/>
            <a:ext cx="8277225" cy="5541264"/>
          </a:xfrm>
        </p:spPr>
        <p:txBody>
          <a:bodyPr>
            <a:normAutofit/>
          </a:bodyPr>
          <a:lstStyle/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49CE39-007E-1542-48A7-BD7704A44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927" y="1075173"/>
            <a:ext cx="5926975" cy="450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F7FE1-864E-E5FF-7674-11428806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B6B46-475A-1B97-4EF2-86CF4CB7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Позиційні та ключові параметри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8144D3-342E-36F6-BCE3-F89F4256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94944"/>
            <a:ext cx="8277225" cy="5541264"/>
          </a:xfrm>
        </p:spPr>
        <p:txBody>
          <a:bodyPr>
            <a:normAutofit/>
          </a:bodyPr>
          <a:lstStyle/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Аргументи</a:t>
            </a:r>
            <a:r>
              <a:rPr lang="ru-RU" sz="1800" dirty="0"/>
              <a:t> </a:t>
            </a:r>
            <a:r>
              <a:rPr lang="ru-RU" sz="1800" dirty="0" err="1"/>
              <a:t>функцій</a:t>
            </a:r>
            <a:r>
              <a:rPr lang="ru-RU" sz="1800" dirty="0"/>
              <a:t>, </a:t>
            </a:r>
            <a:r>
              <a:rPr lang="ru-RU" sz="1800" dirty="0" err="1"/>
              <a:t>розглянуті</a:t>
            </a:r>
            <a:r>
              <a:rPr lang="ru-RU" sz="1800" dirty="0"/>
              <a:t> </a:t>
            </a:r>
            <a:r>
              <a:rPr lang="ru-RU" sz="1800" dirty="0" err="1"/>
              <a:t>раніше</a:t>
            </a:r>
            <a:r>
              <a:rPr lang="ru-RU" sz="1800" dirty="0"/>
              <a:t>, належать до </a:t>
            </a:r>
            <a:r>
              <a:rPr lang="ru-RU" sz="1800" dirty="0" err="1"/>
              <a:t>позиційних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, тому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співставлення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фактичними</a:t>
            </a:r>
            <a:r>
              <a:rPr lang="ru-RU" sz="1800" dirty="0"/>
              <a:t> аргументами та </a:t>
            </a:r>
            <a:r>
              <a:rPr lang="ru-RU" sz="1800" dirty="0" err="1"/>
              <a:t>формальними</a:t>
            </a:r>
            <a:r>
              <a:rPr lang="ru-RU" sz="1800" dirty="0"/>
              <a:t> параметрами </a:t>
            </a:r>
            <a:r>
              <a:rPr lang="ru-RU" sz="1800" dirty="0" err="1"/>
              <a:t>здійснюється</a:t>
            </a:r>
            <a:r>
              <a:rPr lang="ru-RU" sz="1800" dirty="0"/>
              <a:t> за </a:t>
            </a:r>
            <a:r>
              <a:rPr lang="ru-RU" sz="1800" dirty="0" err="1"/>
              <a:t>позицією</a:t>
            </a:r>
            <a:r>
              <a:rPr lang="ru-RU" sz="1800" dirty="0"/>
              <a:t> у списку </a:t>
            </a:r>
            <a:r>
              <a:rPr lang="ru-RU" sz="1800" dirty="0" err="1"/>
              <a:t>параметрів</a:t>
            </a:r>
            <a:r>
              <a:rPr lang="ru-RU" sz="1800" dirty="0"/>
              <a:t>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Проте</a:t>
            </a:r>
            <a:r>
              <a:rPr lang="ru-RU" sz="1800" dirty="0"/>
              <a:t>, </a:t>
            </a:r>
            <a:r>
              <a:rPr lang="ru-RU" sz="1800" dirty="0" err="1"/>
              <a:t>таке</a:t>
            </a:r>
            <a:r>
              <a:rPr lang="ru-RU" sz="1800" dirty="0"/>
              <a:t> </a:t>
            </a:r>
            <a:r>
              <a:rPr lang="ru-RU" sz="1800" dirty="0" err="1"/>
              <a:t>співставлення</a:t>
            </a:r>
            <a:r>
              <a:rPr lang="ru-RU" sz="1800" dirty="0"/>
              <a:t>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здійснювати</a:t>
            </a:r>
            <a:r>
              <a:rPr lang="ru-RU" sz="1800" dirty="0"/>
              <a:t> не за </a:t>
            </a:r>
            <a:r>
              <a:rPr lang="ru-RU" sz="1800" dirty="0" err="1"/>
              <a:t>позицією</a:t>
            </a:r>
            <a:r>
              <a:rPr lang="ru-RU" sz="1800" dirty="0"/>
              <a:t>, а за </a:t>
            </a:r>
            <a:r>
              <a:rPr lang="ru-RU" sz="1800" dirty="0" err="1"/>
              <a:t>відповідним</a:t>
            </a:r>
            <a:r>
              <a:rPr lang="ru-RU" sz="1800" dirty="0"/>
              <a:t> </a:t>
            </a:r>
            <a:r>
              <a:rPr lang="ru-RU" sz="1800" dirty="0" err="1"/>
              <a:t>іменем</a:t>
            </a:r>
            <a:r>
              <a:rPr lang="ru-RU" sz="1800" dirty="0"/>
              <a:t> формального параметра. </a:t>
            </a:r>
            <a:r>
              <a:rPr lang="ru-RU" sz="1800" dirty="0" err="1"/>
              <a:t>Наприклад</a:t>
            </a:r>
            <a:r>
              <a:rPr lang="ru-RU" sz="1800" dirty="0"/>
              <a:t>, для </a:t>
            </a:r>
            <a:r>
              <a:rPr lang="ru-RU" sz="1800" dirty="0" err="1"/>
              <a:t>функції</a:t>
            </a: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виклик може мати вигляд</a:t>
            </a:r>
            <a:r>
              <a:rPr lang="ru-RU" sz="1800" dirty="0"/>
              <a:t>и: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Такі фактичні аргументи (</a:t>
            </a:r>
            <a:r>
              <a:rPr lang="en-US" sz="1800" dirty="0"/>
              <a:t>a1, a2, a3) </a:t>
            </a:r>
            <a:r>
              <a:rPr lang="uk-UA" sz="1800" dirty="0"/>
              <a:t>називаються </a:t>
            </a:r>
            <a:r>
              <a:rPr lang="uk-UA" sz="1800" b="1" dirty="0"/>
              <a:t>ключовими</a:t>
            </a:r>
            <a:r>
              <a:rPr lang="uk-UA" sz="1800" dirty="0"/>
              <a:t>, оскільки передача аргументів функції здійснюється парами – ключ (ім'я формального параметра)-значення (ім'я фактичного аргументу).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99AFDE-9617-A780-36AD-F9AA7946B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12" y="2501835"/>
            <a:ext cx="5429250" cy="7429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7ACD5-72CF-6852-E4FE-7C31203E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355" y="3757604"/>
            <a:ext cx="7591425" cy="4572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ABEE0A-B5DC-06B7-A768-0A6A69F2C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467" y="4368148"/>
            <a:ext cx="731520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6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40853-29D5-042C-CC6A-25617CD77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E448A-E0C4-8C9D-696D-FAADA752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Рекурсія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8D39A9-4251-6862-B3C7-E1A7FF0CC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94944"/>
            <a:ext cx="8277225" cy="5541264"/>
          </a:xfrm>
        </p:spPr>
        <p:txBody>
          <a:bodyPr>
            <a:normAutofit/>
          </a:bodyPr>
          <a:lstStyle/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/>
              <a:t>Рекурсія</a:t>
            </a:r>
            <a:r>
              <a:rPr lang="ru-RU" sz="1800" dirty="0"/>
              <a:t> – </a:t>
            </a:r>
            <a:r>
              <a:rPr lang="ru-RU" sz="1800" dirty="0" err="1"/>
              <a:t>спосіб</a:t>
            </a:r>
            <a:r>
              <a:rPr lang="ru-RU" sz="1800" dirty="0"/>
              <a:t>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ru-RU" sz="1800" dirty="0" err="1"/>
              <a:t>об'єкту</a:t>
            </a:r>
            <a:r>
              <a:rPr lang="ru-RU" sz="1800" dirty="0"/>
              <a:t> (</a:t>
            </a:r>
            <a:r>
              <a:rPr lang="ru-RU" sz="1800" dirty="0" err="1"/>
              <a:t>або</a:t>
            </a:r>
            <a:r>
              <a:rPr lang="ru-RU" sz="1800" dirty="0"/>
              <a:t> методу) </a:t>
            </a:r>
            <a:r>
              <a:rPr lang="ru-RU" sz="1800" dirty="0" err="1"/>
              <a:t>попереднім</a:t>
            </a:r>
            <a:r>
              <a:rPr lang="ru-RU" sz="1800" dirty="0"/>
              <a:t> </a:t>
            </a:r>
            <a:r>
              <a:rPr lang="ru-RU" sz="1800" dirty="0" err="1"/>
              <a:t>описом</a:t>
            </a:r>
            <a:r>
              <a:rPr lang="ru-RU" sz="1800" dirty="0"/>
              <a:t> одного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кількох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базових</a:t>
            </a:r>
            <a:r>
              <a:rPr lang="ru-RU" sz="1800" dirty="0"/>
              <a:t> </a:t>
            </a:r>
            <a:r>
              <a:rPr lang="ru-RU" sz="1800" dirty="0" err="1"/>
              <a:t>випадків</a:t>
            </a:r>
            <a:r>
              <a:rPr lang="ru-RU" sz="1800" dirty="0"/>
              <a:t>, з </a:t>
            </a:r>
            <a:r>
              <a:rPr lang="ru-RU" sz="1800" dirty="0" err="1"/>
              <a:t>наступним</a:t>
            </a:r>
            <a:r>
              <a:rPr lang="ru-RU" sz="1800" dirty="0"/>
              <a:t> </a:t>
            </a:r>
            <a:r>
              <a:rPr lang="ru-RU" sz="1800" dirty="0" err="1"/>
              <a:t>описом</a:t>
            </a:r>
            <a:r>
              <a:rPr lang="ru-RU" sz="1800" dirty="0"/>
              <a:t> на </a:t>
            </a:r>
            <a:r>
              <a:rPr lang="ru-RU" sz="1800" dirty="0" err="1"/>
              <a:t>їхній</a:t>
            </a:r>
            <a:r>
              <a:rPr lang="ru-RU" sz="1800" dirty="0"/>
              <a:t> </a:t>
            </a:r>
            <a:r>
              <a:rPr lang="ru-RU" sz="1800" dirty="0" err="1"/>
              <a:t>основі</a:t>
            </a:r>
            <a:r>
              <a:rPr lang="ru-RU" sz="1800" dirty="0"/>
              <a:t> </a:t>
            </a:r>
            <a:r>
              <a:rPr lang="ru-RU" sz="1800" dirty="0" err="1"/>
              <a:t>загального</a:t>
            </a:r>
            <a:r>
              <a:rPr lang="ru-RU" sz="1800" dirty="0"/>
              <a:t> правила </a:t>
            </a:r>
            <a:r>
              <a:rPr lang="ru-RU" sz="1800" dirty="0" err="1"/>
              <a:t>побудови</a:t>
            </a:r>
            <a:r>
              <a:rPr lang="ru-RU" sz="1800" dirty="0"/>
              <a:t> </a:t>
            </a:r>
            <a:r>
              <a:rPr lang="ru-RU" sz="1800" dirty="0" err="1"/>
              <a:t>об'єкту</a:t>
            </a:r>
            <a:r>
              <a:rPr lang="ru-RU" sz="1800" dirty="0"/>
              <a:t>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/>
              <a:t>Рекурсивна </a:t>
            </a:r>
            <a:r>
              <a:rPr lang="ru-RU" sz="1800" b="1" dirty="0" err="1"/>
              <a:t>функція</a:t>
            </a:r>
            <a:r>
              <a:rPr lang="ru-RU" sz="1800" dirty="0"/>
              <a:t> – метод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при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функція</a:t>
            </a:r>
            <a:r>
              <a:rPr lang="ru-RU" sz="1800" dirty="0"/>
              <a:t> прямо </a:t>
            </a:r>
            <a:r>
              <a:rPr lang="ru-RU" sz="1800" dirty="0" err="1"/>
              <a:t>або</a:t>
            </a:r>
            <a:r>
              <a:rPr lang="ru-RU" sz="1800" dirty="0"/>
              <a:t> неявно </a:t>
            </a:r>
            <a:r>
              <a:rPr lang="ru-RU" sz="1800" dirty="0" err="1"/>
              <a:t>викликає</a:t>
            </a:r>
            <a:r>
              <a:rPr lang="ru-RU" sz="1800" dirty="0"/>
              <a:t> сама себе.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Кількість</a:t>
            </a:r>
            <a:r>
              <a:rPr lang="ru-RU" sz="1800" dirty="0"/>
              <a:t> </a:t>
            </a:r>
            <a:r>
              <a:rPr lang="ru-RU" sz="1800" dirty="0" err="1"/>
              <a:t>вкладених</a:t>
            </a:r>
            <a:r>
              <a:rPr lang="ru-RU" sz="1800" dirty="0"/>
              <a:t> </a:t>
            </a:r>
            <a:r>
              <a:rPr lang="ru-RU" sz="1800" dirty="0" err="1"/>
              <a:t>викликів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називається</a:t>
            </a:r>
            <a:r>
              <a:rPr lang="ru-RU" sz="1800" dirty="0"/>
              <a:t> </a:t>
            </a:r>
            <a:r>
              <a:rPr lang="ru-RU" sz="1800" b="1" dirty="0" err="1"/>
              <a:t>глибиною</a:t>
            </a:r>
            <a:r>
              <a:rPr lang="ru-RU" sz="1800" b="1" dirty="0"/>
              <a:t> </a:t>
            </a:r>
            <a:r>
              <a:rPr lang="ru-RU" sz="1800" b="1" dirty="0" err="1"/>
              <a:t>рекурсії</a:t>
            </a:r>
            <a:r>
              <a:rPr lang="ru-RU" sz="1800" b="1" dirty="0"/>
              <a:t>. 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Питання</a:t>
            </a:r>
            <a:r>
              <a:rPr lang="ru-RU" sz="1800" dirty="0"/>
              <a:t> про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рекурсії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суперечливе</a:t>
            </a:r>
            <a:r>
              <a:rPr lang="ru-RU" sz="1800" dirty="0"/>
              <a:t> і </a:t>
            </a:r>
            <a:r>
              <a:rPr lang="ru-RU" sz="1800" dirty="0" err="1"/>
              <a:t>неоднозначне</a:t>
            </a:r>
            <a:r>
              <a:rPr lang="ru-RU" sz="1800" dirty="0"/>
              <a:t>. З одного боку, рекурсивна форма як правило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простіша</a:t>
            </a:r>
            <a:r>
              <a:rPr lang="ru-RU" sz="1800" dirty="0"/>
              <a:t> і </a:t>
            </a:r>
            <a:r>
              <a:rPr lang="ru-RU" sz="1800" dirty="0" err="1"/>
              <a:t>наглядніша</a:t>
            </a:r>
            <a:r>
              <a:rPr lang="ru-RU" sz="1800" dirty="0"/>
              <a:t>. З </a:t>
            </a:r>
            <a:r>
              <a:rPr lang="ru-RU" sz="1800" dirty="0" err="1"/>
              <a:t>іншого</a:t>
            </a:r>
            <a:r>
              <a:rPr lang="ru-RU" sz="1800" dirty="0"/>
              <a:t> боку, </a:t>
            </a:r>
            <a:r>
              <a:rPr lang="ru-RU" sz="1800" dirty="0" err="1"/>
              <a:t>рекомендується</a:t>
            </a:r>
            <a:r>
              <a:rPr lang="ru-RU" sz="1800" dirty="0"/>
              <a:t> </a:t>
            </a:r>
            <a:r>
              <a:rPr lang="ru-RU" sz="1800" dirty="0" err="1"/>
              <a:t>уникати</a:t>
            </a:r>
            <a:r>
              <a:rPr lang="ru-RU" sz="1800" dirty="0"/>
              <a:t> </a:t>
            </a:r>
            <a:r>
              <a:rPr lang="ru-RU" sz="1800" dirty="0" err="1"/>
              <a:t>рекурсивних</a:t>
            </a:r>
            <a:r>
              <a:rPr lang="ru-RU" sz="1800" dirty="0"/>
              <a:t> </a:t>
            </a:r>
            <a:r>
              <a:rPr lang="ru-RU" sz="1800" dirty="0" err="1"/>
              <a:t>алгоритмів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приводити</a:t>
            </a:r>
            <a:r>
              <a:rPr lang="ru-RU" sz="1800" dirty="0"/>
              <a:t> до </a:t>
            </a:r>
            <a:r>
              <a:rPr lang="ru-RU" sz="1800" dirty="0" err="1"/>
              <a:t>занадто</a:t>
            </a:r>
            <a:r>
              <a:rPr lang="ru-RU" sz="1800" dirty="0"/>
              <a:t>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глибини</a:t>
            </a:r>
            <a:r>
              <a:rPr lang="ru-RU" sz="1800" dirty="0"/>
              <a:t> </a:t>
            </a:r>
            <a:r>
              <a:rPr lang="ru-RU" sz="1800" dirty="0" err="1"/>
              <a:t>рекурсії</a:t>
            </a:r>
            <a:r>
              <a:rPr lang="ru-RU" sz="1800" dirty="0"/>
              <a:t>.</a:t>
            </a: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019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A597E-E36F-0234-A8A7-30D7EBB2F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B8F0E-54B5-73AB-4A5F-7864BFFCF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Рекурсія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1AE51E-8BAD-7F5E-9E3B-035339183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4825" y="694944"/>
                <a:ext cx="8277225" cy="5541264"/>
              </a:xfrm>
            </p:spPr>
            <p:txBody>
              <a:bodyPr>
                <a:normAutofit/>
              </a:bodyPr>
              <a:lstStyle/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 dirty="0"/>
                  <a:t>Приклад. </a:t>
                </a:r>
                <a:r>
                  <a:rPr lang="ru-RU" sz="1800" dirty="0" err="1">
                    <a:effectLst/>
                  </a:rPr>
                  <a:t>Написати</a:t>
                </a:r>
                <a:r>
                  <a:rPr lang="ru-RU" sz="1800" dirty="0">
                    <a:effectLst/>
                  </a:rPr>
                  <a:t> </a:t>
                </a:r>
                <a:r>
                  <a:rPr lang="ru-RU" sz="1800" dirty="0" err="1">
                    <a:effectLst/>
                  </a:rPr>
                  <a:t>функц</a:t>
                </a:r>
                <a:r>
                  <a:rPr lang="uk-UA" sz="1800" dirty="0" err="1">
                    <a:effectLst/>
                  </a:rPr>
                  <a:t>ію</a:t>
                </a:r>
                <a:r>
                  <a:rPr lang="uk-UA" sz="1800" dirty="0">
                    <a:effectLst/>
                  </a:rPr>
                  <a:t> обчислення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effectLst/>
                  </a:rPr>
                  <a:t>-</a:t>
                </a:r>
                <a:r>
                  <a:rPr lang="uk-UA" sz="1800" dirty="0">
                    <a:effectLst/>
                  </a:rPr>
                  <a:t>го значення послідовності Фібоначчі, яка задається формулою:</a:t>
                </a:r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sz="1800" b="1" i="1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-UA" sz="1800" i="1" dirty="0">
                    <a:latin typeface="Cambria Math" panose="02040503050406030204" pitchFamily="18" charset="0"/>
                  </a:rPr>
                  <a:t>Обчислення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F</a:t>
                </a:r>
                <a:r>
                  <a:rPr lang="uk-UA" sz="1800" i="1" dirty="0">
                    <a:latin typeface="Cambria Math" panose="02040503050406030204" pitchFamily="18" charset="0"/>
                  </a:rPr>
                  <a:t>(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5</a:t>
                </a:r>
                <a:r>
                  <a:rPr lang="uk-UA" sz="1800" i="1" dirty="0">
                    <a:latin typeface="Cambria Math" panose="02040503050406030204" pitchFamily="18" charset="0"/>
                  </a:rPr>
                  <a:t>)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:</a:t>
                </a:r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+1=</m:t>
                      </m:r>
                    </m:oMath>
                  </m:oMathPara>
                </a14:m>
                <a:endParaRPr lang="en-US" sz="1800" b="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+1+1+1+1+1+1=1+1+6=8</m:t>
                      </m:r>
                    </m:oMath>
                  </m:oMathPara>
                </a14:m>
                <a:endParaRPr lang="en-US" sz="180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dirty="0"/>
                  <a:t> </a:t>
                </a:r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en-US" sz="1800" b="0" dirty="0"/>
              </a:p>
              <a:p>
                <a:pPr marL="36513" indent="325438" algn="just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1AE51E-8BAD-7F5E-9E3B-035339183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4825" y="694944"/>
                <a:ext cx="8277225" cy="554126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5EB5FEB-0FCA-E2EC-F8DA-0B7920AC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475" y="1381125"/>
            <a:ext cx="3600450" cy="7810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C5A819A-3249-0628-436A-011CDE4A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475" y="4071869"/>
            <a:ext cx="3600450" cy="216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D9F55-9878-B965-F4CD-051ADD27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21" y="2695575"/>
            <a:ext cx="7765322" cy="970450"/>
          </a:xfrm>
        </p:spPr>
        <p:txBody>
          <a:bodyPr/>
          <a:lstStyle/>
          <a:p>
            <a:r>
              <a:rPr lang="uk-UA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29653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F5AB0-C9D0-47C0-6241-F523B1EA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59" y="0"/>
            <a:ext cx="7765322" cy="572756"/>
          </a:xfrm>
        </p:spPr>
        <p:txBody>
          <a:bodyPr>
            <a:normAutofit fontScale="90000"/>
          </a:bodyPr>
          <a:lstStyle/>
          <a:p>
            <a:r>
              <a:rPr lang="uk-UA" dirty="0"/>
              <a:t>Зміст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EE4BF5-53D5-8B9E-082B-B7674C22C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endParaRPr lang="uk-UA" dirty="0"/>
          </a:p>
          <a:p>
            <a:pPr marL="36900" indent="0">
              <a:buNone/>
            </a:pP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F3D7B4-1B09-1647-C677-302822A65C65}"/>
              </a:ext>
            </a:extLst>
          </p:cNvPr>
          <p:cNvSpPr txBox="1"/>
          <p:nvPr/>
        </p:nvSpPr>
        <p:spPr>
          <a:xfrm>
            <a:off x="874205" y="627131"/>
            <a:ext cx="7938197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uk-UA" dirty="0"/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Загальні теоретичні питання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Опис функції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Синтаксис іменованих функцій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Повернення значень функцією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Аргументи функції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Передача параметрів у функцію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Типові значення аргументів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Позиційні та ключові параметри</a:t>
            </a:r>
            <a:endParaRPr lang="uk-UA" sz="24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uk-UA" sz="2400" dirty="0">
                <a:solidFill>
                  <a:srgbClr val="0070C0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Рекурсія</a:t>
            </a:r>
            <a:endParaRPr lang="uk-UA" sz="2400" dirty="0">
              <a:solidFill>
                <a:srgbClr val="0070C0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5899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Загальні теоретичні питання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46" y="694944"/>
            <a:ext cx="7919158" cy="5541264"/>
          </a:xfrm>
        </p:spPr>
        <p:txBody>
          <a:bodyPr>
            <a:normAutofit/>
          </a:bodyPr>
          <a:lstStyle/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>
                <a:effectLst/>
              </a:rPr>
              <a:t>Підпрограма</a:t>
            </a:r>
            <a:r>
              <a:rPr lang="ru-RU" sz="1800" b="1" dirty="0">
                <a:effectLst/>
              </a:rPr>
              <a:t> </a:t>
            </a:r>
            <a:r>
              <a:rPr lang="ru-RU" sz="1800" dirty="0">
                <a:effectLst/>
              </a:rPr>
              <a:t>– </a:t>
            </a:r>
            <a:r>
              <a:rPr lang="ru-RU" sz="1800" dirty="0" err="1">
                <a:effectLst/>
              </a:rPr>
              <a:t>це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логічно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незалежний</a:t>
            </a:r>
            <a:r>
              <a:rPr lang="ru-RU" sz="1800" dirty="0">
                <a:effectLst/>
              </a:rPr>
              <a:t> фрагмент </a:t>
            </a:r>
            <a:r>
              <a:rPr lang="ru-RU" sz="1800" dirty="0" err="1">
                <a:effectLst/>
              </a:rPr>
              <a:t>коду,оформлений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спеціальним</a:t>
            </a:r>
            <a:r>
              <a:rPr lang="ru-RU" sz="1800" dirty="0">
                <a:effectLst/>
              </a:rPr>
              <a:t> чином за правилами </a:t>
            </a:r>
            <a:r>
              <a:rPr lang="ru-RU" sz="1800" dirty="0" err="1">
                <a:effectLst/>
              </a:rPr>
              <a:t>мови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програмування</a:t>
            </a:r>
            <a:r>
              <a:rPr lang="ru-RU" sz="1800" dirty="0">
                <a:effectLst/>
              </a:rPr>
              <a:t>, до </a:t>
            </a:r>
            <a:r>
              <a:rPr lang="ru-RU" sz="1800" dirty="0" err="1">
                <a:effectLst/>
              </a:rPr>
              <a:t>якого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можна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багаторазово</a:t>
            </a:r>
            <a:r>
              <a:rPr lang="ru-RU" sz="1800" dirty="0">
                <a:effectLst/>
              </a:rPr>
              <a:t>) </a:t>
            </a:r>
            <a:r>
              <a:rPr lang="ru-RU" sz="1800" dirty="0" err="1">
                <a:effectLst/>
              </a:rPr>
              <a:t>звернутися</a:t>
            </a:r>
            <a:r>
              <a:rPr lang="ru-RU" sz="1800" dirty="0">
                <a:effectLst/>
              </a:rPr>
              <a:t> з будь-</a:t>
            </a:r>
            <a:r>
              <a:rPr lang="ru-RU" sz="1800" dirty="0" err="1">
                <a:effectLst/>
              </a:rPr>
              <a:t>якого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місця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програми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Підпрограми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дозволяють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значно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скоротити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об'єм</a:t>
            </a:r>
            <a:r>
              <a:rPr lang="ru-RU" sz="1800" dirty="0">
                <a:effectLst/>
              </a:rPr>
              <a:t> коду та </a:t>
            </a:r>
            <a:r>
              <a:rPr lang="ru-RU" sz="1800" dirty="0" err="1">
                <a:effectLst/>
              </a:rPr>
              <a:t>спросити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його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розуміння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Звернення</a:t>
            </a:r>
            <a:r>
              <a:rPr lang="ru-RU" sz="1800" dirty="0">
                <a:effectLst/>
              </a:rPr>
              <a:t> до </a:t>
            </a:r>
            <a:r>
              <a:rPr lang="ru-RU" sz="1800" dirty="0" err="1">
                <a:effectLst/>
              </a:rPr>
              <a:t>підпрограми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називають</a:t>
            </a:r>
            <a:r>
              <a:rPr lang="ru-RU" sz="1800" dirty="0">
                <a:effectLst/>
              </a:rPr>
              <a:t> </a:t>
            </a:r>
            <a:r>
              <a:rPr lang="ru-RU" sz="1800" b="1" dirty="0" err="1">
                <a:effectLst/>
              </a:rPr>
              <a:t>викликом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підпрограми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</a:rPr>
              <a:t>У </a:t>
            </a:r>
            <a:r>
              <a:rPr lang="ru-RU" sz="1800" dirty="0" err="1">
                <a:effectLst/>
              </a:rPr>
              <a:t>загальному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випадку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програмуванні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підпрограми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поділяють</a:t>
            </a:r>
            <a:r>
              <a:rPr lang="ru-RU" sz="1800" dirty="0">
                <a:effectLst/>
              </a:rPr>
              <a:t> на 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процедури</a:t>
            </a:r>
            <a:r>
              <a:rPr lang="ru-RU" sz="1800" dirty="0">
                <a:effectLst/>
              </a:rPr>
              <a:t> та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effectLst/>
              </a:rPr>
              <a:t>Процедура</a:t>
            </a:r>
            <a:r>
              <a:rPr lang="ru-RU" sz="1800" dirty="0">
                <a:effectLst/>
              </a:rPr>
              <a:t> – </a:t>
            </a:r>
            <a:r>
              <a:rPr lang="ru-RU" sz="1800" dirty="0" err="1">
                <a:effectLst/>
              </a:rPr>
              <a:t>це</a:t>
            </a:r>
            <a:r>
              <a:rPr lang="ru-RU" sz="1800" dirty="0">
                <a:effectLst/>
              </a:rPr>
              <a:t> фрагмент коду (</a:t>
            </a:r>
            <a:r>
              <a:rPr lang="ru-RU" sz="1800" dirty="0" err="1">
                <a:effectLst/>
              </a:rPr>
              <a:t>послідовність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інструкцій</a:t>
            </a:r>
            <a:r>
              <a:rPr lang="ru-RU" sz="1800" dirty="0">
                <a:effectLst/>
              </a:rPr>
              <a:t>), </a:t>
            </a:r>
            <a:r>
              <a:rPr lang="ru-RU" sz="1800" dirty="0" err="1">
                <a:effectLst/>
              </a:rPr>
              <a:t>призначений</a:t>
            </a:r>
            <a:r>
              <a:rPr lang="ru-RU" sz="1800" dirty="0">
                <a:effectLst/>
              </a:rPr>
              <a:t> для </a:t>
            </a:r>
            <a:r>
              <a:rPr lang="ru-RU" sz="1800" dirty="0" err="1">
                <a:effectLst/>
              </a:rPr>
              <a:t>розв'язання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певної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задачі</a:t>
            </a:r>
            <a:r>
              <a:rPr lang="ru-RU" sz="1800" dirty="0">
                <a:effectLst/>
              </a:rPr>
              <a:t>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effectLst/>
              </a:rPr>
              <a:t>Функція</a:t>
            </a:r>
            <a:r>
              <a:rPr lang="ru-RU" sz="1800" dirty="0">
                <a:effectLst/>
              </a:rPr>
              <a:t> – процедура,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повертає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місце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виклику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певне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значення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є результатом </a:t>
            </a:r>
            <a:r>
              <a:rPr lang="ru-RU" sz="1800" dirty="0" err="1">
                <a:effectLst/>
              </a:rPr>
              <a:t>її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виконання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</a:rPr>
              <a:t>У Python </a:t>
            </a:r>
            <a:r>
              <a:rPr lang="ru-RU" sz="1800" dirty="0" err="1">
                <a:effectLst/>
              </a:rPr>
              <a:t>усі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підпрограми</a:t>
            </a:r>
            <a:r>
              <a:rPr lang="ru-RU" sz="1800" dirty="0">
                <a:effectLst/>
              </a:rPr>
              <a:t> є </a:t>
            </a:r>
            <a:r>
              <a:rPr lang="ru-RU" sz="1800" dirty="0" err="1">
                <a:effectLst/>
              </a:rPr>
              <a:t>функціями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09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983F4-582A-A7EC-EBA6-70D73D96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5416F-D387-9BED-16EA-5861A508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Опис функції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E07AC6-78FE-DEDD-56B6-CE586E92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694944"/>
            <a:ext cx="7919158" cy="5541264"/>
          </a:xfrm>
        </p:spPr>
        <p:txBody>
          <a:bodyPr>
            <a:normAutofit/>
          </a:bodyPr>
          <a:lstStyle/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</a:rPr>
              <a:t>Перш </a:t>
            </a:r>
            <a:r>
              <a:rPr lang="ru-RU" sz="1800" dirty="0" err="1">
                <a:effectLst/>
              </a:rPr>
              <a:t>ніж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використовувати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функцію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її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необхідно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створити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або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кажучи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термінами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програмування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описати</a:t>
            </a:r>
            <a:r>
              <a:rPr lang="ru-RU" sz="1800" dirty="0">
                <a:effectLst/>
              </a:rPr>
              <a:t>. </a:t>
            </a:r>
            <a:endParaRPr lang="en-US" sz="1800" dirty="0">
              <a:effectLst/>
            </a:endParaRP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Функція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може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викликати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іншу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описану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після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початкової</a:t>
            </a:r>
            <a:r>
              <a:rPr lang="ru-RU" sz="1800" dirty="0">
                <a:effectLst/>
              </a:rPr>
              <a:t>. </a:t>
            </a:r>
            <a:endParaRPr lang="en-US" sz="1800" dirty="0">
              <a:effectLst/>
            </a:endParaRP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Спроба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викликати</a:t>
            </a:r>
            <a:r>
              <a:rPr lang="ru-RU" sz="1800" dirty="0">
                <a:effectLst/>
              </a:rPr>
              <a:t> з тексту </a:t>
            </a:r>
            <a:r>
              <a:rPr lang="ru-RU" sz="1800" dirty="0" err="1">
                <a:effectLst/>
              </a:rPr>
              <a:t>основної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функцію</a:t>
            </a:r>
            <a:r>
              <a:rPr lang="ru-RU" sz="1800" dirty="0">
                <a:effectLst/>
              </a:rPr>
              <a:t>, яка описана </a:t>
            </a:r>
            <a:r>
              <a:rPr lang="ru-RU" sz="1800" dirty="0" err="1">
                <a:effectLst/>
              </a:rPr>
              <a:t>пізніше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викличе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помилку</a:t>
            </a:r>
            <a:r>
              <a:rPr lang="ru-RU" sz="1800" dirty="0">
                <a:effectLst/>
              </a:rPr>
              <a:t>.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effectLst/>
              </a:rPr>
              <a:t>Для </a:t>
            </a:r>
            <a:r>
              <a:rPr lang="ru-RU" sz="1800" b="1" dirty="0" err="1">
                <a:effectLst/>
              </a:rPr>
              <a:t>опису</a:t>
            </a:r>
            <a:r>
              <a:rPr lang="ru-RU" sz="1800" b="1" dirty="0">
                <a:effectLst/>
              </a:rPr>
              <a:t> </a:t>
            </a:r>
            <a:r>
              <a:rPr lang="ru-RU" sz="1800" b="1" dirty="0" err="1">
                <a:effectLst/>
              </a:rPr>
              <a:t>функції</a:t>
            </a:r>
            <a:r>
              <a:rPr lang="ru-RU" sz="1800" b="1" dirty="0">
                <a:effectLst/>
              </a:rPr>
              <a:t> у Python </a:t>
            </a:r>
            <a:r>
              <a:rPr lang="ru-RU" sz="1800" b="1" dirty="0" err="1">
                <a:effectLst/>
              </a:rPr>
              <a:t>необхідно</a:t>
            </a:r>
            <a:r>
              <a:rPr lang="ru-RU" sz="1800" b="1" dirty="0">
                <a:effectLst/>
              </a:rPr>
              <a:t>: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задати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ім'я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 (для </a:t>
            </a:r>
            <a:r>
              <a:rPr lang="ru-RU" sz="1800" dirty="0" err="1">
                <a:effectLst/>
              </a:rPr>
              <a:t>іменованих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функцій</a:t>
            </a:r>
            <a:r>
              <a:rPr lang="ru-RU" sz="1800" dirty="0">
                <a:effectLst/>
              </a:rPr>
              <a:t>);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</a:rPr>
              <a:t>описати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аргументи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 (не </a:t>
            </a:r>
            <a:r>
              <a:rPr lang="ru-RU" sz="1800" dirty="0" err="1">
                <a:effectLst/>
              </a:rPr>
              <a:t>обов'язково</a:t>
            </a:r>
            <a:r>
              <a:rPr lang="ru-RU" sz="1800" dirty="0">
                <a:effectLst/>
              </a:rPr>
              <a:t>);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</a:rPr>
              <a:t>описати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програмний</a:t>
            </a:r>
            <a:r>
              <a:rPr lang="ru-RU" sz="1800" dirty="0">
                <a:effectLst/>
              </a:rPr>
              <a:t> код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;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err="1">
                <a:effectLst/>
              </a:rPr>
              <a:t>описати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повернення</a:t>
            </a:r>
            <a:r>
              <a:rPr lang="ru-RU" sz="1800" dirty="0">
                <a:effectLst/>
              </a:rPr>
              <a:t> результату (не </a:t>
            </a:r>
            <a:r>
              <a:rPr lang="ru-RU" sz="1800" dirty="0" err="1">
                <a:effectLst/>
              </a:rPr>
              <a:t>обов'язково</a:t>
            </a:r>
            <a:r>
              <a:rPr lang="ru-RU" sz="1800" dirty="0">
                <a:effectLst/>
              </a:rPr>
              <a:t>).</a:t>
            </a: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1800" dirty="0">
              <a:effectLst/>
            </a:endParaRPr>
          </a:p>
          <a:p>
            <a:pPr marL="36513" indent="325438" algn="just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Єдиною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обов'язковою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дією</a:t>
            </a:r>
            <a:r>
              <a:rPr lang="ru-RU" sz="1800" dirty="0">
                <a:effectLst/>
              </a:rPr>
              <a:t> для </a:t>
            </a:r>
            <a:r>
              <a:rPr lang="ru-RU" sz="1800" dirty="0" err="1">
                <a:effectLst/>
              </a:rPr>
              <a:t>опису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 у Python є </a:t>
            </a:r>
            <a:r>
              <a:rPr lang="ru-RU" sz="1800" dirty="0" err="1">
                <a:effectLst/>
              </a:rPr>
              <a:t>опис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програмного</a:t>
            </a:r>
            <a:r>
              <a:rPr lang="ru-RU" sz="1800" dirty="0">
                <a:effectLst/>
              </a:rPr>
              <a:t> коду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318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8C794-CB82-D97D-5493-D4DF9190C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FEF1B-E209-0290-46DD-0ECD7C024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Синтаксис іменованих функцій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985D38-AF6C-FAD1-A715-6301F2CF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819150"/>
            <a:ext cx="7919158" cy="5417058"/>
          </a:xfrm>
        </p:spPr>
        <p:txBody>
          <a:bodyPr>
            <a:noAutofit/>
          </a:bodyPr>
          <a:lstStyle/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highlight>
                  <a:srgbClr val="FFFF00"/>
                </a:highlight>
              </a:rPr>
              <a:t>def </a:t>
            </a:r>
            <a:r>
              <a:rPr lang="en-US" dirty="0" err="1">
                <a:effectLst/>
                <a:highlight>
                  <a:srgbClr val="FFFF00"/>
                </a:highlight>
              </a:rPr>
              <a:t>function_name</a:t>
            </a:r>
            <a:r>
              <a:rPr lang="en-US" b="1" dirty="0">
                <a:effectLst/>
                <a:highlight>
                  <a:srgbClr val="FFFF00"/>
                </a:highlight>
              </a:rPr>
              <a:t>(</a:t>
            </a:r>
            <a:r>
              <a:rPr lang="en-US" b="1" dirty="0" err="1">
                <a:effectLst/>
                <a:highlight>
                  <a:srgbClr val="FFFF00"/>
                </a:highlight>
              </a:rPr>
              <a:t>args</a:t>
            </a:r>
            <a:r>
              <a:rPr lang="en-US" b="1" dirty="0">
                <a:effectLst/>
                <a:highlight>
                  <a:srgbClr val="FFFF00"/>
                </a:highlight>
              </a:rPr>
              <a:t>):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highlight>
                  <a:srgbClr val="FFFF00"/>
                </a:highlight>
              </a:rPr>
              <a:t> </a:t>
            </a:r>
            <a:r>
              <a:rPr lang="en-US" dirty="0" err="1">
                <a:effectLst/>
                <a:highlight>
                  <a:srgbClr val="FFFF00"/>
                </a:highlight>
              </a:rPr>
              <a:t>function_body</a:t>
            </a:r>
            <a:endParaRPr lang="ru-RU" dirty="0">
              <a:effectLst/>
              <a:highlight>
                <a:srgbClr val="FFFF00"/>
              </a:highlight>
            </a:endParaRP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</a:rPr>
              <a:t>def</a:t>
            </a:r>
            <a:r>
              <a:rPr lang="en-US" sz="1800" dirty="0">
                <a:effectLst/>
              </a:rPr>
              <a:t> – </a:t>
            </a:r>
            <a:r>
              <a:rPr lang="ru-RU" sz="1800" dirty="0" err="1">
                <a:effectLst/>
              </a:rPr>
              <a:t>ключове</a:t>
            </a:r>
            <a:r>
              <a:rPr lang="ru-RU" sz="1800" dirty="0">
                <a:effectLst/>
              </a:rPr>
              <a:t> слово,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вказує</a:t>
            </a:r>
            <a:r>
              <a:rPr lang="ru-RU" sz="1800" dirty="0">
                <a:effectLst/>
              </a:rPr>
              <a:t> на початок </a:t>
            </a:r>
            <a:r>
              <a:rPr lang="ru-RU" sz="1800" dirty="0" err="1">
                <a:effectLst/>
              </a:rPr>
              <a:t>опису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;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function_name</a:t>
            </a:r>
            <a:r>
              <a:rPr lang="ru-RU" sz="1800" b="1" dirty="0">
                <a:effectLst/>
              </a:rPr>
              <a:t> </a:t>
            </a:r>
            <a:r>
              <a:rPr lang="en-US" sz="1800" dirty="0">
                <a:effectLst/>
              </a:rPr>
              <a:t>– </a:t>
            </a:r>
            <a:r>
              <a:rPr lang="ru-RU" sz="1800" dirty="0" err="1">
                <a:effectLst/>
              </a:rPr>
              <a:t>ім'я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задається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програмістом</a:t>
            </a:r>
            <a:r>
              <a:rPr lang="ru-RU" sz="1800" dirty="0">
                <a:effectLst/>
              </a:rPr>
              <a:t>;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args</a:t>
            </a:r>
            <a:r>
              <a:rPr lang="en-US" sz="1800" dirty="0">
                <a:effectLst/>
              </a:rPr>
              <a:t> – </a:t>
            </a:r>
            <a:r>
              <a:rPr lang="ru-RU" sz="1800" dirty="0" err="1">
                <a:effectLst/>
              </a:rPr>
              <a:t>послідовність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аргументів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параметрів</a:t>
            </a:r>
            <a:r>
              <a:rPr lang="ru-RU" sz="1800" dirty="0">
                <a:effectLst/>
              </a:rPr>
              <a:t>)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;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 err="1">
                <a:effectLst/>
              </a:rPr>
              <a:t>function_body</a:t>
            </a:r>
            <a:r>
              <a:rPr lang="en-US" sz="1800" b="1" dirty="0">
                <a:effectLst/>
              </a:rPr>
              <a:t> </a:t>
            </a:r>
            <a:r>
              <a:rPr lang="en-US" sz="1800" dirty="0">
                <a:effectLst/>
              </a:rPr>
              <a:t>– </a:t>
            </a:r>
            <a:r>
              <a:rPr lang="ru-RU" sz="1800" dirty="0" err="1">
                <a:effectLst/>
              </a:rPr>
              <a:t>тіло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тобто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програмний</a:t>
            </a:r>
            <a:r>
              <a:rPr lang="ru-RU" sz="1800" dirty="0">
                <a:effectLst/>
              </a:rPr>
              <a:t> код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Якщо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опис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 не </a:t>
            </a:r>
            <a:r>
              <a:rPr lang="ru-RU" sz="1800" dirty="0" err="1">
                <a:effectLst/>
              </a:rPr>
              <a:t>містить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жодного</a:t>
            </a:r>
            <a:r>
              <a:rPr lang="ru-RU" sz="1800" dirty="0">
                <a:effectLst/>
              </a:rPr>
              <a:t> аргументу, то </a:t>
            </a:r>
            <a:r>
              <a:rPr lang="en-US" sz="1800" dirty="0" err="1">
                <a:effectLst/>
              </a:rPr>
              <a:t>args</a:t>
            </a:r>
            <a:r>
              <a:rPr lang="en-US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опускають</a:t>
            </a:r>
            <a:r>
              <a:rPr lang="ru-RU" sz="1800" dirty="0">
                <a:effectLst/>
              </a:rPr>
              <a:t>. При </a:t>
            </a:r>
            <a:r>
              <a:rPr lang="ru-RU" sz="1800" dirty="0" err="1">
                <a:effectLst/>
              </a:rPr>
              <a:t>цьому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круглі</a:t>
            </a:r>
            <a:r>
              <a:rPr lang="ru-RU" sz="1800" dirty="0">
                <a:effectLst/>
              </a:rPr>
              <a:t> дужки не </a:t>
            </a:r>
            <a:r>
              <a:rPr lang="ru-RU" sz="1800" dirty="0" err="1">
                <a:effectLst/>
              </a:rPr>
              <a:t>опускаються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  <a:p>
            <a:pPr marL="3690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  <a:p>
            <a:pPr marL="3690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FCBE67-44A1-C7A4-60A5-3545D66AA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787" y="4095749"/>
            <a:ext cx="270842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94ACA-A003-4F22-95F6-AF6F48D85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CA191-B509-1B1B-4CB3-03EC345C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Повернення значень функцією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FE6C7-AB19-8223-C786-9DB097744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694944"/>
            <a:ext cx="7919158" cy="5541264"/>
          </a:xfrm>
        </p:spPr>
        <p:txBody>
          <a:bodyPr>
            <a:normAutofit lnSpcReduction="10000"/>
          </a:bodyPr>
          <a:lstStyle/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effectLst/>
              </a:rPr>
              <a:t>Для </a:t>
            </a:r>
            <a:r>
              <a:rPr lang="ru-RU" sz="1800" dirty="0" err="1">
                <a:effectLst/>
              </a:rPr>
              <a:t>повернення</a:t>
            </a:r>
            <a:r>
              <a:rPr lang="ru-RU" sz="1800" dirty="0">
                <a:effectLst/>
              </a:rPr>
              <a:t> результату </a:t>
            </a:r>
            <a:r>
              <a:rPr lang="ru-RU" sz="1800" dirty="0" err="1">
                <a:effectLst/>
              </a:rPr>
              <a:t>використовується</a:t>
            </a:r>
            <a:r>
              <a:rPr lang="ru-RU" sz="1800" dirty="0">
                <a:effectLst/>
              </a:rPr>
              <a:t> оператор</a:t>
            </a:r>
          </a:p>
          <a:p>
            <a:pPr marL="36513" indent="1039813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highlight>
                  <a:srgbClr val="FFFF00"/>
                </a:highlight>
              </a:rPr>
              <a:t>return result</a:t>
            </a:r>
            <a:endParaRPr lang="ru-RU" b="1" dirty="0">
              <a:effectLst/>
              <a:highlight>
                <a:srgbClr val="FFFF00"/>
              </a:highlight>
            </a:endParaRPr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де </a:t>
            </a:r>
            <a:r>
              <a:rPr lang="en-US" sz="1800" dirty="0"/>
              <a:t>result – </a:t>
            </a:r>
            <a:r>
              <a:rPr lang="ru-RU" sz="1800" dirty="0"/>
              <a:t>результат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. </a:t>
            </a:r>
            <a:endParaRPr lang="de-DE" sz="1800" dirty="0"/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Інструкція</a:t>
            </a:r>
            <a:r>
              <a:rPr lang="ru-RU" sz="1800" dirty="0"/>
              <a:t> </a:t>
            </a:r>
            <a:r>
              <a:rPr lang="en-US" sz="1800" b="1" dirty="0"/>
              <a:t>return</a:t>
            </a:r>
            <a:r>
              <a:rPr lang="en-US" sz="1800" dirty="0"/>
              <a:t> </a:t>
            </a:r>
            <a:r>
              <a:rPr lang="ru-RU" sz="1800" dirty="0" err="1"/>
              <a:t>завершує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</a:t>
            </a:r>
            <a:r>
              <a:rPr lang="ru-RU" sz="1800" dirty="0" err="1"/>
              <a:t>навіть</a:t>
            </a:r>
            <a:r>
              <a:rPr lang="ru-RU" sz="1800" dirty="0"/>
              <a:t> </a:t>
            </a:r>
            <a:r>
              <a:rPr lang="ru-RU" sz="1800" dirty="0" err="1"/>
              <a:t>якщо</a:t>
            </a:r>
            <a:r>
              <a:rPr lang="ru-RU" sz="1800" dirty="0"/>
              <a:t> за нею </a:t>
            </a:r>
            <a:r>
              <a:rPr lang="ru-RU" sz="1800" dirty="0" err="1"/>
              <a:t>слідують</a:t>
            </a:r>
            <a:r>
              <a:rPr lang="ru-RU" sz="1800" dirty="0"/>
              <a:t> </a:t>
            </a:r>
            <a:r>
              <a:rPr lang="ru-RU" sz="1800" dirty="0" err="1"/>
              <a:t>інші</a:t>
            </a:r>
            <a:r>
              <a:rPr lang="ru-RU" sz="1800" dirty="0"/>
              <a:t> </a:t>
            </a:r>
            <a:r>
              <a:rPr lang="ru-RU" sz="1800" dirty="0" err="1"/>
              <a:t>інструкції</a:t>
            </a:r>
            <a:r>
              <a:rPr lang="ru-RU" sz="1800" dirty="0"/>
              <a:t>. Тому </a:t>
            </a:r>
            <a:r>
              <a:rPr lang="ru-RU" sz="1800" dirty="0" err="1"/>
              <a:t>її</a:t>
            </a:r>
            <a:r>
              <a:rPr lang="ru-RU" sz="1800" dirty="0"/>
              <a:t> часто </a:t>
            </a:r>
            <a:r>
              <a:rPr lang="ru-RU" sz="1800" dirty="0" err="1"/>
              <a:t>використовують</a:t>
            </a:r>
            <a:r>
              <a:rPr lang="ru-RU" sz="1800" dirty="0"/>
              <a:t> у </a:t>
            </a:r>
            <a:r>
              <a:rPr lang="ru-RU" sz="1800" dirty="0" err="1"/>
              <a:t>якості</a:t>
            </a:r>
            <a:r>
              <a:rPr lang="ru-RU" sz="1800" dirty="0"/>
              <a:t> оператора </a:t>
            </a:r>
            <a:r>
              <a:rPr lang="ru-RU" sz="1800" dirty="0" err="1"/>
              <a:t>примусового</a:t>
            </a:r>
            <a:r>
              <a:rPr lang="ru-RU" sz="1800" dirty="0"/>
              <a:t> </a:t>
            </a:r>
            <a:r>
              <a:rPr lang="ru-RU" sz="1800" dirty="0" err="1"/>
              <a:t>завершення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 разом з </a:t>
            </a:r>
            <a:r>
              <a:rPr lang="ru-RU" sz="1800" dirty="0" err="1"/>
              <a:t>умовним</a:t>
            </a:r>
            <a:r>
              <a:rPr lang="ru-RU" sz="1800" dirty="0"/>
              <a:t> оператором </a:t>
            </a:r>
            <a:r>
              <a:rPr lang="ru-RU" sz="1800" dirty="0" err="1"/>
              <a:t>або</a:t>
            </a:r>
            <a:r>
              <a:rPr lang="ru-RU" sz="1800" dirty="0"/>
              <a:t> в циклах.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тіло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не </a:t>
            </a:r>
            <a:r>
              <a:rPr lang="ru-RU" sz="1800" dirty="0" err="1"/>
              <a:t>містить</a:t>
            </a:r>
            <a:r>
              <a:rPr lang="ru-RU" sz="1800" dirty="0"/>
              <a:t> </a:t>
            </a:r>
            <a:r>
              <a:rPr lang="ru-RU" sz="1800" dirty="0" err="1"/>
              <a:t>інструкції</a:t>
            </a:r>
            <a:r>
              <a:rPr lang="ru-RU" sz="1800" dirty="0"/>
              <a:t> </a:t>
            </a:r>
            <a:r>
              <a:rPr lang="en-US" sz="1800" dirty="0"/>
              <a:t>return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виклику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інтерпретатор</a:t>
            </a:r>
            <a:r>
              <a:rPr lang="ru-RU" sz="1800" dirty="0"/>
              <a:t> не </a:t>
            </a:r>
            <a:r>
              <a:rPr lang="ru-RU" sz="1800" dirty="0" err="1"/>
              <a:t>натрапляє</a:t>
            </a:r>
            <a:r>
              <a:rPr lang="ru-RU" sz="1800" dirty="0"/>
              <a:t> на </a:t>
            </a:r>
            <a:r>
              <a:rPr lang="ru-RU" sz="1800" dirty="0" err="1"/>
              <a:t>неї</a:t>
            </a:r>
            <a:r>
              <a:rPr lang="ru-RU" sz="1800" dirty="0"/>
              <a:t>, то </a:t>
            </a:r>
            <a:r>
              <a:rPr lang="ru-RU" sz="1800" dirty="0" err="1"/>
              <a:t>функція</a:t>
            </a:r>
            <a:r>
              <a:rPr lang="ru-RU" sz="1800" dirty="0"/>
              <a:t> </a:t>
            </a:r>
            <a:r>
              <a:rPr lang="ru-RU" sz="1800" dirty="0" err="1"/>
              <a:t>повертає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en-US" sz="1800" b="1" dirty="0">
                <a:highlight>
                  <a:srgbClr val="FFFF00"/>
                </a:highlight>
              </a:rPr>
              <a:t>None</a:t>
            </a:r>
            <a:r>
              <a:rPr lang="en-US" sz="1800" dirty="0"/>
              <a:t> ("</a:t>
            </a:r>
            <a:r>
              <a:rPr lang="ru-RU" sz="1800" dirty="0" err="1"/>
              <a:t>ніщо</a:t>
            </a:r>
            <a:r>
              <a:rPr lang="ru-RU" sz="1800" dirty="0"/>
              <a:t>").</a:t>
            </a:r>
            <a:endParaRPr lang="de-DE" sz="1800" dirty="0"/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Зауважимо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функція</a:t>
            </a:r>
            <a:r>
              <a:rPr lang="ru-RU" sz="1800" dirty="0">
                <a:effectLst/>
              </a:rPr>
              <a:t> у Python </a:t>
            </a:r>
            <a:r>
              <a:rPr lang="ru-RU" sz="1800" dirty="0" err="1">
                <a:effectLst/>
              </a:rPr>
              <a:t>може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повертати</a:t>
            </a:r>
            <a:r>
              <a:rPr lang="ru-RU" sz="1800" dirty="0">
                <a:effectLst/>
              </a:rPr>
              <a:t> будь-</a:t>
            </a:r>
            <a:r>
              <a:rPr lang="ru-RU" sz="1800" dirty="0" err="1">
                <a:effectLst/>
              </a:rPr>
              <a:t>який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об'єкт</a:t>
            </a:r>
            <a:r>
              <a:rPr lang="ru-RU" sz="1800" dirty="0">
                <a:effectLst/>
              </a:rPr>
              <a:t> – число, рядок, список, кортеж, </a:t>
            </a:r>
            <a:r>
              <a:rPr lang="ru-RU" sz="1800" dirty="0" err="1">
                <a:effectLst/>
              </a:rPr>
              <a:t>тощо</a:t>
            </a:r>
            <a:r>
              <a:rPr lang="ru-RU" sz="1800" dirty="0">
                <a:effectLst/>
              </a:rPr>
              <a:t>.</a:t>
            </a:r>
            <a:r>
              <a:rPr lang="de-DE" sz="1800" dirty="0">
                <a:effectLst/>
              </a:rPr>
              <a:t> </a:t>
            </a:r>
            <a:r>
              <a:rPr lang="ru-RU" sz="1800" dirty="0" err="1">
                <a:effectLst/>
              </a:rPr>
              <a:t>Цей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механізм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використовується</a:t>
            </a:r>
            <a:r>
              <a:rPr lang="ru-RU" sz="1800" dirty="0">
                <a:effectLst/>
              </a:rPr>
              <a:t> для </a:t>
            </a:r>
            <a:r>
              <a:rPr lang="ru-RU" sz="1800" dirty="0" err="1">
                <a:effectLst/>
              </a:rPr>
              <a:t>реалізації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випадку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повернення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кількох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значень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однією</a:t>
            </a:r>
            <a:r>
              <a:rPr lang="de-DE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функцією</a:t>
            </a:r>
            <a:r>
              <a:rPr lang="ru-RU" sz="1800" dirty="0">
                <a:effectLst/>
              </a:rPr>
              <a:t>. Для </a:t>
            </a:r>
            <a:r>
              <a:rPr lang="ru-RU" sz="1800" dirty="0" err="1">
                <a:effectLst/>
              </a:rPr>
              <a:t>цього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необхідно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інструкції</a:t>
            </a:r>
            <a:r>
              <a:rPr lang="ru-RU" sz="1800" dirty="0">
                <a:effectLst/>
              </a:rPr>
              <a:t> </a:t>
            </a:r>
            <a:r>
              <a:rPr lang="en-US" sz="1800" b="1" dirty="0">
                <a:effectLst/>
              </a:rPr>
              <a:t>return</a:t>
            </a:r>
            <a:r>
              <a:rPr lang="en-US" sz="1800" dirty="0">
                <a:effectLst/>
              </a:rPr>
              <a:t> </a:t>
            </a:r>
            <a:r>
              <a:rPr lang="ru-RU" sz="1800" dirty="0">
                <a:effectLst/>
              </a:rPr>
              <a:t>через кому </a:t>
            </a:r>
            <a:r>
              <a:rPr lang="ru-RU" sz="1800" dirty="0" err="1">
                <a:effectLst/>
              </a:rPr>
              <a:t>перерахувати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значення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які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повертає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функція</a:t>
            </a:r>
            <a:r>
              <a:rPr lang="ru-RU" sz="1800" dirty="0">
                <a:effectLst/>
              </a:rPr>
              <a:t>.</a:t>
            </a:r>
          </a:p>
          <a:p>
            <a:pPr marL="369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9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686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C5F4E-5F00-2AED-60F6-74F015D7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8A1DA-2E06-8109-DA05-0039E4EE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Аргументи функції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58C446-298E-03AD-E455-9ABEDACE9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346" y="694944"/>
            <a:ext cx="7919158" cy="5541264"/>
          </a:xfrm>
        </p:spPr>
        <p:txBody>
          <a:bodyPr>
            <a:normAutofit/>
          </a:bodyPr>
          <a:lstStyle/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/>
              <a:t>Аргументи</a:t>
            </a:r>
            <a:r>
              <a:rPr lang="ru-RU" sz="1800" b="1" dirty="0"/>
              <a:t> </a:t>
            </a:r>
            <a:r>
              <a:rPr lang="ru-RU" sz="1800" b="1" dirty="0" err="1"/>
              <a:t>функції</a:t>
            </a:r>
            <a:r>
              <a:rPr lang="ru-RU" sz="1800" b="1" dirty="0"/>
              <a:t> </a:t>
            </a:r>
            <a:r>
              <a:rPr lang="ru-RU" sz="1800" dirty="0"/>
              <a:t>(</a:t>
            </a:r>
            <a:r>
              <a:rPr lang="ru-RU" sz="1800" dirty="0" err="1"/>
              <a:t>їх</a:t>
            </a:r>
            <a:r>
              <a:rPr lang="ru-RU" sz="1800" dirty="0"/>
              <a:t> також </a:t>
            </a:r>
            <a:r>
              <a:rPr lang="ru-RU" sz="1800" dirty="0" err="1"/>
              <a:t>називають</a:t>
            </a:r>
            <a:r>
              <a:rPr lang="ru-RU" sz="1800" dirty="0"/>
              <a:t> параметрами),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вхідні</a:t>
            </a:r>
            <a:r>
              <a:rPr lang="ru-RU" sz="1800" dirty="0"/>
              <a:t> </a:t>
            </a:r>
            <a:r>
              <a:rPr lang="ru-RU" sz="1800" dirty="0" err="1"/>
              <a:t>параметри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</a:t>
            </a:r>
            <a:r>
              <a:rPr lang="ru-RU" sz="1800" dirty="0" err="1"/>
              <a:t>передаються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на </a:t>
            </a:r>
            <a:r>
              <a:rPr lang="ru-RU" sz="1800" dirty="0" err="1"/>
              <a:t>обробку</a:t>
            </a:r>
            <a:r>
              <a:rPr lang="ru-RU" sz="1800" dirty="0"/>
              <a:t>. </a:t>
            </a:r>
            <a:r>
              <a:rPr lang="ru-RU" sz="1800" dirty="0" err="1"/>
              <a:t>Від</a:t>
            </a:r>
            <a:r>
              <a:rPr lang="ru-RU" sz="1800" dirty="0"/>
              <a:t> них </a:t>
            </a:r>
            <a:r>
              <a:rPr lang="ru-RU" sz="1800" dirty="0" err="1"/>
              <a:t>залежить</a:t>
            </a:r>
            <a:r>
              <a:rPr lang="ru-RU" sz="1800" dirty="0"/>
              <a:t> не</a:t>
            </a:r>
            <a:r>
              <a:rPr lang="de-DE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поведінка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а й результат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виконання</a:t>
            </a:r>
            <a:r>
              <a:rPr lang="ru-RU" sz="1800" dirty="0"/>
              <a:t>.</a:t>
            </a:r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Аргументи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</a:t>
            </a:r>
            <a:r>
              <a:rPr lang="ru-RU" sz="1800" dirty="0" err="1"/>
              <a:t>розділяють</a:t>
            </a:r>
            <a:r>
              <a:rPr lang="ru-RU" sz="1800" dirty="0"/>
              <a:t> на </a:t>
            </a:r>
            <a:r>
              <a:rPr lang="ru-RU" sz="1800" dirty="0" err="1"/>
              <a:t>формальні</a:t>
            </a:r>
            <a:r>
              <a:rPr lang="ru-RU" sz="1800" dirty="0"/>
              <a:t> та </a:t>
            </a:r>
            <a:r>
              <a:rPr lang="ru-RU" sz="1800" dirty="0" err="1"/>
              <a:t>фактичні</a:t>
            </a:r>
            <a:r>
              <a:rPr lang="ru-RU" sz="1800" dirty="0"/>
              <a:t>. </a:t>
            </a:r>
            <a:endParaRPr lang="de-DE" sz="1800" dirty="0"/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/>
              <a:t>Формальні</a:t>
            </a:r>
            <a:r>
              <a:rPr lang="ru-RU" sz="1800" b="1" dirty="0"/>
              <a:t> </a:t>
            </a:r>
            <a:r>
              <a:rPr lang="ru-RU" sz="1800" b="1" dirty="0" err="1"/>
              <a:t>параметри</a:t>
            </a:r>
            <a:r>
              <a:rPr lang="ru-RU" sz="1800" b="1" dirty="0"/>
              <a:t> </a:t>
            </a:r>
            <a:r>
              <a:rPr lang="ru-RU" sz="1800" dirty="0" err="1"/>
              <a:t>задаються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опису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uk-UA" sz="1800" dirty="0"/>
              <a:t>, вони </a:t>
            </a:r>
            <a:r>
              <a:rPr lang="ru-RU" sz="1800" dirty="0"/>
              <a:t>не </a:t>
            </a:r>
            <a:r>
              <a:rPr lang="ru-RU" sz="1800" dirty="0" err="1"/>
              <a:t>мають</a:t>
            </a:r>
            <a:r>
              <a:rPr lang="ru-RU" sz="1800" dirty="0"/>
              <a:t> </a:t>
            </a:r>
            <a:r>
              <a:rPr lang="ru-RU" sz="1800" dirty="0" err="1"/>
              <a:t>конкретних</a:t>
            </a:r>
            <a:r>
              <a:rPr lang="ru-RU" sz="1800" dirty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 – вони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використовуються</a:t>
            </a:r>
            <a:r>
              <a:rPr lang="ru-RU" sz="1800" dirty="0"/>
              <a:t> для </a:t>
            </a:r>
            <a:r>
              <a:rPr lang="ru-RU" sz="1800" dirty="0" err="1"/>
              <a:t>опису</a:t>
            </a:r>
            <a:r>
              <a:rPr lang="ru-RU" sz="1800" dirty="0"/>
              <a:t> шаблону </a:t>
            </a:r>
            <a:r>
              <a:rPr lang="ru-RU" sz="1800" dirty="0" err="1"/>
              <a:t>функції</a:t>
            </a:r>
            <a:r>
              <a:rPr lang="ru-RU" sz="1800" dirty="0"/>
              <a:t>. </a:t>
            </a:r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err="1"/>
              <a:t>Фактичні</a:t>
            </a:r>
            <a:r>
              <a:rPr lang="ru-RU" sz="1800" b="1" dirty="0"/>
              <a:t> </a:t>
            </a:r>
            <a:r>
              <a:rPr lang="ru-RU" sz="1800" b="1" dirty="0" err="1"/>
              <a:t>аргументи</a:t>
            </a:r>
            <a:r>
              <a:rPr lang="ru-RU" sz="1800" b="1" dirty="0"/>
              <a:t> </a:t>
            </a:r>
            <a:r>
              <a:rPr lang="ru-RU" sz="1800" dirty="0" err="1"/>
              <a:t>вказуються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виклику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. </a:t>
            </a:r>
          </a:p>
          <a:p>
            <a:pPr marL="3690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4F53CF-C276-6CAD-4B79-7931F3A3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0" y="3619500"/>
            <a:ext cx="24384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06A6E8-360F-B3CB-3EFB-BF5A5854C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2" y="5137404"/>
            <a:ext cx="25241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9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40B26-1826-6444-0F80-8062BD87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4751F-D3AB-DE0A-18C0-B69A8731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Передача параметрів у функцію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5EC443-537A-ABC8-20AD-05AA05FA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94944"/>
            <a:ext cx="8277225" cy="5541264"/>
          </a:xfrm>
        </p:spPr>
        <p:txBody>
          <a:bodyPr>
            <a:normAutofit/>
          </a:bodyPr>
          <a:lstStyle/>
          <a:p>
            <a:pPr marL="0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Щоб виконати функцію її потрібно викликати з фактичними аргументами, тобто здійснити передачу параметрів у функцію.</a:t>
            </a:r>
          </a:p>
          <a:p>
            <a:pPr marL="0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При цьому потрібно пам'ятати, що операція присвоювання копіює не значення змінних (або об’єктів), а їхні адреси (посилання) у пам’яті (за посиланням, а не за значенням). </a:t>
            </a:r>
          </a:p>
          <a:p>
            <a:pPr marL="0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i="1" dirty="0"/>
              <a:t>При зміні значень формальних параметрів в тілі функції, що належать до </a:t>
            </a:r>
            <a:r>
              <a:rPr lang="uk-UA" sz="1800" i="1" dirty="0">
                <a:solidFill>
                  <a:srgbClr val="FF0000"/>
                </a:solidFill>
              </a:rPr>
              <a:t>незмінюваних об'єктів</a:t>
            </a:r>
            <a:r>
              <a:rPr lang="uk-UA" sz="1800" i="1" dirty="0"/>
              <a:t>, фактичні аргументи </a:t>
            </a:r>
            <a:r>
              <a:rPr lang="uk-UA" sz="1800" i="1" dirty="0">
                <a:solidFill>
                  <a:srgbClr val="FF0000"/>
                </a:solidFill>
              </a:rPr>
              <a:t>не зміняться</a:t>
            </a:r>
            <a:r>
              <a:rPr lang="uk-UA" sz="1800" i="1" dirty="0"/>
              <a:t>, а от зміни над формальними аргументами, що є </a:t>
            </a:r>
            <a:r>
              <a:rPr lang="uk-UA" sz="1800" i="1" dirty="0">
                <a:solidFill>
                  <a:srgbClr val="002060"/>
                </a:solidFill>
              </a:rPr>
              <a:t>змінюваними</a:t>
            </a:r>
            <a:r>
              <a:rPr lang="uk-UA" sz="1800" i="1" dirty="0"/>
              <a:t>, </a:t>
            </a:r>
            <a:r>
              <a:rPr lang="uk-UA" sz="1800" i="1" dirty="0">
                <a:solidFill>
                  <a:srgbClr val="002060"/>
                </a:solidFill>
              </a:rPr>
              <a:t>відобразяться на зміні </a:t>
            </a:r>
            <a:r>
              <a:rPr lang="uk-UA" sz="1800" i="1" dirty="0"/>
              <a:t>фактичних параметрів.</a:t>
            </a:r>
          </a:p>
          <a:p>
            <a:pPr marL="36513" indent="32543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E37031-D52C-8950-B67D-5C8CDDC29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31" y="3872410"/>
            <a:ext cx="2424113" cy="158622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FC4FD50-26EB-7CB3-90CD-AB91FB492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858" y="3842563"/>
            <a:ext cx="2424111" cy="161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6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D574A-DFD5-966A-C20B-06B309048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B58B1-71AC-B207-430F-9B0FC8A51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46" y="100584"/>
            <a:ext cx="7765322" cy="594360"/>
          </a:xfrm>
        </p:spPr>
        <p:txBody>
          <a:bodyPr>
            <a:normAutofit/>
          </a:bodyPr>
          <a:lstStyle/>
          <a:p>
            <a:r>
              <a:rPr lang="uk-UA" sz="3200" dirty="0"/>
              <a:t>Типові значення аргументів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580E23-C29E-CABE-44C0-A01831EF7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694944"/>
            <a:ext cx="8277225" cy="5541264"/>
          </a:xfrm>
        </p:spPr>
        <p:txBody>
          <a:bodyPr>
            <a:normAutofit lnSpcReduction="10000"/>
          </a:bodyPr>
          <a:lstStyle/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Для </a:t>
            </a:r>
            <a:r>
              <a:rPr lang="ru-RU" sz="1800" dirty="0" err="1"/>
              <a:t>формальних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</a:t>
            </a:r>
            <a:r>
              <a:rPr lang="ru-RU" sz="1800" dirty="0" err="1"/>
              <a:t>функцій</a:t>
            </a:r>
            <a:r>
              <a:rPr lang="ru-RU" sz="1800" dirty="0"/>
              <a:t> часто </a:t>
            </a:r>
            <a:r>
              <a:rPr lang="ru-RU" sz="1800" dirty="0" err="1"/>
              <a:t>задають</a:t>
            </a:r>
            <a:r>
              <a:rPr lang="ru-RU" sz="1800" dirty="0"/>
              <a:t> </a:t>
            </a:r>
            <a:r>
              <a:rPr lang="ru-RU" sz="1800" dirty="0" err="1"/>
              <a:t>типові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(</a:t>
            </a:r>
            <a:r>
              <a:rPr lang="en-US" sz="1800" dirty="0" err="1"/>
              <a:t>eng</a:t>
            </a:r>
            <a:r>
              <a:rPr lang="en-US" sz="1800" dirty="0"/>
              <a:t>: "by default</a:t>
            </a:r>
            <a:r>
              <a:rPr lang="ru-RU" sz="1800" dirty="0"/>
              <a:t>). </a:t>
            </a:r>
            <a:r>
              <a:rPr lang="ru-RU" sz="1800" dirty="0" err="1"/>
              <a:t>Типові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,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такі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en-US" sz="1800" dirty="0"/>
              <a:t> </a:t>
            </a:r>
            <a:r>
              <a:rPr lang="ru-RU" sz="1800" dirty="0" err="1"/>
              <a:t>будуть</a:t>
            </a:r>
            <a:r>
              <a:rPr lang="ru-RU" sz="1800" dirty="0"/>
              <a:t> </a:t>
            </a:r>
            <a:r>
              <a:rPr lang="ru-RU" sz="1800" dirty="0" err="1"/>
              <a:t>використовуватися</a:t>
            </a:r>
            <a:r>
              <a:rPr lang="ru-RU" sz="1800" dirty="0"/>
              <a:t> </a:t>
            </a:r>
            <a:r>
              <a:rPr lang="ru-RU" sz="1800" dirty="0" err="1"/>
              <a:t>функцією</a:t>
            </a:r>
            <a:r>
              <a:rPr lang="ru-RU" sz="1800" dirty="0"/>
              <a:t>, </a:t>
            </a:r>
            <a:r>
              <a:rPr lang="ru-RU" sz="1800" dirty="0" err="1"/>
              <a:t>якщо</a:t>
            </a:r>
            <a:r>
              <a:rPr lang="ru-RU" sz="1800" dirty="0"/>
              <a:t> аргумент </a:t>
            </a:r>
            <a:r>
              <a:rPr lang="ru-RU" sz="1800" dirty="0" err="1"/>
              <a:t>функції</a:t>
            </a:r>
            <a:r>
              <a:rPr lang="ru-RU" sz="1800" dirty="0"/>
              <a:t> явно не заданий </a:t>
            </a:r>
            <a:r>
              <a:rPr lang="ru-RU" sz="1800" dirty="0" err="1"/>
              <a:t>під</a:t>
            </a:r>
            <a:r>
              <a:rPr lang="ru-RU" sz="1800" dirty="0"/>
              <a:t> час </a:t>
            </a:r>
            <a:r>
              <a:rPr lang="ru-RU" sz="1800" dirty="0" err="1"/>
              <a:t>виклику</a:t>
            </a:r>
            <a:r>
              <a:rPr lang="ru-RU" sz="1800" dirty="0"/>
              <a:t> </a:t>
            </a:r>
            <a:r>
              <a:rPr lang="ru-RU" sz="1800" dirty="0" err="1"/>
              <a:t>цієї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Для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задати</a:t>
            </a:r>
            <a:r>
              <a:rPr lang="ru-RU" sz="1800" dirty="0"/>
              <a:t> </a:t>
            </a:r>
            <a:r>
              <a:rPr lang="ru-RU" sz="1800" dirty="0" err="1"/>
              <a:t>типове</a:t>
            </a:r>
            <a:r>
              <a:rPr lang="ru-RU" sz="1800" dirty="0"/>
              <a:t> </a:t>
            </a:r>
            <a:r>
              <a:rPr lang="ru-RU" sz="1800" dirty="0" err="1"/>
              <a:t>значення</a:t>
            </a:r>
            <a:r>
              <a:rPr lang="ru-RU" sz="1800" dirty="0"/>
              <a:t> формальному параметру, </a:t>
            </a:r>
            <a:r>
              <a:rPr lang="ru-RU" sz="1800" dirty="0" err="1"/>
              <a:t>його</a:t>
            </a:r>
            <a:r>
              <a:rPr lang="en-US" sz="1800" dirty="0"/>
              <a:t> </a:t>
            </a:r>
            <a:r>
              <a:rPr lang="ru-RU" sz="1800" dirty="0" err="1"/>
              <a:t>задають</a:t>
            </a:r>
            <a:r>
              <a:rPr lang="ru-RU" sz="1800" dirty="0"/>
              <a:t> в </a:t>
            </a:r>
            <a:r>
              <a:rPr lang="ru-RU" sz="1800" dirty="0" err="1"/>
              <a:t>описі</a:t>
            </a:r>
            <a:r>
              <a:rPr lang="ru-RU" sz="1800" dirty="0"/>
              <a:t> </a:t>
            </a:r>
            <a:r>
              <a:rPr lang="ru-RU" sz="1800" dirty="0" err="1"/>
              <a:t>функції</a:t>
            </a:r>
            <a:r>
              <a:rPr lang="ru-RU" sz="1800" dirty="0"/>
              <a:t> через оператор </a:t>
            </a:r>
            <a:r>
              <a:rPr lang="ru-RU" sz="1800" dirty="0" err="1"/>
              <a:t>присвоєння</a:t>
            </a:r>
            <a:r>
              <a:rPr lang="en-US" sz="1800" dirty="0"/>
              <a:t>.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важливе</a:t>
            </a:r>
            <a:r>
              <a:rPr lang="ru-RU" sz="1800" dirty="0"/>
              <a:t> правило для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типових</a:t>
            </a:r>
            <a:r>
              <a:rPr lang="ru-RU" sz="1800" dirty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: </a:t>
            </a:r>
            <a:r>
              <a:rPr lang="ru-RU" sz="1800" b="1" i="1" dirty="0"/>
              <a:t>У </a:t>
            </a:r>
            <a:r>
              <a:rPr lang="ru-RU" sz="1800" b="1" i="1" dirty="0" err="1"/>
              <a:t>описі</a:t>
            </a:r>
            <a:r>
              <a:rPr lang="ru-RU" sz="1800" b="1" i="1" dirty="0"/>
              <a:t> </a:t>
            </a:r>
            <a:r>
              <a:rPr lang="ru-RU" sz="1800" b="1" i="1" dirty="0" err="1"/>
              <a:t>функції</a:t>
            </a:r>
            <a:r>
              <a:rPr lang="ru-RU" sz="1800" b="1" i="1" dirty="0"/>
              <a:t>, у </a:t>
            </a:r>
            <a:r>
              <a:rPr lang="ru-RU" sz="1800" b="1" i="1" dirty="0" err="1"/>
              <a:t>переліку</a:t>
            </a:r>
            <a:r>
              <a:rPr lang="ru-RU" sz="1800" b="1" i="1" dirty="0"/>
              <a:t> </a:t>
            </a:r>
            <a:r>
              <a:rPr lang="ru-RU" sz="1800" b="1" i="1" dirty="0" err="1"/>
              <a:t>формальних</a:t>
            </a:r>
            <a:r>
              <a:rPr lang="ru-RU" sz="1800" b="1" i="1" dirty="0"/>
              <a:t> </a:t>
            </a:r>
            <a:r>
              <a:rPr lang="ru-RU" sz="1800" b="1" i="1" dirty="0" err="1"/>
              <a:t>параметрів</a:t>
            </a:r>
            <a:r>
              <a:rPr lang="ru-RU" sz="1800" b="1" i="1" dirty="0"/>
              <a:t> </a:t>
            </a:r>
            <a:r>
              <a:rPr lang="ru-RU" sz="1800" b="1" i="1" dirty="0" err="1"/>
              <a:t>спочатку</a:t>
            </a:r>
            <a:r>
              <a:rPr lang="ru-RU" sz="1800" b="1" i="1" dirty="0"/>
              <a:t> </a:t>
            </a:r>
            <a:r>
              <a:rPr lang="ru-RU" sz="1800" b="1" i="1" dirty="0" err="1"/>
              <a:t>задаються</a:t>
            </a:r>
            <a:r>
              <a:rPr lang="ru-RU" sz="1800" b="1" i="1" dirty="0"/>
              <a:t> </a:t>
            </a:r>
            <a:r>
              <a:rPr lang="ru-RU" sz="1800" b="1" i="1" dirty="0" err="1"/>
              <a:t>параметри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не </a:t>
            </a:r>
            <a:r>
              <a:rPr lang="ru-RU" sz="1800" b="1" i="1" dirty="0" err="1"/>
              <a:t>мають</a:t>
            </a:r>
            <a:r>
              <a:rPr lang="ru-RU" sz="1800" b="1" i="1" dirty="0"/>
              <a:t> </a:t>
            </a:r>
            <a:r>
              <a:rPr lang="ru-RU" sz="1800" b="1" i="1" dirty="0" err="1"/>
              <a:t>типових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значень</a:t>
            </a:r>
            <a:r>
              <a:rPr lang="ru-RU" sz="1800" b="1" i="1" dirty="0"/>
              <a:t>, а </a:t>
            </a:r>
            <a:r>
              <a:rPr lang="ru-RU" sz="1800" b="1" i="1" dirty="0" err="1"/>
              <a:t>аргументи</a:t>
            </a:r>
            <a:r>
              <a:rPr lang="ru-RU" sz="1800" b="1" i="1" dirty="0"/>
              <a:t>, </a:t>
            </a:r>
            <a:r>
              <a:rPr lang="ru-RU" sz="1800" b="1" i="1" dirty="0" err="1"/>
              <a:t>що</a:t>
            </a:r>
            <a:r>
              <a:rPr lang="ru-RU" sz="1800" b="1" i="1" dirty="0"/>
              <a:t> </a:t>
            </a:r>
            <a:r>
              <a:rPr lang="ru-RU" sz="1800" b="1" i="1" dirty="0" err="1"/>
              <a:t>мають</a:t>
            </a:r>
            <a:r>
              <a:rPr lang="ru-RU" sz="1800" b="1" i="1" dirty="0"/>
              <a:t> </a:t>
            </a:r>
            <a:r>
              <a:rPr lang="ru-RU" sz="1800" b="1" i="1" dirty="0" err="1"/>
              <a:t>типові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 </a:t>
            </a:r>
            <a:r>
              <a:rPr lang="ru-RU" sz="1800" b="1" i="1" dirty="0" err="1"/>
              <a:t>задаються</a:t>
            </a:r>
            <a:r>
              <a:rPr lang="ru-RU" sz="1800" b="1" i="1" dirty="0"/>
              <a:t> у </a:t>
            </a:r>
            <a:r>
              <a:rPr lang="ru-RU" sz="1800" b="1" i="1" dirty="0" err="1"/>
              <a:t>описі</a:t>
            </a:r>
            <a:r>
              <a:rPr lang="ru-RU" sz="1800" b="1" i="1" dirty="0"/>
              <a:t> </a:t>
            </a:r>
            <a:r>
              <a:rPr lang="ru-RU" sz="1800" b="1" i="1" dirty="0" err="1"/>
              <a:t>функції</a:t>
            </a:r>
            <a:r>
              <a:rPr lang="ru-RU" sz="1800" b="1" i="1" dirty="0"/>
              <a:t> в </a:t>
            </a:r>
            <a:r>
              <a:rPr lang="ru-RU" sz="1800" b="1" i="1" dirty="0" err="1"/>
              <a:t>кінці</a:t>
            </a:r>
            <a:r>
              <a:rPr lang="ru-RU" sz="1800" b="1" i="1" dirty="0"/>
              <a:t>.</a:t>
            </a:r>
            <a:endParaRPr lang="en-US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</a:endParaRP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</a:rPr>
              <a:t>Під</a:t>
            </a:r>
            <a:r>
              <a:rPr lang="ru-RU" sz="1800" dirty="0">
                <a:effectLst/>
              </a:rPr>
              <a:t> час </a:t>
            </a:r>
            <a:r>
              <a:rPr lang="ru-RU" sz="1800" dirty="0" err="1">
                <a:effectLst/>
              </a:rPr>
              <a:t>виклику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функції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типові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значення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задаються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відповідно</a:t>
            </a:r>
            <a:r>
              <a:rPr lang="ru-RU" sz="1800" dirty="0">
                <a:effectLst/>
              </a:rPr>
              <a:t> до порядку у списку </a:t>
            </a:r>
            <a:r>
              <a:rPr lang="ru-RU" sz="1800" dirty="0" err="1">
                <a:effectLst/>
              </a:rPr>
              <a:t>аргументів</a:t>
            </a:r>
            <a:r>
              <a:rPr lang="ru-RU" sz="1800" dirty="0">
                <a:effectLst/>
              </a:rPr>
              <a:t>. </a:t>
            </a: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err="1">
                <a:effectLst/>
                <a:hlinkClick r:id="rId2" action="ppaction://hlinksldjump"/>
              </a:rPr>
              <a:t>Показати</a:t>
            </a:r>
            <a:r>
              <a:rPr lang="ru-RU" sz="1800" dirty="0">
                <a:effectLst/>
                <a:hlinkClick r:id="rId2" action="ppaction://hlinksldjump"/>
              </a:rPr>
              <a:t> приклад</a:t>
            </a:r>
            <a:endParaRPr lang="ru-RU" sz="1800" dirty="0">
              <a:effectLst/>
            </a:endParaRPr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b="1" i="1" dirty="0"/>
          </a:p>
          <a:p>
            <a:pPr marL="36513" indent="325438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C500F7-D6FC-357B-8DB2-EF3FEBD31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94" y="4533900"/>
            <a:ext cx="53816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742</TotalTime>
  <Words>967</Words>
  <Application>Microsoft Office PowerPoint</Application>
  <PresentationFormat>Екран (4:3)</PresentationFormat>
  <Paragraphs>109</Paragraphs>
  <Slides>14</Slides>
  <Notes>0</Notes>
  <HiddenSlides>1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9" baseType="lpstr">
      <vt:lpstr>Arial</vt:lpstr>
      <vt:lpstr>Calisto MT</vt:lpstr>
      <vt:lpstr>Cambria Math</vt:lpstr>
      <vt:lpstr>Wingdings 2</vt:lpstr>
      <vt:lpstr>Сланец</vt:lpstr>
      <vt:lpstr>Підпрограми</vt:lpstr>
      <vt:lpstr>Зміст</vt:lpstr>
      <vt:lpstr>Загальні теоретичні питання</vt:lpstr>
      <vt:lpstr>Опис функції</vt:lpstr>
      <vt:lpstr>Синтаксис іменованих функцій</vt:lpstr>
      <vt:lpstr>Повернення значень функцією</vt:lpstr>
      <vt:lpstr>Аргументи функції</vt:lpstr>
      <vt:lpstr>Передача параметрів у функцію</vt:lpstr>
      <vt:lpstr>Типові значення аргументів</vt:lpstr>
      <vt:lpstr>Приклад</vt:lpstr>
      <vt:lpstr>Позиційні та ключові параметри</vt:lpstr>
      <vt:lpstr>Рекурсія</vt:lpstr>
      <vt:lpstr>Рекурсія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Списки</dc:title>
  <dc:creator>KreuzWahler</dc:creator>
  <cp:lastModifiedBy>Василь Косован</cp:lastModifiedBy>
  <cp:revision>34</cp:revision>
  <dcterms:created xsi:type="dcterms:W3CDTF">2020-10-24T09:49:09Z</dcterms:created>
  <dcterms:modified xsi:type="dcterms:W3CDTF">2024-04-18T07:30:31Z</dcterms:modified>
</cp:coreProperties>
</file>