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245" r:id="rId2"/>
    <p:sldId id="261" r:id="rId3"/>
    <p:sldId id="258" r:id="rId4"/>
    <p:sldId id="588" r:id="rId5"/>
    <p:sldId id="580" r:id="rId6"/>
    <p:sldId id="1247" r:id="rId7"/>
    <p:sldId id="257" r:id="rId8"/>
    <p:sldId id="592" r:id="rId9"/>
    <p:sldId id="538" r:id="rId10"/>
    <p:sldId id="546" r:id="rId11"/>
    <p:sldId id="593" r:id="rId12"/>
    <p:sldId id="548" r:id="rId13"/>
    <p:sldId id="595" r:id="rId14"/>
    <p:sldId id="1244" r:id="rId15"/>
    <p:sldId id="599" r:id="rId16"/>
    <p:sldId id="581" r:id="rId17"/>
    <p:sldId id="601" r:id="rId18"/>
    <p:sldId id="60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5F99F7"/>
    <a:srgbClr val="0D65F3"/>
    <a:srgbClr val="9B276C"/>
    <a:srgbClr val="259D80"/>
    <a:srgbClr val="803B87"/>
    <a:srgbClr val="3D83F5"/>
    <a:srgbClr val="0085B4"/>
    <a:srgbClr val="006600"/>
    <a:srgbClr val="C7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61" d="100"/>
          <a:sy n="61" d="100"/>
        </p:scale>
        <p:origin x="65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F60EE-04F0-47BE-8A3F-AD7DC6E91326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E25EB-67A2-4DEB-B589-76F2B2DD6A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2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3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0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77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656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265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475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48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2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0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1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9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1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7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1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3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69529-EB50-6C23-5E2D-7FC6C2C9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>
                <a:solidFill>
                  <a:srgbClr val="FF0000"/>
                </a:solidFill>
              </a:rPr>
              <a:t>Тема:</a:t>
            </a:r>
            <a:endParaRPr lang="ru-UA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0AB953-116C-7D3A-3173-30F10454C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347614"/>
            <a:ext cx="7160343" cy="3183408"/>
          </a:xfrm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endParaRPr lang="uk-UA" altLang="en-US" sz="1100" b="1" i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en-US" sz="1100" b="1" i="1" dirty="0">
                <a:solidFill>
                  <a:srgbClr val="1F497D"/>
                </a:solidFill>
              </a:rPr>
              <a:t> </a:t>
            </a:r>
            <a:r>
              <a:rPr lang="uk-UA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Удосконалення вмінь здійснювати звуковий аналіз слів, повторення вивчених букв, читання з ними </a:t>
            </a:r>
            <a:endParaRPr lang="uk-UA" altLang="ru-RU" sz="3600" b="1" i="1" dirty="0">
              <a:solidFill>
                <a:srgbClr val="0070C0"/>
              </a:solidFill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7180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12484"/>
            <a:ext cx="91440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uk-UA" altLang="en-US" b="1" dirty="0">
                <a:solidFill>
                  <a:srgbClr val="1F497D"/>
                </a:solidFill>
              </a:rPr>
              <a:t>Розповідь про птахів – народні символи</a:t>
            </a:r>
          </a:p>
        </p:txBody>
      </p:sp>
      <p:pic>
        <p:nvPicPr>
          <p:cNvPr id="18436" name="Picture 4" descr="Картинки по запросу аист картинки на бел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85559"/>
            <a:ext cx="2592288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5" y="1923679"/>
            <a:ext cx="3455594" cy="21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15511" y="3587850"/>
            <a:ext cx="970522" cy="36933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uk-UA" altLang="en-US" b="1" dirty="0">
                <a:latin typeface="Arial" pitchFamily="34" charset="0"/>
                <a:cs typeface="Arial" pitchFamily="34" charset="0"/>
              </a:rPr>
              <a:t>лелека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9" y="1203598"/>
            <a:ext cx="948080" cy="36933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uk-UA" altLang="en-US" b="1" dirty="0">
                <a:latin typeface="Arial" pitchFamily="34" charset="0"/>
                <a:cs typeface="Arial" pitchFamily="34" charset="0"/>
              </a:rPr>
              <a:t>лебідь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EF0A6-B344-64DA-773B-53143F1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0"/>
            <a:ext cx="2952328" cy="612775"/>
          </a:xfrm>
        </p:spPr>
        <p:txBody>
          <a:bodyPr>
            <a:noAutofit/>
          </a:bodyPr>
          <a:lstStyle/>
          <a:p>
            <a:r>
              <a:rPr lang="uk-UA" sz="3200" dirty="0" err="1">
                <a:solidFill>
                  <a:srgbClr val="FF0000"/>
                </a:solidFill>
              </a:rPr>
              <a:t>Руханка</a:t>
            </a:r>
            <a:endParaRPr lang="ru-UA" sz="3200" dirty="0">
              <a:solidFill>
                <a:srgbClr val="FF0000"/>
              </a:solidFill>
            </a:endParaRPr>
          </a:p>
        </p:txBody>
      </p:sp>
      <p:pic>
        <p:nvPicPr>
          <p:cNvPr id="4" name="РУХАНКА _ Колеса в автобуса крутяться">
            <a:hlinkClick r:id="" action="ppaction://media"/>
            <a:extLst>
              <a:ext uri="{FF2B5EF4-FFF2-40B4-BE49-F238E27FC236}">
                <a16:creationId xmlns:a16="http://schemas.microsoft.com/office/drawing/2014/main" id="{6A8AC596-6BE0-C378-9BCF-C19D05F84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587409"/>
            <a:ext cx="2232248" cy="3968682"/>
          </a:xfrm>
        </p:spPr>
      </p:pic>
    </p:spTree>
    <p:extLst>
      <p:ext uri="{BB962C8B-B14F-4D97-AF65-F5344CB8AC3E}">
        <p14:creationId xmlns:p14="http://schemas.microsoft.com/office/powerpoint/2010/main" val="34967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12484"/>
            <a:ext cx="91440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uk-UA" altLang="en-US" b="1" dirty="0">
                <a:solidFill>
                  <a:srgbClr val="1F497D"/>
                </a:solidFill>
              </a:rPr>
              <a:t>Читання-слухання вірша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" y="1203598"/>
            <a:ext cx="730408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12484"/>
            <a:ext cx="914400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uk-UA" altLang="en-US" b="1" dirty="0">
                <a:solidFill>
                  <a:srgbClr val="1F497D"/>
                </a:solidFill>
              </a:rPr>
              <a:t>Склади звукову схему до відгадки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82FDD-B1D4-827E-A499-591533712140}"/>
              </a:ext>
            </a:extLst>
          </p:cNvPr>
          <p:cNvSpPr txBox="1"/>
          <p:nvPr/>
        </p:nvSpPr>
        <p:spPr>
          <a:xfrm>
            <a:off x="611560" y="963991"/>
            <a:ext cx="33123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Хоч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шуба є,</a:t>
            </a:r>
          </a:p>
          <a:p>
            <a:r>
              <a:rPr lang="ru-RU" dirty="0"/>
              <a:t>Та як холод </a:t>
            </a:r>
            <a:r>
              <a:rPr lang="ru-RU" dirty="0" err="1"/>
              <a:t>настає</a:t>
            </a:r>
            <a:r>
              <a:rPr lang="ru-RU" dirty="0"/>
              <a:t>,</a:t>
            </a:r>
          </a:p>
          <a:p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їсть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</a:t>
            </a:r>
          </a:p>
          <a:p>
            <a:r>
              <a:rPr lang="ru-RU" dirty="0"/>
              <a:t>не </a:t>
            </a:r>
            <a:r>
              <a:rPr lang="ru-RU" dirty="0" err="1"/>
              <a:t>п’єІ</a:t>
            </a:r>
            <a:r>
              <a:rPr lang="ru-RU" dirty="0"/>
              <a:t> не ходить, не </a:t>
            </a:r>
            <a:r>
              <a:rPr lang="ru-RU" dirty="0" err="1"/>
              <a:t>гуляє</a:t>
            </a:r>
            <a:endParaRPr lang="ru-RU" dirty="0"/>
          </a:p>
          <a:p>
            <a:r>
              <a:rPr lang="ru-RU" dirty="0"/>
              <a:t>,А у </a:t>
            </a:r>
            <a:r>
              <a:rPr lang="ru-RU" dirty="0" err="1"/>
              <a:t>лігво</a:t>
            </a:r>
            <a:r>
              <a:rPr lang="ru-RU" dirty="0"/>
              <a:t> спать </a:t>
            </a:r>
            <a:r>
              <a:rPr lang="ru-RU" dirty="0" err="1"/>
              <a:t>лягає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2050" name="Picture 2" descr="Збережемо бурого ведмедя | Калуська Міська Рада">
            <a:extLst>
              <a:ext uri="{FF2B5EF4-FFF2-40B4-BE49-F238E27FC236}">
                <a16:creationId xmlns:a16="http://schemas.microsoft.com/office/drawing/2014/main" id="{8044ECBC-B0E4-CDDF-3775-83D705DB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1581"/>
            <a:ext cx="4172322" cy="219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8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778" y="3638534"/>
            <a:ext cx="7776864" cy="1205326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uk-UA" dirty="0"/>
              <a:t>         </a:t>
            </a:r>
          </a:p>
        </p:txBody>
      </p:sp>
      <p:sp>
        <p:nvSpPr>
          <p:cNvPr id="5" name="Овал 4"/>
          <p:cNvSpPr/>
          <p:nvPr/>
        </p:nvSpPr>
        <p:spPr>
          <a:xfrm>
            <a:off x="1628431" y="3887463"/>
            <a:ext cx="830467" cy="658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8" name="Овал 7"/>
          <p:cNvSpPr/>
          <p:nvPr/>
        </p:nvSpPr>
        <p:spPr>
          <a:xfrm>
            <a:off x="5381861" y="3923598"/>
            <a:ext cx="746173" cy="70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6611241" y="3994136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638223" y="4160829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49DA793-030C-88F0-5BAF-2BEE01DEAC19}"/>
              </a:ext>
            </a:extLst>
          </p:cNvPr>
          <p:cNvCxnSpPr>
            <a:cxnSpLocks/>
          </p:cNvCxnSpPr>
          <p:nvPr/>
        </p:nvCxnSpPr>
        <p:spPr>
          <a:xfrm>
            <a:off x="3851920" y="3698191"/>
            <a:ext cx="0" cy="1141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2A6A514-BF27-AF1A-6AB9-EED129889A92}"/>
              </a:ext>
            </a:extLst>
          </p:cNvPr>
          <p:cNvCxnSpPr>
            <a:cxnSpLocks/>
          </p:cNvCxnSpPr>
          <p:nvPr/>
        </p:nvCxnSpPr>
        <p:spPr>
          <a:xfrm flipH="1">
            <a:off x="5790890" y="3246273"/>
            <a:ext cx="337144" cy="45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091B268-3076-3F86-5E5F-B3A2AA76A4AE}"/>
              </a:ext>
            </a:extLst>
          </p:cNvPr>
          <p:cNvSpPr/>
          <p:nvPr/>
        </p:nvSpPr>
        <p:spPr>
          <a:xfrm>
            <a:off x="4081025" y="4029530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BAFF-A3E7-BC6D-337E-5235CD8242E3}"/>
              </a:ext>
            </a:extLst>
          </p:cNvPr>
          <p:cNvSpPr txBox="1"/>
          <p:nvPr/>
        </p:nvSpPr>
        <p:spPr>
          <a:xfrm>
            <a:off x="2771800" y="195486"/>
            <a:ext cx="3356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Перевір</a:t>
            </a:r>
            <a:r>
              <a:rPr lang="uk-UA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себе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00BC54-794E-A0FF-759E-DE2D5B481A49}"/>
              </a:ext>
            </a:extLst>
          </p:cNvPr>
          <p:cNvSpPr/>
          <p:nvPr/>
        </p:nvSpPr>
        <p:spPr>
          <a:xfrm>
            <a:off x="4094976" y="4341711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3835E6-4619-0F24-832B-68CA8C025BDD}"/>
              </a:ext>
            </a:extLst>
          </p:cNvPr>
          <p:cNvSpPr/>
          <p:nvPr/>
        </p:nvSpPr>
        <p:spPr>
          <a:xfrm>
            <a:off x="6611241" y="4351002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4098" name="Picture 2" descr="Збережемо бурого ведмедя | Калуська Міська Рада">
            <a:extLst>
              <a:ext uri="{FF2B5EF4-FFF2-40B4-BE49-F238E27FC236}">
                <a16:creationId xmlns:a16="http://schemas.microsoft.com/office/drawing/2014/main" id="{2E9458B5-8911-CFAC-9174-F833DB00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10" y="934391"/>
            <a:ext cx="3626041" cy="19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D1A935-A50B-EF0E-3BBE-3500B0491145}"/>
              </a:ext>
            </a:extLst>
          </p:cNvPr>
          <p:cNvSpPr/>
          <p:nvPr/>
        </p:nvSpPr>
        <p:spPr>
          <a:xfrm>
            <a:off x="2735369" y="4190266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</p:spTree>
    <p:extLst>
      <p:ext uri="{BB962C8B-B14F-4D97-AF65-F5344CB8AC3E}">
        <p14:creationId xmlns:p14="http://schemas.microsoft.com/office/powerpoint/2010/main" val="18851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3" grpId="0" animBg="1"/>
      <p:bldP spid="3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EEB35-9754-78BC-EDA9-C6E2DDBC484F}"/>
              </a:ext>
            </a:extLst>
          </p:cNvPr>
          <p:cNvSpPr txBox="1"/>
          <p:nvPr/>
        </p:nvSpPr>
        <p:spPr>
          <a:xfrm>
            <a:off x="251520" y="1059582"/>
            <a:ext cx="6613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Ці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ягоди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всі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знають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Нам вони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ліки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заміняють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Якщо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ви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хворі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ангіну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Пийте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на </a:t>
            </a:r>
            <a:r>
              <a:rPr lang="ru-RU" sz="36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ніч</a:t>
            </a:r>
            <a:r>
              <a:rPr lang="ru-RU" sz="36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чай з …</a:t>
            </a:r>
            <a:endParaRPr lang="ru-UA" sz="3600" dirty="0"/>
          </a:p>
        </p:txBody>
      </p:sp>
      <p:pic>
        <p:nvPicPr>
          <p:cNvPr id="3074" name="Picture 2" descr="Более 440 900 работ на тему «малина»: стоковые фото ...">
            <a:extLst>
              <a:ext uri="{FF2B5EF4-FFF2-40B4-BE49-F238E27FC236}">
                <a16:creationId xmlns:a16="http://schemas.microsoft.com/office/drawing/2014/main" id="{29E0C8BD-BF84-5025-3977-80768494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59" y="2143770"/>
            <a:ext cx="35181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B13CA-691E-94B1-08D3-44DFC6E05752}"/>
              </a:ext>
            </a:extLst>
          </p:cNvPr>
          <p:cNvSpPr txBox="1"/>
          <p:nvPr/>
        </p:nvSpPr>
        <p:spPr>
          <a:xfrm>
            <a:off x="323528" y="123478"/>
            <a:ext cx="72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uk-UA" altLang="en-US" sz="3200" b="1" dirty="0">
                <a:solidFill>
                  <a:srgbClr val="1F497D"/>
                </a:solidFill>
              </a:rPr>
              <a:t>Склади звукову схему до відгадки</a:t>
            </a:r>
          </a:p>
        </p:txBody>
      </p:sp>
    </p:spTree>
    <p:extLst>
      <p:ext uri="{BB962C8B-B14F-4D97-AF65-F5344CB8AC3E}">
        <p14:creationId xmlns:p14="http://schemas.microsoft.com/office/powerpoint/2010/main" val="429058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778" y="3638534"/>
            <a:ext cx="7776864" cy="1205326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uk-UA" dirty="0"/>
              <a:t>         </a:t>
            </a:r>
          </a:p>
        </p:txBody>
      </p:sp>
      <p:sp>
        <p:nvSpPr>
          <p:cNvPr id="5" name="Овал 4"/>
          <p:cNvSpPr/>
          <p:nvPr/>
        </p:nvSpPr>
        <p:spPr>
          <a:xfrm>
            <a:off x="1893367" y="3835916"/>
            <a:ext cx="830467" cy="658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8" name="Овал 7"/>
          <p:cNvSpPr/>
          <p:nvPr/>
        </p:nvSpPr>
        <p:spPr>
          <a:xfrm>
            <a:off x="4198913" y="3890279"/>
            <a:ext cx="746173" cy="70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796614" y="4068130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5523566" y="4131649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3058993" y="4131649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49DA793-030C-88F0-5BAF-2BEE01DEAC19}"/>
              </a:ext>
            </a:extLst>
          </p:cNvPr>
          <p:cNvCxnSpPr>
            <a:cxnSpLocks/>
          </p:cNvCxnSpPr>
          <p:nvPr/>
        </p:nvCxnSpPr>
        <p:spPr>
          <a:xfrm>
            <a:off x="2816754" y="3678396"/>
            <a:ext cx="0" cy="116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2A6A514-BF27-AF1A-6AB9-EED129889A92}"/>
              </a:ext>
            </a:extLst>
          </p:cNvPr>
          <p:cNvCxnSpPr>
            <a:cxnSpLocks/>
          </p:cNvCxnSpPr>
          <p:nvPr/>
        </p:nvCxnSpPr>
        <p:spPr>
          <a:xfrm flipH="1">
            <a:off x="4571999" y="3186615"/>
            <a:ext cx="337144" cy="45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392369F-9BA6-AAC6-0E5D-FA60ED5D6022}"/>
              </a:ext>
            </a:extLst>
          </p:cNvPr>
          <p:cNvSpPr txBox="1"/>
          <p:nvPr/>
        </p:nvSpPr>
        <p:spPr>
          <a:xfrm>
            <a:off x="492778" y="0"/>
            <a:ext cx="6815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dirty="0" err="1">
                <a:solidFill>
                  <a:srgbClr val="FF0000"/>
                </a:solidFill>
              </a:rPr>
              <a:t>Перевір</a:t>
            </a:r>
            <a:r>
              <a:rPr lang="uk-UA" sz="3200" dirty="0">
                <a:solidFill>
                  <a:srgbClr val="FF0000"/>
                </a:solidFill>
              </a:rPr>
              <a:t> себе</a:t>
            </a:r>
            <a:endParaRPr lang="ru-UA" sz="32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B6BB53-2F29-CE2B-140B-9CFE0B085329}"/>
              </a:ext>
            </a:extLst>
          </p:cNvPr>
          <p:cNvCxnSpPr>
            <a:cxnSpLocks/>
          </p:cNvCxnSpPr>
          <p:nvPr/>
        </p:nvCxnSpPr>
        <p:spPr>
          <a:xfrm>
            <a:off x="5088903" y="3565766"/>
            <a:ext cx="0" cy="116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AE6778BA-7358-911D-38CC-C0D49D852328}"/>
              </a:ext>
            </a:extLst>
          </p:cNvPr>
          <p:cNvSpPr/>
          <p:nvPr/>
        </p:nvSpPr>
        <p:spPr>
          <a:xfrm>
            <a:off x="6614879" y="3836079"/>
            <a:ext cx="746173" cy="70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4" name="Picture 2" descr="Более 440 900 работ на тему «малина»: стоковые фото ...">
            <a:extLst>
              <a:ext uri="{FF2B5EF4-FFF2-40B4-BE49-F238E27FC236}">
                <a16:creationId xmlns:a16="http://schemas.microsoft.com/office/drawing/2014/main" id="{ECFAE7B4-E442-DA23-96D7-EE49A65EB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99" y="516200"/>
            <a:ext cx="3181286" cy="247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лезные свойства мяты - academpharm">
            <a:extLst>
              <a:ext uri="{FF2B5EF4-FFF2-40B4-BE49-F238E27FC236}">
                <a16:creationId xmlns:a16="http://schemas.microsoft.com/office/drawing/2014/main" id="{4971B3F0-8FD6-C0E6-EF3D-9CFE558C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06" y="2211710"/>
            <a:ext cx="3936184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6A81D-71B6-D179-633B-39081EA83C06}"/>
              </a:ext>
            </a:extLst>
          </p:cNvPr>
          <p:cNvSpPr txBox="1"/>
          <p:nvPr/>
        </p:nvSpPr>
        <p:spPr>
          <a:xfrm>
            <a:off x="395536" y="1203598"/>
            <a:ext cx="4330971" cy="188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Травка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дуже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запашна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Ароматні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в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неї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листя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Їх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ти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швидше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позбирай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І </a:t>
            </a:r>
            <a:r>
              <a:rPr lang="ru-RU" sz="2800" b="0" i="0" dirty="0" err="1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заварюй</a:t>
            </a:r>
            <a:r>
              <a:rPr lang="ru-RU" sz="2800" b="0" i="0" dirty="0">
                <a:solidFill>
                  <a:srgbClr val="424242"/>
                </a:solidFill>
                <a:effectLst/>
                <a:latin typeface="Source Sans Pro" panose="020B0503030403020204" pitchFamily="34" charset="0"/>
              </a:rPr>
              <a:t> з нею чай</a:t>
            </a:r>
            <a:endParaRPr lang="ru-UA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C4DE4-BA04-4B95-7E62-72A1BEBAEAF7}"/>
              </a:ext>
            </a:extLst>
          </p:cNvPr>
          <p:cNvSpPr txBox="1"/>
          <p:nvPr/>
        </p:nvSpPr>
        <p:spPr>
          <a:xfrm>
            <a:off x="323528" y="339502"/>
            <a:ext cx="6541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uk-UA" altLang="en-US" sz="2800" b="1" dirty="0">
                <a:solidFill>
                  <a:srgbClr val="1F497D"/>
                </a:solidFill>
              </a:rPr>
              <a:t>Склади звукову схему до відгадки</a:t>
            </a:r>
          </a:p>
        </p:txBody>
      </p:sp>
    </p:spTree>
    <p:extLst>
      <p:ext uri="{BB962C8B-B14F-4D97-AF65-F5344CB8AC3E}">
        <p14:creationId xmlns:p14="http://schemas.microsoft.com/office/powerpoint/2010/main" val="265850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778" y="3638534"/>
            <a:ext cx="7776864" cy="1205326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uk-UA" dirty="0"/>
              <a:t>         </a:t>
            </a:r>
          </a:p>
        </p:txBody>
      </p:sp>
      <p:sp>
        <p:nvSpPr>
          <p:cNvPr id="8" name="Овал 7"/>
          <p:cNvSpPr/>
          <p:nvPr/>
        </p:nvSpPr>
        <p:spPr>
          <a:xfrm>
            <a:off x="4198913" y="3890279"/>
            <a:ext cx="746173" cy="70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1648162" y="4186996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3077473" y="4407386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3058993" y="4131649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2A6A514-BF27-AF1A-6AB9-EED129889A92}"/>
              </a:ext>
            </a:extLst>
          </p:cNvPr>
          <p:cNvCxnSpPr>
            <a:cxnSpLocks/>
          </p:cNvCxnSpPr>
          <p:nvPr/>
        </p:nvCxnSpPr>
        <p:spPr>
          <a:xfrm flipH="1">
            <a:off x="4571999" y="3186615"/>
            <a:ext cx="337144" cy="451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392369F-9BA6-AAC6-0E5D-FA60ED5D6022}"/>
              </a:ext>
            </a:extLst>
          </p:cNvPr>
          <p:cNvSpPr txBox="1"/>
          <p:nvPr/>
        </p:nvSpPr>
        <p:spPr>
          <a:xfrm>
            <a:off x="492778" y="0"/>
            <a:ext cx="6815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dirty="0" err="1">
                <a:solidFill>
                  <a:srgbClr val="FF0000"/>
                </a:solidFill>
              </a:rPr>
              <a:t>Перевір</a:t>
            </a:r>
            <a:r>
              <a:rPr lang="uk-UA" sz="3200" dirty="0">
                <a:solidFill>
                  <a:srgbClr val="FF0000"/>
                </a:solidFill>
              </a:rPr>
              <a:t> себе</a:t>
            </a:r>
            <a:endParaRPr lang="ru-UA" sz="3200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B6BB53-2F29-CE2B-140B-9CFE0B085329}"/>
              </a:ext>
            </a:extLst>
          </p:cNvPr>
          <p:cNvCxnSpPr>
            <a:cxnSpLocks/>
          </p:cNvCxnSpPr>
          <p:nvPr/>
        </p:nvCxnSpPr>
        <p:spPr>
          <a:xfrm>
            <a:off x="5088903" y="3565766"/>
            <a:ext cx="0" cy="116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AE6778BA-7358-911D-38CC-C0D49D852328}"/>
              </a:ext>
            </a:extLst>
          </p:cNvPr>
          <p:cNvSpPr/>
          <p:nvPr/>
        </p:nvSpPr>
        <p:spPr>
          <a:xfrm>
            <a:off x="6614879" y="3836079"/>
            <a:ext cx="746173" cy="70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82B842-3055-5120-F462-E80EBDC1BAFC}"/>
              </a:ext>
            </a:extLst>
          </p:cNvPr>
          <p:cNvSpPr/>
          <p:nvPr/>
        </p:nvSpPr>
        <p:spPr>
          <a:xfrm>
            <a:off x="5499533" y="4122026"/>
            <a:ext cx="803678" cy="16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6" name="Picture 2" descr="Полезные свойства мяты - academpharm">
            <a:extLst>
              <a:ext uri="{FF2B5EF4-FFF2-40B4-BE49-F238E27FC236}">
                <a16:creationId xmlns:a16="http://schemas.microsoft.com/office/drawing/2014/main" id="{D77C3854-D6D5-41CA-5317-A98EB1A4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65" y="876807"/>
            <a:ext cx="3730650" cy="25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11" grpId="0" animBg="1"/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464198BF-1300-0C60-C45C-4E1CF512E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1765318"/>
            <a:ext cx="4540811" cy="16158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ru-RU" sz="49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Їла Марина </a:t>
            </a:r>
          </a:p>
          <a:p>
            <a:pPr algn="ctr" eaLnBrk="1" hangingPunct="1">
              <a:defRPr/>
            </a:pPr>
            <a:r>
              <a:rPr lang="uk-UA" altLang="ru-RU" sz="49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малину</a:t>
            </a:r>
            <a:r>
              <a:rPr lang="uk-UA" altLang="ru-RU" sz="2400" dirty="0"/>
              <a:t>.</a:t>
            </a:r>
          </a:p>
        </p:txBody>
      </p:sp>
      <p:pic>
        <p:nvPicPr>
          <p:cNvPr id="11267" name="Picture 5" descr="0_56ce4_579dd6b3_L">
            <a:extLst>
              <a:ext uri="{FF2B5EF4-FFF2-40B4-BE49-F238E27FC236}">
                <a16:creationId xmlns:a16="http://schemas.microsoft.com/office/drawing/2014/main" id="{6AE919E6-B1B1-CA7B-EF4A-7D2ACACC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04" y="3373462"/>
            <a:ext cx="1811560" cy="18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be005bc6b839">
            <a:extLst>
              <a:ext uri="{FF2B5EF4-FFF2-40B4-BE49-F238E27FC236}">
                <a16:creationId xmlns:a16="http://schemas.microsoft.com/office/drawing/2014/main" id="{3083B82F-89ED-D4C0-D798-212DB0D4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45" y="3373462"/>
            <a:ext cx="2115020" cy="164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MC900436900[1]">
            <a:extLst>
              <a:ext uri="{FF2B5EF4-FFF2-40B4-BE49-F238E27FC236}">
                <a16:creationId xmlns:a16="http://schemas.microsoft.com/office/drawing/2014/main" id="{B4B55D5B-DBFE-D7F8-F1D4-FC2724F5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69" y="4030266"/>
            <a:ext cx="529829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89263-D2C6-B160-9348-B49E323D71CC}"/>
              </a:ext>
            </a:extLst>
          </p:cNvPr>
          <p:cNvSpPr txBox="1"/>
          <p:nvPr/>
        </p:nvSpPr>
        <p:spPr>
          <a:xfrm>
            <a:off x="1691680" y="123479"/>
            <a:ext cx="60486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Вправа « Найкращий </a:t>
            </a:r>
            <a:r>
              <a:rPr lang="uk-UA" alt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скоромовник</a:t>
            </a:r>
            <a:r>
              <a:rPr lang="uk-UA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» </a:t>
            </a:r>
          </a:p>
          <a:p>
            <a:pPr algn="ctr" eaLnBrk="1" hangingPunct="1">
              <a:defRPr/>
            </a:pPr>
            <a:r>
              <a:rPr lang="uk-UA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uk-UA" altLang="ru-RU" sz="2400" b="1" dirty="0">
                <a:solidFill>
                  <a:srgbClr val="0D65F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10 листопада- День </a:t>
            </a:r>
            <a:r>
              <a:rPr lang="uk-UA" altLang="ru-RU" sz="2400" b="1" dirty="0" err="1">
                <a:solidFill>
                  <a:srgbClr val="0D65F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скоромовників</a:t>
            </a:r>
            <a:endParaRPr lang="uk-UA" altLang="ru-RU" sz="2400" b="1" dirty="0">
              <a:solidFill>
                <a:srgbClr val="0D65F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2A257720-A570-8E85-420A-1497DDBE2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49" y="1765318"/>
            <a:ext cx="2609367" cy="2609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>
            <a:extLst>
              <a:ext uri="{FF2B5EF4-FFF2-40B4-BE49-F238E27FC236}">
                <a16:creationId xmlns:a16="http://schemas.microsoft.com/office/drawing/2014/main" id="{194FDC3A-831B-8E01-683C-2B084BBC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465535"/>
            <a:ext cx="3888581" cy="71558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altLang="ru-RU" sz="4050" b="1">
              <a:effectLst>
                <a:outerShdw blurRad="38100" dist="38100" dir="2700000" algn="tl">
                  <a:srgbClr val="C0C0C0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7173" name="Picture 9" descr="dog38[1]">
            <a:extLst>
              <a:ext uri="{FF2B5EF4-FFF2-40B4-BE49-F238E27FC236}">
                <a16:creationId xmlns:a16="http://schemas.microsoft.com/office/drawing/2014/main" id="{2F92F7A7-F55D-931E-9384-43EEB1984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51648"/>
            <a:ext cx="1323975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0_534e4_3ac76e3e_XXL">
            <a:extLst>
              <a:ext uri="{FF2B5EF4-FFF2-40B4-BE49-F238E27FC236}">
                <a16:creationId xmlns:a16="http://schemas.microsoft.com/office/drawing/2014/main" id="{BBE594B3-3491-543F-41E3-43D4B1F7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54" y="2513410"/>
            <a:ext cx="2755106" cy="27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1">
            <a:extLst>
              <a:ext uri="{FF2B5EF4-FFF2-40B4-BE49-F238E27FC236}">
                <a16:creationId xmlns:a16="http://schemas.microsoft.com/office/drawing/2014/main" id="{697C585A-EC55-3125-3099-854FDA15E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81116"/>
            <a:ext cx="7093497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uk-UA" alt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lgerian" panose="04020705040A02060702" pitchFamily="82" charset="0"/>
              </a:rPr>
              <a:t>Всім подобається це куце цуценя.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B329F-A40C-A120-567F-736AA523ABDE}"/>
              </a:ext>
            </a:extLst>
          </p:cNvPr>
          <p:cNvSpPr txBox="1"/>
          <p:nvPr/>
        </p:nvSpPr>
        <p:spPr>
          <a:xfrm>
            <a:off x="1619672" y="243909"/>
            <a:ext cx="5245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Робота над скоромовкою</a:t>
            </a:r>
            <a:endParaRPr lang="ru-U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C2CCC-2E44-B801-9C7A-6EA153C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23478"/>
            <a:ext cx="6696744" cy="864096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srgbClr val="C00000"/>
                </a:solidFill>
              </a:rPr>
              <a:t>Вправа « Букви та звуки»</a:t>
            </a:r>
            <a:br>
              <a:rPr lang="uk-UA" sz="4400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0066FF"/>
                </a:solidFill>
              </a:rPr>
              <a:t>Назвати букви та звуки , які вони позначають</a:t>
            </a:r>
            <a:endParaRPr lang="ru-UA" dirty="0">
              <a:solidFill>
                <a:srgbClr val="0066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D7CC5-E4A4-474F-8E2E-2180429B6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07654"/>
            <a:ext cx="7776863" cy="2823368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Яя   </a:t>
            </a:r>
            <a:r>
              <a:rPr lang="ru-RU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Уу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Юю</a:t>
            </a: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Ии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</a:t>
            </a:r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Ее</a:t>
            </a:r>
            <a:endParaRPr lang="ru-UA" sz="5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6973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Дом\Desktop\лего\8908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543859"/>
            <a:ext cx="2212225" cy="12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6" b="996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02" y="3381840"/>
            <a:ext cx="2376499" cy="1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3898" y="3435846"/>
            <a:ext cx="2074323" cy="13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659" y="249493"/>
            <a:ext cx="1981427" cy="1301438"/>
          </a:xfrm>
          <a:prstGeom prst="rect">
            <a:avLst/>
          </a:prstGeom>
          <a:noFill/>
        </p:spPr>
      </p:pic>
      <p:pic>
        <p:nvPicPr>
          <p:cNvPr id="8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5" y="195487"/>
            <a:ext cx="2365850" cy="16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Дом\Desktop\лего\40041730_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03498"/>
            <a:ext cx="2215413" cy="15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1852265" y="-1122971"/>
            <a:ext cx="5143500" cy="738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319136" y="2157490"/>
            <a:ext cx="3484589" cy="5616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Покажіть букву </a:t>
            </a:r>
            <a:endParaRPr lang="uk-UA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7754" y="3813888"/>
            <a:ext cx="5373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/>
              <a:t>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72001" y="3867894"/>
            <a:ext cx="4523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/>
              <a:t>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72808" y="3867894"/>
            <a:ext cx="3735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/>
              <a:t>і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54199" y="789552"/>
            <a:ext cx="4347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/>
              <a:t>у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28510" y="635810"/>
            <a:ext cx="79213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/>
              <a:t> 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92319" y="612197"/>
            <a:ext cx="10093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/>
              <a:t>  я</a:t>
            </a:r>
          </a:p>
        </p:txBody>
      </p:sp>
    </p:spTree>
    <p:extLst>
      <p:ext uri="{BB962C8B-B14F-4D97-AF65-F5344CB8AC3E}">
        <p14:creationId xmlns:p14="http://schemas.microsoft.com/office/powerpoint/2010/main" val="6824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Дом\Desktop\лего\8908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543859"/>
            <a:ext cx="2212225" cy="12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6" b="996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02" y="3381840"/>
            <a:ext cx="2376499" cy="1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3898" y="3435846"/>
            <a:ext cx="2074323" cy="13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659" y="249493"/>
            <a:ext cx="1981427" cy="1301438"/>
          </a:xfrm>
          <a:prstGeom prst="rect">
            <a:avLst/>
          </a:prstGeom>
          <a:noFill/>
        </p:spPr>
      </p:pic>
      <p:pic>
        <p:nvPicPr>
          <p:cNvPr id="8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5" y="195487"/>
            <a:ext cx="2365850" cy="16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Дом\Desktop\лего\40041730_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03498"/>
            <a:ext cx="2215413" cy="15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1852265" y="-1122971"/>
            <a:ext cx="5143500" cy="738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319136" y="1911269"/>
            <a:ext cx="3484589" cy="1054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Звуки</a:t>
            </a:r>
            <a:r>
              <a:rPr lang="ru-RU" altLang="en-US" sz="3200" dirty="0">
                <a:solidFill>
                  <a:schemeClr val="tx1"/>
                </a:solidFill>
              </a:rPr>
              <a:t> [</a:t>
            </a:r>
            <a:r>
              <a:rPr lang="ru-RU" altLang="en-US" sz="3200" dirty="0" err="1">
                <a:solidFill>
                  <a:schemeClr val="tx1"/>
                </a:solidFill>
              </a:rPr>
              <a:t>йа</a:t>
            </a:r>
            <a:r>
              <a:rPr lang="ru-RU" altLang="en-US" sz="3200" dirty="0">
                <a:solidFill>
                  <a:schemeClr val="tx1"/>
                </a:solidFill>
              </a:rPr>
              <a:t>] є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словах  </a:t>
            </a:r>
            <a:endParaRPr lang="uk-UA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7754" y="3813888"/>
            <a:ext cx="134363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err="1"/>
              <a:t>рясно</a:t>
            </a:r>
            <a:endParaRPr lang="ru-RU" sz="3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1" y="3867894"/>
            <a:ext cx="117371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err="1"/>
              <a:t>маля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54559" y="3867894"/>
            <a:ext cx="15464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яблуня</a:t>
            </a:r>
            <a:endParaRPr lang="ru-RU" sz="2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54199" y="789552"/>
            <a:ext cx="109196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/>
              <a:t>рука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47213" y="637746"/>
            <a:ext cx="155980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редька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92319" y="612197"/>
            <a:ext cx="119976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/>
              <a:t>маяк</a:t>
            </a:r>
          </a:p>
        </p:txBody>
      </p:sp>
    </p:spTree>
    <p:extLst>
      <p:ext uri="{BB962C8B-B14F-4D97-AF65-F5344CB8AC3E}">
        <p14:creationId xmlns:p14="http://schemas.microsoft.com/office/powerpoint/2010/main" val="262998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Дом\Desktop\лего\8908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543859"/>
            <a:ext cx="2212225" cy="12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6" b="996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02" y="3381840"/>
            <a:ext cx="2376499" cy="1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3898" y="3435846"/>
            <a:ext cx="2074323" cy="13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Дом\Desktop\лего\6174_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3659" y="249493"/>
            <a:ext cx="1981427" cy="1301438"/>
          </a:xfrm>
          <a:prstGeom prst="rect">
            <a:avLst/>
          </a:prstGeom>
          <a:noFill/>
        </p:spPr>
      </p:pic>
      <p:pic>
        <p:nvPicPr>
          <p:cNvPr id="8" name="Picture 7" descr="C:\Users\Дом\Desktop\лего\13156699_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5" y="195487"/>
            <a:ext cx="2365850" cy="16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Дом\Desktop\лего\40041730_2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303498"/>
            <a:ext cx="2215413" cy="15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1852265" y="-1122971"/>
            <a:ext cx="5143500" cy="738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319136" y="1911269"/>
            <a:ext cx="3484589" cy="10541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</a:t>
            </a:r>
            <a:r>
              <a:rPr lang="ru-RU" altLang="en-US" sz="3200" dirty="0">
                <a:solidFill>
                  <a:schemeClr val="tx1"/>
                </a:solidFill>
              </a:rPr>
              <a:t> [у] є</a:t>
            </a: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 словах  </a:t>
            </a:r>
            <a:endParaRPr lang="uk-UA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10891" y="3813888"/>
            <a:ext cx="174102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малюнок</a:t>
            </a:r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1" y="3867894"/>
            <a:ext cx="100059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/>
              <a:t>руки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72807" y="3867894"/>
            <a:ext cx="142601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трава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54199" y="789552"/>
            <a:ext cx="7825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/>
              <a:t>рак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10891" y="635810"/>
            <a:ext cx="85311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вуж</a:t>
            </a:r>
            <a:endParaRPr lang="ru-RU" sz="28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39453" y="612197"/>
            <a:ext cx="133314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пенал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87715-9721-C532-F963-FDCE47F2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95486"/>
            <a:ext cx="3168352" cy="504056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Читання для себе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52111B-F523-8FF6-A9F6-968A39942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9542"/>
            <a:ext cx="8280920" cy="41044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оуі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юіо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еуоа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яоеу</a:t>
            </a:r>
            <a:endParaRPr lang="ru-RU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іа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іяа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   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юе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іо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   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юяі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ояіу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іяеі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оюеі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уоеи</a:t>
            </a:r>
            <a:endParaRPr lang="ru-RU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аі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іаое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іяюі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іиуе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ии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  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Іе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-ие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юе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Еу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ея</a:t>
            </a:r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-ею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804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51520" y="0"/>
            <a:ext cx="889248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uk-UA" altLang="en-US" b="1" dirty="0">
                <a:solidFill>
                  <a:srgbClr val="1F497D"/>
                </a:solidFill>
              </a:rPr>
              <a:t>Читання речення для когось</a:t>
            </a:r>
          </a:p>
        </p:txBody>
      </p:sp>
      <p:pic>
        <p:nvPicPr>
          <p:cNvPr id="16386" name="Picture 2" descr="D:\ЦЕПОВА. ВСЁ\2. РАНОК\0. ОНОВЛЕНИЙ   КОМПЛЕКТ БУКВАР +++\2. МАТЕРІАЛИ ДО  БУКВАРЯ\6. ПРЕЗЕНТАЦІЇ ДО УРОКІВ\2. БУКВИ ГОЛОВНИХ ЗВУКІВ\БУКВАР. ГОЛОСНІ\51 - коп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771550"/>
            <a:ext cx="6408712" cy="382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3554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5177</TotalTime>
  <Words>175</Words>
  <Application>Microsoft Office PowerPoint</Application>
  <PresentationFormat>Экран (16:9)</PresentationFormat>
  <Paragraphs>61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Algerian</vt:lpstr>
      <vt:lpstr>Arial</vt:lpstr>
      <vt:lpstr>Calibri</vt:lpstr>
      <vt:lpstr>Source Sans Pro</vt:lpstr>
      <vt:lpstr>Times New Roman</vt:lpstr>
      <vt:lpstr>Trebuchet MS</vt:lpstr>
      <vt:lpstr>Wingdings 3</vt:lpstr>
      <vt:lpstr>Аспект</vt:lpstr>
      <vt:lpstr>Тема:</vt:lpstr>
      <vt:lpstr>Презентация PowerPoint</vt:lpstr>
      <vt:lpstr>Презентация PowerPoint</vt:lpstr>
      <vt:lpstr>Вправа « Букви та звуки» Назвати букви та звуки , які вони позначають</vt:lpstr>
      <vt:lpstr>Презентация PowerPoint</vt:lpstr>
      <vt:lpstr>Презентация PowerPoint</vt:lpstr>
      <vt:lpstr>Презентация PowerPoint</vt:lpstr>
      <vt:lpstr>Читання для себе</vt:lpstr>
      <vt:lpstr>Презентация PowerPoint</vt:lpstr>
      <vt:lpstr>Презентация PowerPoint</vt:lpstr>
      <vt:lpstr>Руханка</vt:lpstr>
      <vt:lpstr>Презентация PowerPoint</vt:lpstr>
      <vt:lpstr>Презентация PowerPoint</vt:lpstr>
      <vt:lpstr>         </vt:lpstr>
      <vt:lpstr>Презентация PowerPoint</vt:lpstr>
      <vt:lpstr>         </vt:lpstr>
      <vt:lpstr>Презентация PowerPoint</vt:lpstr>
      <vt:lpstr>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Света</cp:lastModifiedBy>
  <cp:revision>540</cp:revision>
  <dcterms:created xsi:type="dcterms:W3CDTF">2019-03-12T11:40:13Z</dcterms:created>
  <dcterms:modified xsi:type="dcterms:W3CDTF">2024-04-17T18:46:06Z</dcterms:modified>
</cp:coreProperties>
</file>