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1" r:id="rId4"/>
    <p:sldId id="271" r:id="rId5"/>
    <p:sldId id="270" r:id="rId6"/>
    <p:sldId id="272" r:id="rId7"/>
    <p:sldId id="273" r:id="rId8"/>
    <p:sldId id="282" r:id="rId9"/>
    <p:sldId id="274" r:id="rId10"/>
    <p:sldId id="280" r:id="rId11"/>
    <p:sldId id="275" r:id="rId12"/>
    <p:sldId id="278" r:id="rId13"/>
    <p:sldId id="262" r:id="rId14"/>
    <p:sldId id="264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70173A-82E4-4B06-B5D0-508DE471FC10}" type="doc">
      <dgm:prSet loTypeId="urn:microsoft.com/office/officeart/2005/8/layout/vList6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195397-42A5-4C72-8D33-4B248499334F}">
      <dgm:prSet phldrT="[Текст]"/>
      <dgm:spPr/>
      <dgm:t>
        <a:bodyPr/>
        <a:lstStyle/>
        <a:p>
          <a:r>
            <a:rPr lang="ru-RU" b="1" dirty="0"/>
            <a:t>Цивільна правоздатність </a:t>
          </a:r>
          <a:r>
            <a:rPr lang="ru-RU" dirty="0"/>
            <a:t>- це здатність особи мати цивільні права й обов</a:t>
          </a:r>
          <a:r>
            <a:rPr lang="uk-UA" b="1" dirty="0"/>
            <a:t>’</a:t>
          </a:r>
          <a:r>
            <a:rPr lang="ru-RU" dirty="0"/>
            <a:t>язки</a:t>
          </a:r>
        </a:p>
      </dgm:t>
    </dgm:pt>
    <dgm:pt modelId="{72FB954C-DAB8-43DD-B837-E92DA0EFCD91}" type="parTrans" cxnId="{DFB81411-F7A4-46FE-8DDE-419BFC14FDE4}">
      <dgm:prSet/>
      <dgm:spPr/>
      <dgm:t>
        <a:bodyPr/>
        <a:lstStyle/>
        <a:p>
          <a:endParaRPr lang="ru-RU"/>
        </a:p>
      </dgm:t>
    </dgm:pt>
    <dgm:pt modelId="{E3E54DBD-52EC-4082-90DD-3B76C05888A8}" type="sibTrans" cxnId="{DFB81411-F7A4-46FE-8DDE-419BFC14FDE4}">
      <dgm:prSet/>
      <dgm:spPr/>
      <dgm:t>
        <a:bodyPr/>
        <a:lstStyle/>
        <a:p>
          <a:endParaRPr lang="ru-RU"/>
        </a:p>
      </dgm:t>
    </dgm:pt>
    <dgm:pt modelId="{6F675F8C-E87C-4879-8EFA-3EC849B8603A}">
      <dgm:prSet phldrT="[Текст]"/>
      <dgm:spPr/>
      <dgm:t>
        <a:bodyPr/>
        <a:lstStyle/>
        <a:p>
          <a:r>
            <a:rPr lang="uk-UA" b="1" noProof="0" dirty="0"/>
            <a:t>наділені</a:t>
          </a:r>
          <a:r>
            <a:rPr lang="ru-RU" b="1" dirty="0"/>
            <a:t> </a:t>
          </a:r>
          <a:r>
            <a:rPr lang="uk-UA" b="1" noProof="0" dirty="0"/>
            <a:t>всі фізичні </a:t>
          </a:r>
          <a:r>
            <a:rPr lang="ru-RU" b="1" dirty="0"/>
            <a:t>особи </a:t>
          </a:r>
          <a:r>
            <a:rPr lang="uk-UA" b="1" noProof="0" dirty="0"/>
            <a:t>незалежно</a:t>
          </a:r>
          <a:r>
            <a:rPr lang="uk-UA" noProof="0" dirty="0"/>
            <a:t> від статі, національності, віросповідання, майнового стану, громадянства</a:t>
          </a:r>
        </a:p>
      </dgm:t>
    </dgm:pt>
    <dgm:pt modelId="{CD384143-B552-477B-822D-B2DDF36AE6F2}" type="parTrans" cxnId="{98341332-8A7A-4431-9442-83547E4C4FE8}">
      <dgm:prSet/>
      <dgm:spPr/>
      <dgm:t>
        <a:bodyPr/>
        <a:lstStyle/>
        <a:p>
          <a:endParaRPr lang="ru-RU"/>
        </a:p>
      </dgm:t>
    </dgm:pt>
    <dgm:pt modelId="{EFE5E284-9CD3-4A4C-8450-98AFC3A54FFF}" type="sibTrans" cxnId="{98341332-8A7A-4431-9442-83547E4C4FE8}">
      <dgm:prSet/>
      <dgm:spPr/>
      <dgm:t>
        <a:bodyPr/>
        <a:lstStyle/>
        <a:p>
          <a:endParaRPr lang="ru-RU"/>
        </a:p>
      </dgm:t>
    </dgm:pt>
    <dgm:pt modelId="{85BEF4BF-C48C-4605-AE6F-0FCA1D853E8C}">
      <dgm:prSet phldrT="[Текст]"/>
      <dgm:spPr/>
      <dgm:t>
        <a:bodyPr/>
        <a:lstStyle/>
        <a:p>
          <a:r>
            <a:rPr lang="ru-RU" b="1" dirty="0"/>
            <a:t>Цивільна </a:t>
          </a:r>
          <a:r>
            <a:rPr lang="uk-UA" b="1" noProof="0" dirty="0"/>
            <a:t>дієздадність</a:t>
          </a:r>
          <a:r>
            <a:rPr lang="ru-RU" b="1" dirty="0"/>
            <a:t> </a:t>
          </a:r>
          <a:r>
            <a:rPr lang="ru-RU" dirty="0"/>
            <a:t>- </a:t>
          </a:r>
          <a:r>
            <a:rPr lang="uk-UA" noProof="0" dirty="0"/>
            <a:t>затність</a:t>
          </a:r>
          <a:r>
            <a:rPr lang="ru-RU" dirty="0"/>
            <a:t> особи своїми діями набувати та реалізовувати цивільні права і обов</a:t>
          </a:r>
          <a:r>
            <a:rPr lang="uk-UA" b="1" dirty="0"/>
            <a:t>’</a:t>
          </a:r>
          <a:r>
            <a:rPr lang="ru-RU" dirty="0"/>
            <a:t>язки </a:t>
          </a:r>
        </a:p>
      </dgm:t>
    </dgm:pt>
    <dgm:pt modelId="{74774EF4-ED8E-48E5-AE5C-3E9DF9F3BF10}" type="parTrans" cxnId="{312E225D-9FCD-4AE7-96C4-38469466C4C6}">
      <dgm:prSet/>
      <dgm:spPr/>
      <dgm:t>
        <a:bodyPr/>
        <a:lstStyle/>
        <a:p>
          <a:endParaRPr lang="ru-RU"/>
        </a:p>
      </dgm:t>
    </dgm:pt>
    <dgm:pt modelId="{795B21EF-1201-4F66-95F9-6C8A2F2EAE2E}" type="sibTrans" cxnId="{312E225D-9FCD-4AE7-96C4-38469466C4C6}">
      <dgm:prSet/>
      <dgm:spPr/>
      <dgm:t>
        <a:bodyPr/>
        <a:lstStyle/>
        <a:p>
          <a:endParaRPr lang="ru-RU"/>
        </a:p>
      </dgm:t>
    </dgm:pt>
    <dgm:pt modelId="{3F6C26A2-C00B-401B-8A58-47F51B766F48}">
      <dgm:prSet phldrT="[Текст]"/>
      <dgm:spPr/>
      <dgm:t>
        <a:bodyPr/>
        <a:lstStyle/>
        <a:p>
          <a:r>
            <a:rPr lang="uk-UA" b="1" noProof="0" dirty="0"/>
            <a:t> неповна дієздатність</a:t>
          </a:r>
          <a:r>
            <a:rPr lang="ru-RU" b="1" dirty="0"/>
            <a:t>   </a:t>
          </a:r>
          <a:r>
            <a:rPr lang="ru-RU" b="0" dirty="0"/>
            <a:t>(</a:t>
          </a:r>
          <a:r>
            <a:rPr lang="ru-RU" b="0" i="1" dirty="0"/>
            <a:t>з 14 р. до 18 р., </a:t>
          </a:r>
          <a:r>
            <a:rPr lang="uk-UA" b="0" i="1" noProof="0" dirty="0"/>
            <a:t>або вступу у шлюб)  </a:t>
          </a:r>
          <a:endParaRPr lang="ru-RU" b="0" dirty="0"/>
        </a:p>
      </dgm:t>
    </dgm:pt>
    <dgm:pt modelId="{A1894F2A-CE55-4C3F-858C-CD738EDDA9A6}" type="parTrans" cxnId="{FB2576F3-6AF1-41F1-AD46-36C6D1317221}">
      <dgm:prSet/>
      <dgm:spPr/>
      <dgm:t>
        <a:bodyPr/>
        <a:lstStyle/>
        <a:p>
          <a:endParaRPr lang="ru-RU"/>
        </a:p>
      </dgm:t>
    </dgm:pt>
    <dgm:pt modelId="{C627C952-D3CE-4706-AB5C-0FFA7E281718}" type="sibTrans" cxnId="{FB2576F3-6AF1-41F1-AD46-36C6D1317221}">
      <dgm:prSet/>
      <dgm:spPr/>
      <dgm:t>
        <a:bodyPr/>
        <a:lstStyle/>
        <a:p>
          <a:endParaRPr lang="ru-RU"/>
        </a:p>
      </dgm:t>
    </dgm:pt>
    <dgm:pt modelId="{BD046125-5C38-44B1-8699-A425B3188938}">
      <dgm:prSet phldrT="[Текст]"/>
      <dgm:spPr/>
      <dgm:t>
        <a:bodyPr/>
        <a:lstStyle/>
        <a:p>
          <a:r>
            <a:rPr lang="ru-RU" b="1" dirty="0"/>
            <a:t>настає  з моменту народження, припиняється з моменту їхньої </a:t>
          </a:r>
          <a:r>
            <a:rPr lang="uk-UA" b="1" noProof="0" dirty="0"/>
            <a:t>смерті</a:t>
          </a:r>
        </a:p>
      </dgm:t>
    </dgm:pt>
    <dgm:pt modelId="{6B5A2953-A6AB-4F21-926F-EB4D15F64276}" type="parTrans" cxnId="{1CE26D2B-4FFC-4381-A1B7-9AA8095E38A2}">
      <dgm:prSet/>
      <dgm:spPr/>
      <dgm:t>
        <a:bodyPr/>
        <a:lstStyle/>
        <a:p>
          <a:endParaRPr lang="ru-RU"/>
        </a:p>
      </dgm:t>
    </dgm:pt>
    <dgm:pt modelId="{B6F88E7A-521B-4D6E-93A4-9964E0CC8DAA}" type="sibTrans" cxnId="{1CE26D2B-4FFC-4381-A1B7-9AA8095E38A2}">
      <dgm:prSet/>
      <dgm:spPr/>
      <dgm:t>
        <a:bodyPr/>
        <a:lstStyle/>
        <a:p>
          <a:endParaRPr lang="ru-RU"/>
        </a:p>
      </dgm:t>
    </dgm:pt>
    <dgm:pt modelId="{6102FCD4-EDBE-44D0-A113-0033B5450C9A}">
      <dgm:prSet phldrT="[Текст]"/>
      <dgm:spPr/>
      <dgm:t>
        <a:bodyPr/>
        <a:lstStyle/>
        <a:p>
          <a:r>
            <a:rPr lang="ru-RU" dirty="0"/>
            <a:t> </a:t>
          </a:r>
          <a:r>
            <a:rPr lang="uk-UA" b="1" noProof="0" dirty="0"/>
            <a:t>ніхто не вправі позбавити особу цивільної правоздатності </a:t>
          </a:r>
          <a:r>
            <a:rPr lang="uk-UA" noProof="0" dirty="0"/>
            <a:t>(лише обмежити у випадках, передбачених законом: </a:t>
          </a:r>
          <a:r>
            <a:rPr lang="uk-UA" i="1" noProof="0" dirty="0"/>
            <a:t>позбавлення батьківського права, права займатися певними видами діяльності</a:t>
          </a:r>
          <a:r>
            <a:rPr lang="uk-UA" noProof="0" dirty="0"/>
            <a:t>)</a:t>
          </a:r>
        </a:p>
      </dgm:t>
    </dgm:pt>
    <dgm:pt modelId="{0A9C1814-C7BD-4F4A-992B-9E3E32ADDEB7}" type="sibTrans" cxnId="{FCBE9FA0-DA18-477C-A912-AF9ACB8923DF}">
      <dgm:prSet/>
      <dgm:spPr/>
      <dgm:t>
        <a:bodyPr/>
        <a:lstStyle/>
        <a:p>
          <a:endParaRPr lang="ru-RU"/>
        </a:p>
      </dgm:t>
    </dgm:pt>
    <dgm:pt modelId="{23E19786-A54C-4B40-BFF0-D2C521D29327}" type="parTrans" cxnId="{FCBE9FA0-DA18-477C-A912-AF9ACB8923DF}">
      <dgm:prSet/>
      <dgm:spPr/>
      <dgm:t>
        <a:bodyPr/>
        <a:lstStyle/>
        <a:p>
          <a:endParaRPr lang="ru-RU"/>
        </a:p>
      </dgm:t>
    </dgm:pt>
    <dgm:pt modelId="{F13457F5-EF65-4D3B-B334-20D26E64E1AD}">
      <dgm:prSet phldrT="[Текст]"/>
      <dgm:spPr/>
      <dgm:t>
        <a:bodyPr/>
        <a:lstStyle/>
        <a:p>
          <a:r>
            <a:rPr lang="uk-UA" b="1" noProof="0" dirty="0"/>
            <a:t>обмежена судом у дієздатності </a:t>
          </a:r>
          <a:r>
            <a:rPr lang="uk-UA" b="0" i="1" noProof="0" dirty="0"/>
            <a:t>( якщо особа зловживає спиртними напоями, наркотичними засобами і тим ставить себе чи свою сім'ю у скрутне матеріальне</a:t>
          </a:r>
          <a:r>
            <a:rPr lang="ru-RU" b="0" i="1" dirty="0"/>
            <a:t> становище)</a:t>
          </a:r>
          <a:endParaRPr lang="ru-RU" b="1" dirty="0"/>
        </a:p>
      </dgm:t>
    </dgm:pt>
    <dgm:pt modelId="{8CBB5E03-B923-48A4-B638-03FFC4270387}" type="parTrans" cxnId="{A723DA35-BBFA-4254-9F2F-E8E8916A109E}">
      <dgm:prSet/>
      <dgm:spPr/>
      <dgm:t>
        <a:bodyPr/>
        <a:lstStyle/>
        <a:p>
          <a:endParaRPr lang="ru-RU"/>
        </a:p>
      </dgm:t>
    </dgm:pt>
    <dgm:pt modelId="{E74AC409-9787-4388-88DE-CB8320F4C99A}" type="sibTrans" cxnId="{A723DA35-BBFA-4254-9F2F-E8E8916A109E}">
      <dgm:prSet/>
      <dgm:spPr/>
      <dgm:t>
        <a:bodyPr/>
        <a:lstStyle/>
        <a:p>
          <a:endParaRPr lang="ru-RU"/>
        </a:p>
      </dgm:t>
    </dgm:pt>
    <dgm:pt modelId="{81E5D01F-F9A0-409A-803C-29DB522A1089}">
      <dgm:prSet phldrT="[Текст]"/>
      <dgm:spPr/>
      <dgm:t>
        <a:bodyPr/>
        <a:lstStyle/>
        <a:p>
          <a:r>
            <a:rPr lang="uk-UA" b="1" noProof="0" dirty="0"/>
            <a:t>недієздатність </a:t>
          </a:r>
          <a:r>
            <a:rPr lang="uk-UA" b="0" noProof="0" dirty="0"/>
            <a:t>(</a:t>
          </a:r>
          <a:r>
            <a:rPr lang="uk-UA" b="0" i="1" noProof="0" dirty="0"/>
            <a:t>визнана судом особа, яка внаслідок душевної хвороби або недоумства не розуміє характеру чи значення своїх дій)</a:t>
          </a:r>
          <a:endParaRPr lang="uk-UA" b="1" noProof="0" dirty="0"/>
        </a:p>
      </dgm:t>
    </dgm:pt>
    <dgm:pt modelId="{D0E5E2E4-CA9E-4A47-83E4-B783F30056B8}" type="parTrans" cxnId="{575F360D-3BBF-4D9F-8333-79E5D943DBBA}">
      <dgm:prSet/>
      <dgm:spPr/>
      <dgm:t>
        <a:bodyPr/>
        <a:lstStyle/>
        <a:p>
          <a:endParaRPr lang="ru-RU"/>
        </a:p>
      </dgm:t>
    </dgm:pt>
    <dgm:pt modelId="{68100073-AF21-4051-95FB-DD7536D3EF84}" type="sibTrans" cxnId="{575F360D-3BBF-4D9F-8333-79E5D943DBBA}">
      <dgm:prSet/>
      <dgm:spPr/>
      <dgm:t>
        <a:bodyPr/>
        <a:lstStyle/>
        <a:p>
          <a:endParaRPr lang="ru-RU"/>
        </a:p>
      </dgm:t>
    </dgm:pt>
    <dgm:pt modelId="{09E22C48-07DB-41FA-AE5D-D7397F452A50}">
      <dgm:prSet phldrT="[Текст]"/>
      <dgm:spPr/>
      <dgm:t>
        <a:bodyPr/>
        <a:lstStyle/>
        <a:p>
          <a:r>
            <a:rPr lang="uk-UA" b="1" noProof="0" dirty="0"/>
            <a:t>дієздатність припиняється з моменту смерті</a:t>
          </a:r>
        </a:p>
      </dgm:t>
    </dgm:pt>
    <dgm:pt modelId="{6F928D93-4BCC-4FB9-89FB-42ED2008076F}" type="parTrans" cxnId="{F6F0A123-276D-42CF-B0AB-B609A5544E3B}">
      <dgm:prSet/>
      <dgm:spPr/>
      <dgm:t>
        <a:bodyPr/>
        <a:lstStyle/>
        <a:p>
          <a:endParaRPr lang="ru-RU"/>
        </a:p>
      </dgm:t>
    </dgm:pt>
    <dgm:pt modelId="{38AD8BDB-DFD5-4D62-B107-DD64EBCC4699}" type="sibTrans" cxnId="{F6F0A123-276D-42CF-B0AB-B609A5544E3B}">
      <dgm:prSet/>
      <dgm:spPr/>
      <dgm:t>
        <a:bodyPr/>
        <a:lstStyle/>
        <a:p>
          <a:endParaRPr lang="ru-RU"/>
        </a:p>
      </dgm:t>
    </dgm:pt>
    <dgm:pt modelId="{FFCE7956-2E9F-46E9-8EB1-BD66DD371351}">
      <dgm:prSet phldrT="[Текст]"/>
      <dgm:spPr/>
      <dgm:t>
        <a:bodyPr/>
        <a:lstStyle/>
        <a:p>
          <a:r>
            <a:rPr lang="uk-UA" b="1" noProof="0" dirty="0"/>
            <a:t>дієздатність у повному обсязі </a:t>
          </a:r>
          <a:r>
            <a:rPr lang="uk-UA" b="0" noProof="0" dirty="0"/>
            <a:t>( </a:t>
          </a:r>
          <a:r>
            <a:rPr lang="ru-RU" b="0" dirty="0"/>
            <a:t>з 18 р., з моменту </a:t>
          </a:r>
          <a:r>
            <a:rPr lang="uk-UA" b="0" noProof="0" dirty="0"/>
            <a:t>вступу у шлюб)</a:t>
          </a:r>
          <a:endParaRPr lang="uk-UA" b="1" noProof="0" dirty="0"/>
        </a:p>
      </dgm:t>
    </dgm:pt>
    <dgm:pt modelId="{5D344136-795F-4362-ABD0-AA388C7EFF07}" type="parTrans" cxnId="{E2CF6B10-133B-459C-B2F1-F9003EB10479}">
      <dgm:prSet/>
      <dgm:spPr/>
      <dgm:t>
        <a:bodyPr/>
        <a:lstStyle/>
        <a:p>
          <a:endParaRPr lang="ru-RU"/>
        </a:p>
      </dgm:t>
    </dgm:pt>
    <dgm:pt modelId="{61C20728-219D-4579-8404-60FA1232C01A}" type="sibTrans" cxnId="{E2CF6B10-133B-459C-B2F1-F9003EB10479}">
      <dgm:prSet/>
      <dgm:spPr/>
      <dgm:t>
        <a:bodyPr/>
        <a:lstStyle/>
        <a:p>
          <a:endParaRPr lang="ru-RU"/>
        </a:p>
      </dgm:t>
    </dgm:pt>
    <dgm:pt modelId="{986F69C0-76FD-498B-A66F-0ECEEFC8E6AA}">
      <dgm:prSet phldrT="[Текст]"/>
      <dgm:spPr/>
      <dgm:t>
        <a:bodyPr/>
        <a:lstStyle/>
        <a:p>
          <a:endParaRPr lang="ru-RU" b="1" dirty="0"/>
        </a:p>
      </dgm:t>
    </dgm:pt>
    <dgm:pt modelId="{96F65184-AE48-411C-871E-04F9A1E9045D}" type="parTrans" cxnId="{B076F585-8740-44B7-A4B3-638FF4D74C83}">
      <dgm:prSet/>
      <dgm:spPr/>
      <dgm:t>
        <a:bodyPr/>
        <a:lstStyle/>
        <a:p>
          <a:endParaRPr lang="ru-RU"/>
        </a:p>
      </dgm:t>
    </dgm:pt>
    <dgm:pt modelId="{E186BBE1-87F8-4B1E-85DA-329BE668D447}" type="sibTrans" cxnId="{B076F585-8740-44B7-A4B3-638FF4D74C83}">
      <dgm:prSet/>
      <dgm:spPr/>
      <dgm:t>
        <a:bodyPr/>
        <a:lstStyle/>
        <a:p>
          <a:endParaRPr lang="ru-RU"/>
        </a:p>
      </dgm:t>
    </dgm:pt>
    <dgm:pt modelId="{4F946614-7CE2-4C40-962E-96185468104F}">
      <dgm:prSet phldrT="[Текст]"/>
      <dgm:spPr/>
      <dgm:t>
        <a:bodyPr/>
        <a:lstStyle/>
        <a:p>
          <a:r>
            <a:rPr lang="uk-UA" b="1" i="1" noProof="0" dirty="0"/>
            <a:t> часткова дієздатність (</a:t>
          </a:r>
          <a:r>
            <a:rPr lang="ru-RU" b="0" i="1" dirty="0"/>
            <a:t>до 14 р.)</a:t>
          </a:r>
          <a:endParaRPr lang="ru-RU" b="0" dirty="0"/>
        </a:p>
      </dgm:t>
    </dgm:pt>
    <dgm:pt modelId="{E6D45E5A-D485-4E20-A237-4633A49A790B}" type="parTrans" cxnId="{7CA6AFCF-E1C0-4783-9152-E88F69091E94}">
      <dgm:prSet/>
      <dgm:spPr/>
    </dgm:pt>
    <dgm:pt modelId="{29A673B4-ADF7-4227-B764-B42AA94C11FF}" type="sibTrans" cxnId="{7CA6AFCF-E1C0-4783-9152-E88F69091E94}">
      <dgm:prSet/>
      <dgm:spPr/>
    </dgm:pt>
    <dgm:pt modelId="{1166B046-11BE-4BEC-BF08-383F8A7825DB}" type="pres">
      <dgm:prSet presAssocID="{9A70173A-82E4-4B06-B5D0-508DE471FC10}" presName="Name0" presStyleCnt="0">
        <dgm:presLayoutVars>
          <dgm:dir/>
          <dgm:animLvl val="lvl"/>
          <dgm:resizeHandles/>
        </dgm:presLayoutVars>
      </dgm:prSet>
      <dgm:spPr/>
    </dgm:pt>
    <dgm:pt modelId="{D9E3A623-83ED-4F05-B4DF-E59C64DF7D1E}" type="pres">
      <dgm:prSet presAssocID="{13195397-42A5-4C72-8D33-4B248499334F}" presName="linNode" presStyleCnt="0"/>
      <dgm:spPr/>
    </dgm:pt>
    <dgm:pt modelId="{9C8A0462-1872-4567-A9B9-1AAD4099D6CB}" type="pres">
      <dgm:prSet presAssocID="{13195397-42A5-4C72-8D33-4B248499334F}" presName="parentShp" presStyleLbl="node1" presStyleIdx="0" presStyleCnt="2">
        <dgm:presLayoutVars>
          <dgm:bulletEnabled val="1"/>
        </dgm:presLayoutVars>
      </dgm:prSet>
      <dgm:spPr/>
    </dgm:pt>
    <dgm:pt modelId="{D6DE83E7-02AA-4B82-9105-749F057C503F}" type="pres">
      <dgm:prSet presAssocID="{13195397-42A5-4C72-8D33-4B248499334F}" presName="childShp" presStyleLbl="bgAccFollowNode1" presStyleIdx="0" presStyleCnt="2">
        <dgm:presLayoutVars>
          <dgm:bulletEnabled val="1"/>
        </dgm:presLayoutVars>
      </dgm:prSet>
      <dgm:spPr/>
    </dgm:pt>
    <dgm:pt modelId="{0878D821-CD67-4981-A015-A6054E9CE837}" type="pres">
      <dgm:prSet presAssocID="{E3E54DBD-52EC-4082-90DD-3B76C05888A8}" presName="spacing" presStyleCnt="0"/>
      <dgm:spPr/>
    </dgm:pt>
    <dgm:pt modelId="{A6FC7C90-E2E9-4202-BBE3-A1F421FC4389}" type="pres">
      <dgm:prSet presAssocID="{85BEF4BF-C48C-4605-AE6F-0FCA1D853E8C}" presName="linNode" presStyleCnt="0"/>
      <dgm:spPr/>
    </dgm:pt>
    <dgm:pt modelId="{AED72D5C-08E9-4992-B077-FF08E8CDA7A9}" type="pres">
      <dgm:prSet presAssocID="{85BEF4BF-C48C-4605-AE6F-0FCA1D853E8C}" presName="parentShp" presStyleLbl="node1" presStyleIdx="1" presStyleCnt="2">
        <dgm:presLayoutVars>
          <dgm:bulletEnabled val="1"/>
        </dgm:presLayoutVars>
      </dgm:prSet>
      <dgm:spPr/>
    </dgm:pt>
    <dgm:pt modelId="{2E86B180-A662-4992-9D4E-9710B8A8F06D}" type="pres">
      <dgm:prSet presAssocID="{85BEF4BF-C48C-4605-AE6F-0FCA1D853E8C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575F360D-3BBF-4D9F-8333-79E5D943DBBA}" srcId="{85BEF4BF-C48C-4605-AE6F-0FCA1D853E8C}" destId="{81E5D01F-F9A0-409A-803C-29DB522A1089}" srcOrd="4" destOrd="0" parTransId="{D0E5E2E4-CA9E-4A47-83E4-B783F30056B8}" sibTransId="{68100073-AF21-4051-95FB-DD7536D3EF84}"/>
    <dgm:cxn modelId="{E2CF6B10-133B-459C-B2F1-F9003EB10479}" srcId="{85BEF4BF-C48C-4605-AE6F-0FCA1D853E8C}" destId="{FFCE7956-2E9F-46E9-8EB1-BD66DD371351}" srcOrd="0" destOrd="0" parTransId="{5D344136-795F-4362-ABD0-AA388C7EFF07}" sibTransId="{61C20728-219D-4579-8404-60FA1232C01A}"/>
    <dgm:cxn modelId="{DFB81411-F7A4-46FE-8DDE-419BFC14FDE4}" srcId="{9A70173A-82E4-4B06-B5D0-508DE471FC10}" destId="{13195397-42A5-4C72-8D33-4B248499334F}" srcOrd="0" destOrd="0" parTransId="{72FB954C-DAB8-43DD-B837-E92DA0EFCD91}" sibTransId="{E3E54DBD-52EC-4082-90DD-3B76C05888A8}"/>
    <dgm:cxn modelId="{F6F0A123-276D-42CF-B0AB-B609A5544E3B}" srcId="{85BEF4BF-C48C-4605-AE6F-0FCA1D853E8C}" destId="{09E22C48-07DB-41FA-AE5D-D7397F452A50}" srcOrd="5" destOrd="0" parTransId="{6F928D93-4BCC-4FB9-89FB-42ED2008076F}" sibTransId="{38AD8BDB-DFD5-4D62-B107-DD64EBCC4699}"/>
    <dgm:cxn modelId="{1CE26D2B-4FFC-4381-A1B7-9AA8095E38A2}" srcId="{13195397-42A5-4C72-8D33-4B248499334F}" destId="{BD046125-5C38-44B1-8699-A425B3188938}" srcOrd="1" destOrd="0" parTransId="{6B5A2953-A6AB-4F21-926F-EB4D15F64276}" sibTransId="{B6F88E7A-521B-4D6E-93A4-9964E0CC8DAA}"/>
    <dgm:cxn modelId="{98341332-8A7A-4431-9442-83547E4C4FE8}" srcId="{13195397-42A5-4C72-8D33-4B248499334F}" destId="{6F675F8C-E87C-4879-8EFA-3EC849B8603A}" srcOrd="2" destOrd="0" parTransId="{CD384143-B552-477B-822D-B2DDF36AE6F2}" sibTransId="{EFE5E284-9CD3-4A4C-8450-98AFC3A54FFF}"/>
    <dgm:cxn modelId="{A723DA35-BBFA-4254-9F2F-E8E8916A109E}" srcId="{85BEF4BF-C48C-4605-AE6F-0FCA1D853E8C}" destId="{F13457F5-EF65-4D3B-B334-20D26E64E1AD}" srcOrd="3" destOrd="0" parTransId="{8CBB5E03-B923-48A4-B638-03FFC4270387}" sibTransId="{E74AC409-9787-4388-88DE-CB8320F4C99A}"/>
    <dgm:cxn modelId="{312E225D-9FCD-4AE7-96C4-38469466C4C6}" srcId="{9A70173A-82E4-4B06-B5D0-508DE471FC10}" destId="{85BEF4BF-C48C-4605-AE6F-0FCA1D853E8C}" srcOrd="1" destOrd="0" parTransId="{74774EF4-ED8E-48E5-AE5C-3E9DF9F3BF10}" sibTransId="{795B21EF-1201-4F66-95F9-6C8A2F2EAE2E}"/>
    <dgm:cxn modelId="{26750B46-9AA8-4E94-9890-434B2874332B}" type="presOf" srcId="{FFCE7956-2E9F-46E9-8EB1-BD66DD371351}" destId="{2E86B180-A662-4992-9D4E-9710B8A8F06D}" srcOrd="0" destOrd="0" presId="urn:microsoft.com/office/officeart/2005/8/layout/vList6"/>
    <dgm:cxn modelId="{F756F053-0581-4B09-9621-FF15DC7C896E}" type="presOf" srcId="{9A70173A-82E4-4B06-B5D0-508DE471FC10}" destId="{1166B046-11BE-4BEC-BF08-383F8A7825DB}" srcOrd="0" destOrd="0" presId="urn:microsoft.com/office/officeart/2005/8/layout/vList6"/>
    <dgm:cxn modelId="{43F00F56-067B-44F3-AE5B-0BE34005C83F}" type="presOf" srcId="{81E5D01F-F9A0-409A-803C-29DB522A1089}" destId="{2E86B180-A662-4992-9D4E-9710B8A8F06D}" srcOrd="0" destOrd="4" presId="urn:microsoft.com/office/officeart/2005/8/layout/vList6"/>
    <dgm:cxn modelId="{71A6AC58-B821-4806-8B77-3A24F142314C}" type="presOf" srcId="{09E22C48-07DB-41FA-AE5D-D7397F452A50}" destId="{2E86B180-A662-4992-9D4E-9710B8A8F06D}" srcOrd="0" destOrd="5" presId="urn:microsoft.com/office/officeart/2005/8/layout/vList6"/>
    <dgm:cxn modelId="{7828435A-43EE-4DBE-8269-0FA9DF741E06}" type="presOf" srcId="{4F946614-7CE2-4C40-962E-96185468104F}" destId="{2E86B180-A662-4992-9D4E-9710B8A8F06D}" srcOrd="0" destOrd="2" presId="urn:microsoft.com/office/officeart/2005/8/layout/vList6"/>
    <dgm:cxn modelId="{2B4B565A-EF44-47AD-BC25-D41B96AC72DD}" type="presOf" srcId="{85BEF4BF-C48C-4605-AE6F-0FCA1D853E8C}" destId="{AED72D5C-08E9-4992-B077-FF08E8CDA7A9}" srcOrd="0" destOrd="0" presId="urn:microsoft.com/office/officeart/2005/8/layout/vList6"/>
    <dgm:cxn modelId="{02C73081-401C-432B-B133-7F1201764330}" type="presOf" srcId="{BD046125-5C38-44B1-8699-A425B3188938}" destId="{D6DE83E7-02AA-4B82-9105-749F057C503F}" srcOrd="0" destOrd="1" presId="urn:microsoft.com/office/officeart/2005/8/layout/vList6"/>
    <dgm:cxn modelId="{B076F585-8740-44B7-A4B3-638FF4D74C83}" srcId="{13195397-42A5-4C72-8D33-4B248499334F}" destId="{986F69C0-76FD-498B-A66F-0ECEEFC8E6AA}" srcOrd="0" destOrd="0" parTransId="{96F65184-AE48-411C-871E-04F9A1E9045D}" sibTransId="{E186BBE1-87F8-4B1E-85DA-329BE668D447}"/>
    <dgm:cxn modelId="{0F02EB87-9C60-43DB-9765-DD5FE179F9C7}" type="presOf" srcId="{F13457F5-EF65-4D3B-B334-20D26E64E1AD}" destId="{2E86B180-A662-4992-9D4E-9710B8A8F06D}" srcOrd="0" destOrd="3" presId="urn:microsoft.com/office/officeart/2005/8/layout/vList6"/>
    <dgm:cxn modelId="{6DAFFF89-EEAA-4FBF-8892-A6F78A72ECB0}" type="presOf" srcId="{6102FCD4-EDBE-44D0-A113-0033B5450C9A}" destId="{D6DE83E7-02AA-4B82-9105-749F057C503F}" srcOrd="0" destOrd="3" presId="urn:microsoft.com/office/officeart/2005/8/layout/vList6"/>
    <dgm:cxn modelId="{345C2193-DB64-40B1-AB56-45CDB49F2417}" type="presOf" srcId="{3F6C26A2-C00B-401B-8A58-47F51B766F48}" destId="{2E86B180-A662-4992-9D4E-9710B8A8F06D}" srcOrd="0" destOrd="1" presId="urn:microsoft.com/office/officeart/2005/8/layout/vList6"/>
    <dgm:cxn modelId="{98BC3498-89B7-4BB7-9F09-797593A38ED9}" type="presOf" srcId="{6F675F8C-E87C-4879-8EFA-3EC849B8603A}" destId="{D6DE83E7-02AA-4B82-9105-749F057C503F}" srcOrd="0" destOrd="2" presId="urn:microsoft.com/office/officeart/2005/8/layout/vList6"/>
    <dgm:cxn modelId="{FCBE9FA0-DA18-477C-A912-AF9ACB8923DF}" srcId="{13195397-42A5-4C72-8D33-4B248499334F}" destId="{6102FCD4-EDBE-44D0-A113-0033B5450C9A}" srcOrd="3" destOrd="0" parTransId="{23E19786-A54C-4B40-BFF0-D2C521D29327}" sibTransId="{0A9C1814-C7BD-4F4A-992B-9E3E32ADDEB7}"/>
    <dgm:cxn modelId="{C0B234CE-BEB4-4B8E-BA93-D79A5D8F54FA}" type="presOf" srcId="{13195397-42A5-4C72-8D33-4B248499334F}" destId="{9C8A0462-1872-4567-A9B9-1AAD4099D6CB}" srcOrd="0" destOrd="0" presId="urn:microsoft.com/office/officeart/2005/8/layout/vList6"/>
    <dgm:cxn modelId="{7CA6AFCF-E1C0-4783-9152-E88F69091E94}" srcId="{85BEF4BF-C48C-4605-AE6F-0FCA1D853E8C}" destId="{4F946614-7CE2-4C40-962E-96185468104F}" srcOrd="2" destOrd="0" parTransId="{E6D45E5A-D485-4E20-A237-4633A49A790B}" sibTransId="{29A673B4-ADF7-4227-B764-B42AA94C11FF}"/>
    <dgm:cxn modelId="{1DA8CADB-9806-42E9-9C6A-08C94CFC847B}" type="presOf" srcId="{986F69C0-76FD-498B-A66F-0ECEEFC8E6AA}" destId="{D6DE83E7-02AA-4B82-9105-749F057C503F}" srcOrd="0" destOrd="0" presId="urn:microsoft.com/office/officeart/2005/8/layout/vList6"/>
    <dgm:cxn modelId="{FB2576F3-6AF1-41F1-AD46-36C6D1317221}" srcId="{85BEF4BF-C48C-4605-AE6F-0FCA1D853E8C}" destId="{3F6C26A2-C00B-401B-8A58-47F51B766F48}" srcOrd="1" destOrd="0" parTransId="{A1894F2A-CE55-4C3F-858C-CD738EDDA9A6}" sibTransId="{C627C952-D3CE-4706-AB5C-0FFA7E281718}"/>
    <dgm:cxn modelId="{5E846D69-DFE8-45E0-A053-D0FC7C5B3FF2}" type="presParOf" srcId="{1166B046-11BE-4BEC-BF08-383F8A7825DB}" destId="{D9E3A623-83ED-4F05-B4DF-E59C64DF7D1E}" srcOrd="0" destOrd="0" presId="urn:microsoft.com/office/officeart/2005/8/layout/vList6"/>
    <dgm:cxn modelId="{DE05E95E-3E0D-4215-B043-AD6E3D8C402E}" type="presParOf" srcId="{D9E3A623-83ED-4F05-B4DF-E59C64DF7D1E}" destId="{9C8A0462-1872-4567-A9B9-1AAD4099D6CB}" srcOrd="0" destOrd="0" presId="urn:microsoft.com/office/officeart/2005/8/layout/vList6"/>
    <dgm:cxn modelId="{8A79F25D-C76F-47AA-A0CB-36100CF225EC}" type="presParOf" srcId="{D9E3A623-83ED-4F05-B4DF-E59C64DF7D1E}" destId="{D6DE83E7-02AA-4B82-9105-749F057C503F}" srcOrd="1" destOrd="0" presId="urn:microsoft.com/office/officeart/2005/8/layout/vList6"/>
    <dgm:cxn modelId="{2A0C2ABD-A158-454D-BC1E-5E50217891A8}" type="presParOf" srcId="{1166B046-11BE-4BEC-BF08-383F8A7825DB}" destId="{0878D821-CD67-4981-A015-A6054E9CE837}" srcOrd="1" destOrd="0" presId="urn:microsoft.com/office/officeart/2005/8/layout/vList6"/>
    <dgm:cxn modelId="{153B1597-EBF2-404F-9FAB-50CD3A0FE9E3}" type="presParOf" srcId="{1166B046-11BE-4BEC-BF08-383F8A7825DB}" destId="{A6FC7C90-E2E9-4202-BBE3-A1F421FC4389}" srcOrd="2" destOrd="0" presId="urn:microsoft.com/office/officeart/2005/8/layout/vList6"/>
    <dgm:cxn modelId="{28033B05-4BDD-4263-8C74-200888FF38FB}" type="presParOf" srcId="{A6FC7C90-E2E9-4202-BBE3-A1F421FC4389}" destId="{AED72D5C-08E9-4992-B077-FF08E8CDA7A9}" srcOrd="0" destOrd="0" presId="urn:microsoft.com/office/officeart/2005/8/layout/vList6"/>
    <dgm:cxn modelId="{187F9BA2-7F0E-41CC-93A2-F8229E02CEF5}" type="presParOf" srcId="{A6FC7C90-E2E9-4202-BBE3-A1F421FC4389}" destId="{2E86B180-A662-4992-9D4E-9710B8A8F06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E83E7-02AA-4B82-9105-749F057C503F}">
      <dsp:nvSpPr>
        <dsp:cNvPr id="0" name=""/>
        <dsp:cNvSpPr/>
      </dsp:nvSpPr>
      <dsp:spPr>
        <a:xfrm>
          <a:off x="3900566" y="458"/>
          <a:ext cx="5850849" cy="178779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900" b="1" kern="1200" dirty="0"/>
            <a:t>настає  з моменту народження, припиняється з моменту їхньої </a:t>
          </a:r>
          <a:r>
            <a:rPr lang="uk-UA" sz="900" b="1" kern="1200" noProof="0" dirty="0"/>
            <a:t>смерті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b="1" kern="1200" noProof="0" dirty="0"/>
            <a:t>наділені</a:t>
          </a:r>
          <a:r>
            <a:rPr lang="ru-RU" sz="900" b="1" kern="1200" dirty="0"/>
            <a:t> </a:t>
          </a:r>
          <a:r>
            <a:rPr lang="uk-UA" sz="900" b="1" kern="1200" noProof="0" dirty="0"/>
            <a:t>всі фізичні </a:t>
          </a:r>
          <a:r>
            <a:rPr lang="ru-RU" sz="900" b="1" kern="1200" dirty="0"/>
            <a:t>особи </a:t>
          </a:r>
          <a:r>
            <a:rPr lang="uk-UA" sz="900" b="1" kern="1200" noProof="0" dirty="0"/>
            <a:t>незалежно</a:t>
          </a:r>
          <a:r>
            <a:rPr lang="uk-UA" sz="900" kern="1200" noProof="0" dirty="0"/>
            <a:t> від статі, національності, віросповідання, майнового стану, громадянства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900" kern="1200" dirty="0"/>
            <a:t> </a:t>
          </a:r>
          <a:r>
            <a:rPr lang="uk-UA" sz="900" b="1" kern="1200" noProof="0" dirty="0"/>
            <a:t>ніхто не вправі позбавити особу цивільної правоздатності </a:t>
          </a:r>
          <a:r>
            <a:rPr lang="uk-UA" sz="900" kern="1200" noProof="0" dirty="0"/>
            <a:t>(лише обмежити у випадках, передбачених законом: </a:t>
          </a:r>
          <a:r>
            <a:rPr lang="uk-UA" sz="900" i="1" kern="1200" noProof="0" dirty="0"/>
            <a:t>позбавлення батьківського права, права займатися певними видами діяльності</a:t>
          </a:r>
          <a:r>
            <a:rPr lang="uk-UA" sz="900" kern="1200" noProof="0" dirty="0"/>
            <a:t>)</a:t>
          </a:r>
        </a:p>
      </dsp:txBody>
      <dsp:txXfrm>
        <a:off x="3900566" y="223932"/>
        <a:ext cx="5180427" cy="1340844"/>
      </dsp:txXfrm>
    </dsp:sp>
    <dsp:sp modelId="{9C8A0462-1872-4567-A9B9-1AAD4099D6CB}">
      <dsp:nvSpPr>
        <dsp:cNvPr id="0" name=""/>
        <dsp:cNvSpPr/>
      </dsp:nvSpPr>
      <dsp:spPr>
        <a:xfrm>
          <a:off x="0" y="458"/>
          <a:ext cx="3900566" cy="17877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Цивільна правоздатність </a:t>
          </a:r>
          <a:r>
            <a:rPr lang="ru-RU" sz="2300" kern="1200" dirty="0"/>
            <a:t>- це здатність особи мати цивільні права й обов</a:t>
          </a:r>
          <a:r>
            <a:rPr lang="uk-UA" sz="2300" b="1" kern="1200" dirty="0"/>
            <a:t>’</a:t>
          </a:r>
          <a:r>
            <a:rPr lang="ru-RU" sz="2300" kern="1200" dirty="0"/>
            <a:t>язки</a:t>
          </a:r>
        </a:p>
      </dsp:txBody>
      <dsp:txXfrm>
        <a:off x="87273" y="87731"/>
        <a:ext cx="3726020" cy="1613246"/>
      </dsp:txXfrm>
    </dsp:sp>
    <dsp:sp modelId="{2E86B180-A662-4992-9D4E-9710B8A8F06D}">
      <dsp:nvSpPr>
        <dsp:cNvPr id="0" name=""/>
        <dsp:cNvSpPr/>
      </dsp:nvSpPr>
      <dsp:spPr>
        <a:xfrm>
          <a:off x="3900566" y="1967030"/>
          <a:ext cx="5850849" cy="178779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b="1" kern="1200" noProof="0" dirty="0"/>
            <a:t>дієздатність у повному обсязі </a:t>
          </a:r>
          <a:r>
            <a:rPr lang="uk-UA" sz="900" b="0" kern="1200" noProof="0" dirty="0"/>
            <a:t>( </a:t>
          </a:r>
          <a:r>
            <a:rPr lang="ru-RU" sz="900" b="0" kern="1200" dirty="0"/>
            <a:t>з 18 р., з моменту </a:t>
          </a:r>
          <a:r>
            <a:rPr lang="uk-UA" sz="900" b="0" kern="1200" noProof="0" dirty="0"/>
            <a:t>вступу у шлюб)</a:t>
          </a:r>
          <a:endParaRPr lang="uk-UA" sz="900" b="1" kern="1200" noProof="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b="1" kern="1200" noProof="0" dirty="0"/>
            <a:t> неповна дієздатність</a:t>
          </a:r>
          <a:r>
            <a:rPr lang="ru-RU" sz="900" b="1" kern="1200" dirty="0"/>
            <a:t>   </a:t>
          </a:r>
          <a:r>
            <a:rPr lang="ru-RU" sz="900" b="0" kern="1200" dirty="0"/>
            <a:t>(</a:t>
          </a:r>
          <a:r>
            <a:rPr lang="ru-RU" sz="900" b="0" i="1" kern="1200" dirty="0"/>
            <a:t>з 14 р. до 18 р., </a:t>
          </a:r>
          <a:r>
            <a:rPr lang="uk-UA" sz="900" b="0" i="1" kern="1200" noProof="0" dirty="0"/>
            <a:t>або вступу у шлюб)  </a:t>
          </a:r>
          <a:endParaRPr lang="ru-RU" sz="900" b="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b="1" i="1" kern="1200" noProof="0" dirty="0"/>
            <a:t> часткова дієздатність (</a:t>
          </a:r>
          <a:r>
            <a:rPr lang="ru-RU" sz="900" b="0" i="1" kern="1200" dirty="0"/>
            <a:t>до 14 р.)</a:t>
          </a:r>
          <a:endParaRPr lang="ru-RU" sz="900" b="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b="1" kern="1200" noProof="0" dirty="0"/>
            <a:t>обмежена судом у дієздатності </a:t>
          </a:r>
          <a:r>
            <a:rPr lang="uk-UA" sz="900" b="0" i="1" kern="1200" noProof="0" dirty="0"/>
            <a:t>( якщо особа зловживає спиртними напоями, наркотичними засобами і тим ставить себе чи свою сім'ю у скрутне матеріальне</a:t>
          </a:r>
          <a:r>
            <a:rPr lang="ru-RU" sz="900" b="0" i="1" kern="1200" dirty="0"/>
            <a:t> становище)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b="1" kern="1200" noProof="0" dirty="0"/>
            <a:t>недієздатність </a:t>
          </a:r>
          <a:r>
            <a:rPr lang="uk-UA" sz="900" b="0" kern="1200" noProof="0" dirty="0"/>
            <a:t>(</a:t>
          </a:r>
          <a:r>
            <a:rPr lang="uk-UA" sz="900" b="0" i="1" kern="1200" noProof="0" dirty="0"/>
            <a:t>визнана судом особа, яка внаслідок душевної хвороби або недоумства не розуміє характеру чи значення своїх дій)</a:t>
          </a:r>
          <a:endParaRPr lang="uk-UA" sz="900" b="1" kern="1200" noProof="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900" b="1" kern="1200" noProof="0" dirty="0"/>
            <a:t>дієздатність припиняється з моменту смерті</a:t>
          </a:r>
        </a:p>
      </dsp:txBody>
      <dsp:txXfrm>
        <a:off x="3900566" y="2190504"/>
        <a:ext cx="5180427" cy="1340844"/>
      </dsp:txXfrm>
    </dsp:sp>
    <dsp:sp modelId="{AED72D5C-08E9-4992-B077-FF08E8CDA7A9}">
      <dsp:nvSpPr>
        <dsp:cNvPr id="0" name=""/>
        <dsp:cNvSpPr/>
      </dsp:nvSpPr>
      <dsp:spPr>
        <a:xfrm>
          <a:off x="0" y="1967030"/>
          <a:ext cx="3900566" cy="178779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Цивільна </a:t>
          </a:r>
          <a:r>
            <a:rPr lang="uk-UA" sz="2300" b="1" kern="1200" noProof="0" dirty="0"/>
            <a:t>дієздадність</a:t>
          </a:r>
          <a:r>
            <a:rPr lang="ru-RU" sz="2300" b="1" kern="1200" dirty="0"/>
            <a:t> </a:t>
          </a:r>
          <a:r>
            <a:rPr lang="ru-RU" sz="2300" kern="1200" dirty="0"/>
            <a:t>- </a:t>
          </a:r>
          <a:r>
            <a:rPr lang="uk-UA" sz="2300" kern="1200" noProof="0" dirty="0"/>
            <a:t>затність</a:t>
          </a:r>
          <a:r>
            <a:rPr lang="ru-RU" sz="2300" kern="1200" dirty="0"/>
            <a:t> особи своїми діями набувати та реалізовувати цивільні права і обов</a:t>
          </a:r>
          <a:r>
            <a:rPr lang="uk-UA" sz="2300" b="1" kern="1200" dirty="0"/>
            <a:t>’</a:t>
          </a:r>
          <a:r>
            <a:rPr lang="ru-RU" sz="2300" kern="1200" dirty="0"/>
            <a:t>язки </a:t>
          </a:r>
        </a:p>
      </dsp:txBody>
      <dsp:txXfrm>
        <a:off x="87273" y="2054303"/>
        <a:ext cx="3726020" cy="1613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7434C-8097-46B6-932A-5AF4DDD1B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DA03A81-7D55-4A04-8DC6-60CAE73FDF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92ED0C-0293-440E-B8F6-3A21D385B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00E208-B4BE-44FD-B4D0-F66AF6F3B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43BCFD-AA94-4C70-9093-D38CA136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597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5F79D7-A76B-4B90-B993-0CBB91533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ECA0FD-300B-47B9-B5E6-ABEF13DEA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005C70-037D-40F1-ABDF-17DC6AB13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BA30F7-C34A-41F5-BE7A-5911FDE01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14B7B1-23D6-49F0-B69A-636CB7627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451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CC850C4-6946-4B4A-90B6-5057229469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79D4856-F4EF-4011-A91D-AE8E6229D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FA25D3-9FD0-46F5-9535-1341ED62D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1D40E5-E819-4F5F-9627-FD4816366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EB402E-48DC-41F3-9987-CFAE6C786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319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A89E68-3D86-422C-9410-B8011E413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60E7EC-C11D-4180-BE30-C48027433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D6ACE4-25CB-470A-A1E3-5200FF137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44BE52-DB1A-468E-A062-6C6144ED2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FB1AE2-7E51-4788-8E35-77205EA70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955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441504-8E80-4EB6-ADC6-DEE079F6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71A74B-FF20-4C05-A3B1-F58C2B8C6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CF0A3F-F8CE-4A52-B51E-21E60D547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5A6A36-DAAE-4ED3-906A-74C7CE54A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A9DE6C-C5FE-460B-91F0-478978004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1770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5A3C6E-9720-403B-AABB-81FE9FA8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CF5E43-62C1-4DA9-8DDA-E4985E398F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D41CBC-2CFF-4DE0-81CB-B8E5C62E9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403673-CA0A-4ACE-A268-ACD72C31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E826CD-020A-4E5D-8577-8AEBFA134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18AF16-04CC-4067-B9AC-F04C1F553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0181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90686A-C379-4ED6-9FA7-7474C4ED1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E86C5E-1F6C-495D-9093-D7719DA35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2D4479-8458-418A-B0E6-1E6D600C9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9A6F217-7DC2-4505-9D38-27B544A6F9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35C34CC-96E0-4DA4-AE31-7D4F95951B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FDAFD89-B5F1-4A6B-9133-7DC5D850A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8BA91B9-7C25-4FF2-A216-96E41D95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C1802B8-8141-43C7-BA62-7BFCB68D8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FD6D7E-BD74-45A8-9883-9FE3F1FE0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ECD2F70-28F5-4807-B904-88742A334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46E2C6-7E55-496E-8E03-6AF4C2911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9DCBF57-4E65-4BF9-85D1-9B9DEA426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97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0E2E972-3CD4-45A5-952D-E74E1889A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83B45CA-FF6C-4E8D-9A27-63A48DD6E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08E5559-4A4F-4133-969E-F8029EA96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8446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A43E18-0B99-4D37-880A-FF1C07189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05F685-1828-4EE0-A6A3-B7F4ACEC3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684C8CF-E9BA-4A66-9F0D-8C3239D5E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6DC61C-3221-4C55-B007-E83C27561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E5F16E-9D85-424B-BA8C-FF13729C2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FEC6C3-C166-4542-B2B5-D47406220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121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6F2616-EAA1-4B79-9EAC-F8E410C42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E52D7F9-980E-4B35-88F2-FD5215EE7D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5FF49D3-A411-46FF-AE4A-74B389C4A9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052896D-9305-4AB8-85F6-DF467616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3AC2D4-F77B-427A-8088-9EBC904E3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B07A61-8C7C-4600-925E-609620C43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56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E896D9-CB14-4506-A775-781B54590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13F60E3-EF07-4B96-BD9A-110B28D00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0EFB15-4587-46E7-9E88-0220E8EAE8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985EF-A193-4485-8717-B75F51B5A5BF}" type="datetimeFigureOut">
              <a:rPr lang="ru-RU" smtClean="0"/>
              <a:t>17.04.2024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B31178-A011-4DFB-AE40-7E2D8233C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3F8A34-B9C7-47C5-8281-94901EE871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C659B-F426-4F2F-B9CA-D03BDAC133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76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DDA8CE9-E0A6-4FF2-823D-D0860760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195564-33B9-434B-9641-764F5905A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18C537-E336-47C4-836B-C342A230F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52475" y="1"/>
            <a:ext cx="4262009" cy="2602764"/>
            <a:chOff x="6867015" y="-1"/>
            <a:chExt cx="5324985" cy="3251912"/>
          </a:xfrm>
          <a:solidFill>
            <a:schemeClr val="accent5">
              <a:alpha val="5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81F97D2-9A0D-4CA5-B9AF-27B558BCF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678A47C-892D-47C9-A5D8-F8860B1B0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9E8FDFA-59ED-4D6F-BA20-10CDF8436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958D9A5-8003-4D92-8C05-787C630F75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A1259D8-0C3A-4069-A22F-537BBBB61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60995" y="62352"/>
            <a:ext cx="6028697" cy="6795648"/>
            <a:chOff x="6160995" y="62352"/>
            <a:chExt cx="6028697" cy="6795648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90700B4-CEB5-450F-9EA7-95E355B503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82080" y="81632"/>
              <a:ext cx="6007612" cy="6776368"/>
            </a:xfrm>
            <a:custGeom>
              <a:avLst/>
              <a:gdLst>
                <a:gd name="connsiteX0" fmla="*/ 4493599 w 6007612"/>
                <a:gd name="connsiteY0" fmla="*/ 0 h 6797829"/>
                <a:gd name="connsiteX1" fmla="*/ 5981837 w 6007612"/>
                <a:gd name="connsiteY1" fmla="*/ 314220 h 6797829"/>
                <a:gd name="connsiteX2" fmla="*/ 6007612 w 6007612"/>
                <a:gd name="connsiteY2" fmla="*/ 327088 h 6797829"/>
                <a:gd name="connsiteX3" fmla="*/ 6007612 w 6007612"/>
                <a:gd name="connsiteY3" fmla="*/ 1316637 h 6797829"/>
                <a:gd name="connsiteX4" fmla="*/ 5852405 w 6007612"/>
                <a:gd name="connsiteY4" fmla="*/ 1209899 h 6797829"/>
                <a:gd name="connsiteX5" fmla="*/ 5622498 w 6007612"/>
                <a:gd name="connsiteY5" fmla="*/ 1086619 h 6797829"/>
                <a:gd name="connsiteX6" fmla="*/ 4493032 w 6007612"/>
                <a:gd name="connsiteY6" fmla="*/ 851533 h 6797829"/>
                <a:gd name="connsiteX7" fmla="*/ 3155579 w 6007612"/>
                <a:gd name="connsiteY7" fmla="*/ 1108326 h 6797829"/>
                <a:gd name="connsiteX8" fmla="*/ 1963832 w 6007612"/>
                <a:gd name="connsiteY8" fmla="*/ 1817700 h 6797829"/>
                <a:gd name="connsiteX9" fmla="*/ 1144646 w 6007612"/>
                <a:gd name="connsiteY9" fmla="*/ 2832814 h 6797829"/>
                <a:gd name="connsiteX10" fmla="*/ 851249 w 6007612"/>
                <a:gd name="connsiteY10" fmla="*/ 3998599 h 6797829"/>
                <a:gd name="connsiteX11" fmla="*/ 1336319 w 6007612"/>
                <a:gd name="connsiteY11" fmla="*/ 5057837 h 6797829"/>
                <a:gd name="connsiteX12" fmla="*/ 1597084 w 6007612"/>
                <a:gd name="connsiteY12" fmla="*/ 5424583 h 6797829"/>
                <a:gd name="connsiteX13" fmla="*/ 2591910 w 6007612"/>
                <a:gd name="connsiteY13" fmla="*/ 6440122 h 6797829"/>
                <a:gd name="connsiteX14" fmla="*/ 3899854 w 6007612"/>
                <a:gd name="connsiteY14" fmla="*/ 6780621 h 6797829"/>
                <a:gd name="connsiteX15" fmla="*/ 4741172 w 6007612"/>
                <a:gd name="connsiteY15" fmla="*/ 6563979 h 6797829"/>
                <a:gd name="connsiteX16" fmla="*/ 5649171 w 6007612"/>
                <a:gd name="connsiteY16" fmla="*/ 5938452 h 6797829"/>
                <a:gd name="connsiteX17" fmla="*/ 5873475 w 6007612"/>
                <a:gd name="connsiteY17" fmla="*/ 5764656 h 6797829"/>
                <a:gd name="connsiteX18" fmla="*/ 6007612 w 6007612"/>
                <a:gd name="connsiteY18" fmla="*/ 5660343 h 6797829"/>
                <a:gd name="connsiteX19" fmla="*/ 6007612 w 6007612"/>
                <a:gd name="connsiteY19" fmla="*/ 6737454 h 6797829"/>
                <a:gd name="connsiteX20" fmla="*/ 5929386 w 6007612"/>
                <a:gd name="connsiteY20" fmla="*/ 6797829 h 6797829"/>
                <a:gd name="connsiteX21" fmla="*/ 1656512 w 6007612"/>
                <a:gd name="connsiteY21" fmla="*/ 6797829 h 6797829"/>
                <a:gd name="connsiteX22" fmla="*/ 1630254 w 6007612"/>
                <a:gd name="connsiteY22" fmla="*/ 6775222 h 6797829"/>
                <a:gd name="connsiteX23" fmla="*/ 892250 w 6007612"/>
                <a:gd name="connsiteY23" fmla="*/ 5902700 h 6797829"/>
                <a:gd name="connsiteX24" fmla="*/ 0 w 6007612"/>
                <a:gd name="connsiteY24" fmla="*/ 3998599 h 6797829"/>
                <a:gd name="connsiteX25" fmla="*/ 4493032 w 6007612"/>
                <a:gd name="connsiteY25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6007612" h="6797829"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07612" y="327088"/>
                  </a:lnTo>
                  <a:lnTo>
                    <a:pt x="6007612" y="1316637"/>
                  </a:lnTo>
                  <a:lnTo>
                    <a:pt x="5852405" y="1209899"/>
                  </a:lnTo>
                  <a:cubicBezTo>
                    <a:pt x="5778266" y="1164709"/>
                    <a:pt x="5701526" y="1123535"/>
                    <a:pt x="5622498" y="1086619"/>
                  </a:cubicBezTo>
                  <a:cubicBezTo>
                    <a:pt x="5286822" y="930699"/>
                    <a:pt x="4906882" y="851533"/>
                    <a:pt x="4493032" y="851533"/>
                  </a:cubicBezTo>
                  <a:cubicBezTo>
                    <a:pt x="4056201" y="851533"/>
                    <a:pt x="3593263" y="940631"/>
                    <a:pt x="3155579" y="1108326"/>
                  </a:cubicBezTo>
                  <a:cubicBezTo>
                    <a:pt x="2721215" y="1275979"/>
                    <a:pt x="2318305" y="1515819"/>
                    <a:pt x="1963832" y="1817700"/>
                  </a:cubicBezTo>
                  <a:cubicBezTo>
                    <a:pt x="1617657" y="2114360"/>
                    <a:pt x="1334332" y="2465358"/>
                    <a:pt x="1144646" y="2832814"/>
                  </a:cubicBezTo>
                  <a:cubicBezTo>
                    <a:pt x="950561" y="3210060"/>
                    <a:pt x="851249" y="3602202"/>
                    <a:pt x="851249" y="3998599"/>
                  </a:cubicBezTo>
                  <a:cubicBezTo>
                    <a:pt x="851249" y="4377547"/>
                    <a:pt x="999792" y="4597311"/>
                    <a:pt x="1336319" y="5057837"/>
                  </a:cubicBezTo>
                  <a:cubicBezTo>
                    <a:pt x="1420450" y="5173181"/>
                    <a:pt x="1507419" y="5292497"/>
                    <a:pt x="1597084" y="5424583"/>
                  </a:cubicBezTo>
                  <a:cubicBezTo>
                    <a:pt x="1914175" y="5891917"/>
                    <a:pt x="2239493" y="6224189"/>
                    <a:pt x="2591910" y="6440122"/>
                  </a:cubicBezTo>
                  <a:cubicBezTo>
                    <a:pt x="2965467" y="6669393"/>
                    <a:pt x="3393219" y="6780621"/>
                    <a:pt x="3899854" y="6780621"/>
                  </a:cubicBezTo>
                  <a:cubicBezTo>
                    <a:pt x="4187861" y="6780621"/>
                    <a:pt x="4454583" y="6711812"/>
                    <a:pt x="4741172" y="6563979"/>
                  </a:cubicBezTo>
                  <a:cubicBezTo>
                    <a:pt x="5034852" y="6412173"/>
                    <a:pt x="5326263" y="6190848"/>
                    <a:pt x="5649171" y="5938452"/>
                  </a:cubicBezTo>
                  <a:cubicBezTo>
                    <a:pt x="5724931" y="5879291"/>
                    <a:pt x="5800409" y="5821406"/>
                    <a:pt x="5873475" y="5764656"/>
                  </a:cubicBezTo>
                  <a:lnTo>
                    <a:pt x="6007612" y="5660343"/>
                  </a:lnTo>
                  <a:lnTo>
                    <a:pt x="6007612" y="6737454"/>
                  </a:lnTo>
                  <a:lnTo>
                    <a:pt x="5929386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582300F-F646-4FC3-94FC-0582F4B5E0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0995" y="62352"/>
              <a:ext cx="6028697" cy="6795648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BB8E8B8-1900-4326-8858-F375F5D8A0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63721" y="81632"/>
              <a:ext cx="6025971" cy="6776368"/>
            </a:xfrm>
            <a:custGeom>
              <a:avLst/>
              <a:gdLst>
                <a:gd name="connsiteX0" fmla="*/ 6025971 w 6025971"/>
                <a:gd name="connsiteY0" fmla="*/ 5825635 h 6797829"/>
                <a:gd name="connsiteX1" fmla="*/ 6025971 w 6025971"/>
                <a:gd name="connsiteY1" fmla="*/ 6723285 h 6797829"/>
                <a:gd name="connsiteX2" fmla="*/ 5929386 w 6025971"/>
                <a:gd name="connsiteY2" fmla="*/ 6797829 h 6797829"/>
                <a:gd name="connsiteX3" fmla="*/ 4560411 w 6025971"/>
                <a:gd name="connsiteY3" fmla="*/ 6797829 h 6797829"/>
                <a:gd name="connsiteX4" fmla="*/ 4597731 w 6025971"/>
                <a:gd name="connsiteY4" fmla="*/ 6785305 h 6797829"/>
                <a:gd name="connsiteX5" fmla="*/ 5736707 w 6025971"/>
                <a:gd name="connsiteY5" fmla="*/ 6050108 h 6797829"/>
                <a:gd name="connsiteX6" fmla="*/ 5960301 w 6025971"/>
                <a:gd name="connsiteY6" fmla="*/ 5876738 h 6797829"/>
                <a:gd name="connsiteX7" fmla="*/ 4493599 w 6025971"/>
                <a:gd name="connsiteY7" fmla="*/ 0 h 6797829"/>
                <a:gd name="connsiteX8" fmla="*/ 5981837 w 6025971"/>
                <a:gd name="connsiteY8" fmla="*/ 314220 h 6797829"/>
                <a:gd name="connsiteX9" fmla="*/ 6025971 w 6025971"/>
                <a:gd name="connsiteY9" fmla="*/ 336254 h 6797829"/>
                <a:gd name="connsiteX10" fmla="*/ 6025971 w 6025971"/>
                <a:gd name="connsiteY10" fmla="*/ 1157325 h 6797829"/>
                <a:gd name="connsiteX11" fmla="*/ 5925889 w 6025971"/>
                <a:gd name="connsiteY11" fmla="*/ 1088522 h 6797829"/>
                <a:gd name="connsiteX12" fmla="*/ 5682227 w 6025971"/>
                <a:gd name="connsiteY12" fmla="*/ 957939 h 6797829"/>
                <a:gd name="connsiteX13" fmla="*/ 4493032 w 6025971"/>
                <a:gd name="connsiteY13" fmla="*/ 709658 h 6797829"/>
                <a:gd name="connsiteX14" fmla="*/ 3104646 w 6025971"/>
                <a:gd name="connsiteY14" fmla="*/ 976666 h 6797829"/>
                <a:gd name="connsiteX15" fmla="*/ 1871612 w 6025971"/>
                <a:gd name="connsiteY15" fmla="*/ 1710017 h 6797829"/>
                <a:gd name="connsiteX16" fmla="*/ 1018661 w 6025971"/>
                <a:gd name="connsiteY16" fmla="*/ 2767694 h 6797829"/>
                <a:gd name="connsiteX17" fmla="*/ 709374 w 6025971"/>
                <a:gd name="connsiteY17" fmla="*/ 3998599 h 6797829"/>
                <a:gd name="connsiteX18" fmla="*/ 1221258 w 6025971"/>
                <a:gd name="connsiteY18" fmla="*/ 5141684 h 6797829"/>
                <a:gd name="connsiteX19" fmla="*/ 1479187 w 6025971"/>
                <a:gd name="connsiteY19" fmla="*/ 5504459 h 6797829"/>
                <a:gd name="connsiteX20" fmla="*/ 3021272 w 6025971"/>
                <a:gd name="connsiteY20" fmla="*/ 6793670 h 6797829"/>
                <a:gd name="connsiteX21" fmla="*/ 3035805 w 6025971"/>
                <a:gd name="connsiteY21" fmla="*/ 6797829 h 6797829"/>
                <a:gd name="connsiteX22" fmla="*/ 1656512 w 6025971"/>
                <a:gd name="connsiteY22" fmla="*/ 6797829 h 6797829"/>
                <a:gd name="connsiteX23" fmla="*/ 1630254 w 6025971"/>
                <a:gd name="connsiteY23" fmla="*/ 6775222 h 6797829"/>
                <a:gd name="connsiteX24" fmla="*/ 892250 w 6025971"/>
                <a:gd name="connsiteY24" fmla="*/ 5902700 h 6797829"/>
                <a:gd name="connsiteX25" fmla="*/ 0 w 6025971"/>
                <a:gd name="connsiteY25" fmla="*/ 3998599 h 6797829"/>
                <a:gd name="connsiteX26" fmla="*/ 4493032 w 6025971"/>
                <a:gd name="connsiteY26" fmla="*/ 285 h 6797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025971" h="6797829">
                  <a:moveTo>
                    <a:pt x="6025971" y="5825635"/>
                  </a:moveTo>
                  <a:lnTo>
                    <a:pt x="6025971" y="6723285"/>
                  </a:lnTo>
                  <a:lnTo>
                    <a:pt x="5929386" y="6797829"/>
                  </a:lnTo>
                  <a:lnTo>
                    <a:pt x="4560411" y="6797829"/>
                  </a:lnTo>
                  <a:lnTo>
                    <a:pt x="4597731" y="6785305"/>
                  </a:lnTo>
                  <a:cubicBezTo>
                    <a:pt x="4964953" y="6637825"/>
                    <a:pt x="5315251" y="6379435"/>
                    <a:pt x="5736707" y="6050108"/>
                  </a:cubicBezTo>
                  <a:cubicBezTo>
                    <a:pt x="5812043" y="5991230"/>
                    <a:pt x="5887377" y="5933488"/>
                    <a:pt x="5960301" y="5876738"/>
                  </a:cubicBezTo>
                  <a:close/>
                  <a:moveTo>
                    <a:pt x="4493599" y="0"/>
                  </a:moveTo>
                  <a:cubicBezTo>
                    <a:pt x="5048011" y="0"/>
                    <a:pt x="5546284" y="111886"/>
                    <a:pt x="5981837" y="314220"/>
                  </a:cubicBezTo>
                  <a:lnTo>
                    <a:pt x="6025971" y="336254"/>
                  </a:lnTo>
                  <a:lnTo>
                    <a:pt x="6025971" y="1157325"/>
                  </a:lnTo>
                  <a:lnTo>
                    <a:pt x="5925889" y="1088522"/>
                  </a:lnTo>
                  <a:cubicBezTo>
                    <a:pt x="5847314" y="1040649"/>
                    <a:pt x="5765982" y="997036"/>
                    <a:pt x="5682227" y="957939"/>
                  </a:cubicBezTo>
                  <a:cubicBezTo>
                    <a:pt x="5327823" y="793222"/>
                    <a:pt x="4927595" y="709658"/>
                    <a:pt x="4493032" y="709658"/>
                  </a:cubicBezTo>
                  <a:cubicBezTo>
                    <a:pt x="4031940" y="709658"/>
                    <a:pt x="3564888" y="799465"/>
                    <a:pt x="3104646" y="976666"/>
                  </a:cubicBezTo>
                  <a:cubicBezTo>
                    <a:pt x="2655243" y="1149867"/>
                    <a:pt x="2238358" y="1397822"/>
                    <a:pt x="1871612" y="1710017"/>
                  </a:cubicBezTo>
                  <a:cubicBezTo>
                    <a:pt x="1506427" y="2022852"/>
                    <a:pt x="1219414" y="2378815"/>
                    <a:pt x="1018661" y="2767694"/>
                  </a:cubicBezTo>
                  <a:cubicBezTo>
                    <a:pt x="813368" y="3165227"/>
                    <a:pt x="709374" y="3579358"/>
                    <a:pt x="709374" y="3998599"/>
                  </a:cubicBezTo>
                  <a:cubicBezTo>
                    <a:pt x="709374" y="4421103"/>
                    <a:pt x="875510" y="4667680"/>
                    <a:pt x="1221258" y="5141684"/>
                  </a:cubicBezTo>
                  <a:cubicBezTo>
                    <a:pt x="1304681" y="5256035"/>
                    <a:pt x="1390941" y="5374217"/>
                    <a:pt x="1479187" y="5504459"/>
                  </a:cubicBezTo>
                  <a:cubicBezTo>
                    <a:pt x="1942790" y="6187719"/>
                    <a:pt x="2430063" y="6601673"/>
                    <a:pt x="3021272" y="6793670"/>
                  </a:cubicBezTo>
                  <a:lnTo>
                    <a:pt x="3035805" y="6797829"/>
                  </a:lnTo>
                  <a:lnTo>
                    <a:pt x="1656512" y="6797829"/>
                  </a:lnTo>
                  <a:lnTo>
                    <a:pt x="1630254" y="6775222"/>
                  </a:lnTo>
                  <a:cubicBezTo>
                    <a:pt x="1360562" y="6528765"/>
                    <a:pt x="1117699" y="6235219"/>
                    <a:pt x="892250" y="5902700"/>
                  </a:cubicBezTo>
                  <a:cubicBezTo>
                    <a:pt x="459249" y="5264548"/>
                    <a:pt x="0" y="4826722"/>
                    <a:pt x="0" y="3998599"/>
                  </a:cubicBezTo>
                  <a:cubicBezTo>
                    <a:pt x="0" y="1790460"/>
                    <a:pt x="2262336" y="285"/>
                    <a:pt x="4493032" y="2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8C0D35-A021-4658-9580-8FBA59DE23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5199" y="1192869"/>
            <a:ext cx="5760719" cy="4747805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r>
              <a:rPr lang="uk-UA" sz="40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 як </a:t>
            </a:r>
            <a:r>
              <a:rPr lang="uk-UA" sz="4000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</a:t>
            </a:r>
            <a:r>
              <a:rPr lang="en-US" sz="40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4000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єкти</a:t>
            </a:r>
            <a:br>
              <a:rPr lang="uk-UA" sz="40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цивільних, сімейних, трудових, адміністративних і кримінальних правовідносин</a:t>
            </a:r>
            <a:endParaRPr lang="ru-RU" sz="40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43072CC-2B73-4FF7-9C8C-2E4723ADC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69757" y="822960"/>
            <a:ext cx="4303131" cy="5797296"/>
          </a:xfrm>
        </p:spPr>
        <p:txBody>
          <a:bodyPr anchor="ctr"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4000" b="1" dirty="0">
                <a:effectLst/>
                <a:ea typeface="Times New Roman" panose="02020603050405020304" pitchFamily="18" charset="0"/>
              </a:rPr>
              <a:t>Цивільна правоздатність і цивільна дієздатність. Обсяг цивільної правосуб’єктності неповнолітніх.</a:t>
            </a:r>
            <a:endParaRPr lang="ru-RU" sz="4000" b="1" dirty="0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effectLst/>
                <a:ea typeface="Times New Roman" panose="02020603050405020304" pitchFamily="18" charset="0"/>
              </a:rPr>
              <a:t> </a:t>
            </a:r>
            <a:endParaRPr lang="ru-RU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331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B3B82-2367-4EA9-ABB1-DE522F7E9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Право власност</a:t>
            </a:r>
            <a:r>
              <a:rPr lang="uk-UA" sz="4000" b="1" dirty="0"/>
              <a:t>і. Форми права власності</a:t>
            </a:r>
            <a:endParaRPr lang="ru-RU" sz="4000" b="1" dirty="0"/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FCCF9322-FD72-4721-AB52-599FD55C14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6919" y="1951944"/>
            <a:ext cx="9614225" cy="324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528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5013CE-7207-4E0C-B94B-8B382FC07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kern="1200" dirty="0">
                <a:solidFill>
                  <a:srgbClr val="000000"/>
                </a:solidFill>
                <a:latin typeface="+mj-lt"/>
                <a:ea typeface="+mj-ea"/>
                <a:cs typeface="+mj-cs"/>
              </a:rPr>
              <a:t>Право   власності </a:t>
            </a:r>
          </a:p>
        </p:txBody>
      </p:sp>
      <p:sp>
        <p:nvSpPr>
          <p:cNvPr id="16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49D78-30F2-4DC9-B062-F0E9CB0C6AC8}"/>
              </a:ext>
            </a:extLst>
          </p:cNvPr>
          <p:cNvSpPr txBox="1"/>
          <p:nvPr/>
        </p:nvSpPr>
        <p:spPr>
          <a:xfrm>
            <a:off x="8832714" y="2421682"/>
            <a:ext cx="2235437" cy="3639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2000" b="1" dirty="0">
                <a:solidFill>
                  <a:srgbClr val="000000"/>
                </a:solidFill>
              </a:rPr>
              <a:t>Право власності </a:t>
            </a:r>
            <a:r>
              <a:rPr lang="uk-UA" sz="2000" dirty="0">
                <a:solidFill>
                  <a:srgbClr val="000000"/>
                </a:solidFill>
              </a:rPr>
              <a:t>– є право особи на річ (майно), яке вона здійснює відповідно до закону за своєю волею, незалежно від волі інших осіб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206CA0F4-9A38-4776-95D7-5FE6551D2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7819417" cy="482809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uk-UA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Зміст права власності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uk-UA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Право володіння – </a:t>
            </a:r>
            <a:r>
              <a:rPr lang="uk-UA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можливість фактичного утримання речі поєднане з можливістю впливати на річ:</a:t>
            </a:r>
            <a:r>
              <a:rPr lang="uk-UA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1900" b="1" dirty="0"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uk-UA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аконне </a:t>
            </a:r>
            <a:r>
              <a:rPr lang="uk-UA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(власник, особа, що орендує, отримала на зберігання)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uk-UA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незаконне 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добросовісне </a:t>
            </a:r>
            <a:r>
              <a:rPr lang="uk-UA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(особа, не знає і не повинна була знати про незаконність володіння)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uk-UA" sz="1900" b="1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недобросовісне</a:t>
            </a:r>
            <a:r>
              <a:rPr lang="uk-UA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(особа знає або мала знати про незаконність володіння)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Право користування  - </a:t>
            </a:r>
            <a:r>
              <a:rPr lang="uk-UA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можливість вилучення корисних властивостей речі для задоволення потреб</a:t>
            </a:r>
            <a:r>
              <a:rPr lang="uk-UA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власника чи інших осіб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Право розпорядження – </a:t>
            </a:r>
            <a:r>
              <a:rPr lang="uk-UA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можливість визначати юридичну і (або) фактичну долю речі</a:t>
            </a:r>
            <a:endParaRPr lang="ru-RU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2086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0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360B463-79A4-4C19-A7A7-887DEBAA1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43013"/>
            <a:ext cx="3855720" cy="43719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z="4000" kern="1200" dirty="0">
                <a:solidFill>
                  <a:schemeClr val="tx2"/>
                </a:solidFill>
                <a:ea typeface="+mj-ea"/>
                <a:cs typeface="+mj-cs"/>
              </a:rPr>
              <a:t>Набуття права власності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" name="Объект 5">
            <a:extLst>
              <a:ext uri="{FF2B5EF4-FFF2-40B4-BE49-F238E27FC236}">
                <a16:creationId xmlns:a16="http://schemas.microsoft.com/office/drawing/2014/main" id="{B4D457AA-0F67-46C0-82D6-BDD903D99A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530" y="1174061"/>
            <a:ext cx="5287617" cy="479202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2"/>
                </a:solidFill>
                <a:effectLst/>
              </a:rPr>
              <a:t>загальнодоступні дари природи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2"/>
                </a:solidFill>
                <a:effectLst/>
              </a:rPr>
              <a:t>скарб  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2"/>
                </a:solidFill>
                <a:effectLst/>
              </a:rPr>
              <a:t>знахідку</a:t>
            </a:r>
            <a:endParaRPr lang="uk-UA" sz="2000" dirty="0">
              <a:solidFill>
                <a:schemeClr val="tx2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2"/>
                </a:solidFill>
                <a:effectLst/>
              </a:rPr>
              <a:t>безхазяйні речі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2"/>
                </a:solidFill>
                <a:effectLst/>
              </a:rPr>
              <a:t>бездоглядну домашню тварину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2"/>
                </a:solidFill>
                <a:effectLst/>
              </a:rPr>
              <a:t>на новостворене майно </a:t>
            </a:r>
            <a:r>
              <a:rPr lang="uk-UA" sz="2000" dirty="0">
                <a:solidFill>
                  <a:schemeClr val="tx2"/>
                </a:solidFill>
              </a:rPr>
              <a:t>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2"/>
                </a:solidFill>
                <a:effectLst/>
              </a:rPr>
              <a:t>переробка речі </a:t>
            </a:r>
            <a:endParaRPr lang="uk-UA" sz="2000" dirty="0">
              <a:solidFill>
                <a:schemeClr val="tx2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2"/>
                </a:solidFill>
                <a:effectLst/>
              </a:rPr>
              <a:t>за договором </a:t>
            </a:r>
            <a:endParaRPr lang="uk-UA" sz="2000" dirty="0">
              <a:solidFill>
                <a:schemeClr val="tx2"/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2"/>
                </a:solidFill>
                <a:effectLst/>
              </a:rPr>
              <a:t>за набувальною давністю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2"/>
                </a:solidFill>
                <a:effectLst/>
              </a:rPr>
              <a:t>цивільно-правових договорів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2"/>
                </a:solidFill>
                <a:effectLst/>
              </a:rPr>
              <a:t>односторонніх правочинів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</a:pPr>
            <a:r>
              <a:rPr lang="uk-UA" sz="2000" dirty="0">
                <a:solidFill>
                  <a:schemeClr val="tx2"/>
                </a:solidFill>
                <a:effectLst/>
              </a:rPr>
              <a:t>актів органів державної влади чи місцевого самоврядування</a:t>
            </a:r>
          </a:p>
          <a:p>
            <a:pPr lvl="0">
              <a:spcBef>
                <a:spcPts val="0"/>
              </a:spcBef>
            </a:pP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597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7BDD930-0E65-490A-9CE5-554C357C4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912C67-99A1-4956-8F68-1846C2177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1870D9-8FAE-42C2-AFBD-91C60213A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7200"/>
            <a:ext cx="10579398" cy="129941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0" lang="en-US" altLang="ru-RU" sz="3600" b="1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Право інтелектуальної власності</a:t>
            </a:r>
            <a:br>
              <a:rPr kumimoji="0" lang="en-US" altLang="ru-RU" sz="3600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</a:br>
            <a:endParaRPr lang="en-US" sz="360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F66BC01-2D10-4CF8-8AB7-705F9F9F3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8511" y="3031763"/>
            <a:ext cx="3591048" cy="322762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uk-UA" altLang="ru-RU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Право</a:t>
            </a:r>
            <a:r>
              <a:rPr kumimoji="0" lang="en-US" altLang="ru-RU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uk-UA" altLang="ru-RU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інтелектуальної</a:t>
            </a:r>
            <a:r>
              <a:rPr kumimoji="0" lang="en-US" altLang="ru-RU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власності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– це право особи на результат </a:t>
            </a:r>
            <a:r>
              <a:rPr kumimoji="0" lang="uk-UA" altLang="ru-RU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інтелектуальної</a:t>
            </a:r>
            <a:r>
              <a:rPr kumimoji="0" lang="en-US" altLang="ru-RU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, творчої діяльності або на інший об’єкт права інтелектуальної власності, визначений законом.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69E5994-073E-4708-B3E6-43BFED0CE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-381784" y="4178643"/>
            <a:ext cx="3061444" cy="2297267"/>
            <a:chOff x="-305" y="-1"/>
            <a:chExt cx="3832880" cy="2876136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32F818D-9087-4691-AABA-465619A0C2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8B7668A-5C96-4FB9-BFA9-38094EB87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F4F95BD-8661-4C45-94E3-CF3159BF4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85BBF8A-E2FB-47F6-A60F-4FB855D50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D81D498-EAA8-40F3-8230-AE4DEDA38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906190" y="0"/>
            <a:ext cx="3282247" cy="2837712"/>
            <a:chOff x="-305" y="-4155"/>
            <a:chExt cx="2514948" cy="2174333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62F2402-5879-41A3-ACEC-6D2811BA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BD41895-A230-4959-97BA-80F516383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E670BD54-10A6-4092-9E32-647B2F870D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C2B9A82-4826-4BF4-A16E-0B005FE761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073114DB-687C-4FB5-BC5B-4807F9E673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694388"/>
              </p:ext>
            </p:extLst>
          </p:nvPr>
        </p:nvGraphicFramePr>
        <p:xfrm>
          <a:off x="804671" y="1756611"/>
          <a:ext cx="7131704" cy="44119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8655">
                  <a:extLst>
                    <a:ext uri="{9D8B030D-6E8A-4147-A177-3AD203B41FA5}">
                      <a16:colId xmlns:a16="http://schemas.microsoft.com/office/drawing/2014/main" val="3955151974"/>
                    </a:ext>
                  </a:extLst>
                </a:gridCol>
                <a:gridCol w="3753049">
                  <a:extLst>
                    <a:ext uri="{9D8B030D-6E8A-4147-A177-3AD203B41FA5}">
                      <a16:colId xmlns:a16="http://schemas.microsoft.com/office/drawing/2014/main" val="764089842"/>
                    </a:ext>
                  </a:extLst>
                </a:gridCol>
              </a:tblGrid>
              <a:tr h="689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Особисті немайнові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923" marR="759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Майнові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923" marR="75923" marT="0" marB="0"/>
                </a:tc>
                <a:extLst>
                  <a:ext uri="{0D108BD9-81ED-4DB2-BD59-A6C34878D82A}">
                    <a16:rowId xmlns:a16="http://schemas.microsoft.com/office/drawing/2014/main" val="2508780630"/>
                  </a:ext>
                </a:extLst>
              </a:tr>
              <a:tr h="367258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uk-UA" sz="1800" dirty="0">
                          <a:effectLst/>
                        </a:rPr>
                        <a:t>Право на визнання людини творцем (автором, виконавцем, винахідником)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dirty="0">
                          <a:effectLst/>
                        </a:rPr>
                        <a:t>Право перешкоджати будь-якому посяганню на право інтелектуальної власності, яке не здатне завдати шкоди честі чи репутації творця об’єкта інтелектуальної власності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923" marR="75923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uk-UA" sz="1800" dirty="0">
                          <a:effectLst/>
                        </a:rPr>
                        <a:t>Право на використання об’єкта права інтелектуальної власності (через 70 р. після смерті автора)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Wingdings" panose="05000000000000000000" pitchFamily="2" charset="2"/>
                        <a:buChar char=""/>
                      </a:pPr>
                      <a:r>
                        <a:rPr lang="uk-UA" sz="1800" dirty="0">
                          <a:effectLst/>
                        </a:rPr>
                        <a:t>Виключне право дозволяти використання об’єкта права інтелектуальної власності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uk-UA" sz="1800" dirty="0">
                          <a:effectLst/>
                        </a:rPr>
                        <a:t>Виключне право перешкоджати неправомірному використанню об’єкта права інтелектуальної власності, тому числі і забороняти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5923" marR="75923" marT="0" marB="0"/>
                </a:tc>
                <a:extLst>
                  <a:ext uri="{0D108BD9-81ED-4DB2-BD59-A6C34878D82A}">
                    <a16:rowId xmlns:a16="http://schemas.microsoft.com/office/drawing/2014/main" val="3058482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3956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7FC6A8B-34F9-40FB-AA2D-E34168F52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Meiryo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E8C321A-9C6C-45F8-86C3-2A161DC7E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006421" cy="6858000"/>
          </a:xfrm>
          <a:custGeom>
            <a:avLst/>
            <a:gdLst>
              <a:gd name="connsiteX0" fmla="*/ 9564973 w 11006421"/>
              <a:gd name="connsiteY0" fmla="*/ 0 h 6858000"/>
              <a:gd name="connsiteX1" fmla="*/ 4765329 w 11006421"/>
              <a:gd name="connsiteY1" fmla="*/ 0 h 6858000"/>
              <a:gd name="connsiteX2" fmla="*/ 4339354 w 11006421"/>
              <a:gd name="connsiteY2" fmla="*/ 0 h 6858000"/>
              <a:gd name="connsiteX3" fmla="*/ 0 w 11006421"/>
              <a:gd name="connsiteY3" fmla="*/ 0 h 6858000"/>
              <a:gd name="connsiteX4" fmla="*/ 0 w 11006421"/>
              <a:gd name="connsiteY4" fmla="*/ 6858000 h 6858000"/>
              <a:gd name="connsiteX5" fmla="*/ 4339354 w 11006421"/>
              <a:gd name="connsiteY5" fmla="*/ 6858000 h 6858000"/>
              <a:gd name="connsiteX6" fmla="*/ 4765329 w 11006421"/>
              <a:gd name="connsiteY6" fmla="*/ 6858000 h 6858000"/>
              <a:gd name="connsiteX7" fmla="*/ 8780279 w 11006421"/>
              <a:gd name="connsiteY7" fmla="*/ 6858000 h 6858000"/>
              <a:gd name="connsiteX8" fmla="*/ 8874066 w 11006421"/>
              <a:gd name="connsiteY8" fmla="*/ 6785068 h 6858000"/>
              <a:gd name="connsiteX9" fmla="*/ 9334827 w 11006421"/>
              <a:gd name="connsiteY9" fmla="*/ 6378742 h 6858000"/>
              <a:gd name="connsiteX10" fmla="*/ 11006421 w 11006421"/>
              <a:gd name="connsiteY10" fmla="*/ 3621913 h 6858000"/>
              <a:gd name="connsiteX11" fmla="*/ 9578698 w 11006421"/>
              <a:gd name="connsiteY11" fmla="*/ 104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06421" h="6858000">
                <a:moveTo>
                  <a:pt x="9564973" y="0"/>
                </a:moveTo>
                <a:lnTo>
                  <a:pt x="4765329" y="0"/>
                </a:lnTo>
                <a:lnTo>
                  <a:pt x="4339354" y="0"/>
                </a:lnTo>
                <a:lnTo>
                  <a:pt x="0" y="0"/>
                </a:lnTo>
                <a:lnTo>
                  <a:pt x="0" y="6858000"/>
                </a:lnTo>
                <a:lnTo>
                  <a:pt x="4339354" y="6858000"/>
                </a:lnTo>
                <a:lnTo>
                  <a:pt x="4765329" y="6858000"/>
                </a:lnTo>
                <a:lnTo>
                  <a:pt x="8780279" y="6858000"/>
                </a:lnTo>
                <a:lnTo>
                  <a:pt x="8874066" y="6785068"/>
                </a:lnTo>
                <a:cubicBezTo>
                  <a:pt x="9029082" y="6657407"/>
                  <a:pt x="9181251" y="6519512"/>
                  <a:pt x="9334827" y="6378742"/>
                </a:cubicBezTo>
                <a:cubicBezTo>
                  <a:pt x="10178159" y="5605738"/>
                  <a:pt x="11006421" y="4971185"/>
                  <a:pt x="11006421" y="3621913"/>
                </a:cubicBezTo>
                <a:cubicBezTo>
                  <a:pt x="11006421" y="2091411"/>
                  <a:pt x="10494748" y="751075"/>
                  <a:pt x="9578698" y="10445"/>
                </a:cubicBez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FF3D700-1B61-47B7-8750-B1762D79E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3964" y="0"/>
            <a:ext cx="225607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4E88CE1-6974-4A78-8931-7FC75F914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7756" y="0"/>
            <a:ext cx="2262058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F2B128-1D7E-4028-ADA3-9FE60BEEE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442913"/>
            <a:ext cx="8159853" cy="1344612"/>
          </a:xfrm>
        </p:spPr>
        <p:txBody>
          <a:bodyPr anchor="b">
            <a:normAutofit/>
          </a:bodyPr>
          <a:lstStyle/>
          <a:p>
            <a:r>
              <a:rPr lang="uk-UA" sz="3600" b="1" dirty="0"/>
              <a:t>Об’єкти права інтелектуальної власності</a:t>
            </a:r>
            <a:br>
              <a:rPr lang="ru-RU" sz="3600" b="1" dirty="0"/>
            </a:br>
            <a:endParaRPr lang="ru-RU" sz="3600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0DB4C96-B66A-4A8A-BF72-0EF443606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06420" cy="4351338"/>
          </a:xfrm>
        </p:spPr>
        <p:txBody>
          <a:bodyPr>
            <a:normAutofit/>
          </a:bodyPr>
          <a:lstStyle/>
          <a:p>
            <a:pPr lvl="0"/>
            <a:r>
              <a:rPr lang="ru-RU" sz="2200" b="1" dirty="0"/>
              <a:t>літературні та </a:t>
            </a:r>
            <a:r>
              <a:rPr lang="uk-UA" sz="2200" b="1" noProof="0" dirty="0"/>
              <a:t>художні твори</a:t>
            </a:r>
          </a:p>
          <a:p>
            <a:pPr lvl="0"/>
            <a:r>
              <a:rPr lang="uk-UA" sz="2200" b="1" noProof="0" dirty="0"/>
              <a:t>компіляції даних (бази даних)</a:t>
            </a:r>
          </a:p>
          <a:p>
            <a:pPr lvl="0"/>
            <a:r>
              <a:rPr lang="uk-UA" sz="2200" b="1" noProof="0" dirty="0"/>
              <a:t>комп'ютерні програми</a:t>
            </a:r>
          </a:p>
          <a:p>
            <a:pPr lvl="0"/>
            <a:r>
              <a:rPr lang="uk-UA" sz="2200" b="1" noProof="0" dirty="0"/>
              <a:t>виконання</a:t>
            </a:r>
          </a:p>
          <a:p>
            <a:pPr lvl="0"/>
            <a:r>
              <a:rPr lang="uk-UA" sz="2200" b="1" noProof="0" dirty="0"/>
              <a:t>наукові відкриття</a:t>
            </a:r>
          </a:p>
          <a:p>
            <a:pPr lvl="0"/>
            <a:r>
              <a:rPr lang="uk-UA" sz="2200" b="1" noProof="0" dirty="0"/>
              <a:t>фонограми, відеограми, передачі</a:t>
            </a:r>
          </a:p>
          <a:p>
            <a:pPr lvl="0"/>
            <a:r>
              <a:rPr lang="uk-UA" sz="2200" b="1" noProof="0" dirty="0"/>
              <a:t>винаходи, корисні моделі, промислові зразки</a:t>
            </a:r>
          </a:p>
          <a:p>
            <a:pPr lvl="0"/>
            <a:r>
              <a:rPr lang="uk-UA" sz="2200" b="1" noProof="0" dirty="0"/>
              <a:t>комерційні (фірмові) найменування, торговельні марки (знаки для товарів і послуг)</a:t>
            </a:r>
          </a:p>
          <a:p>
            <a:pPr lvl="0"/>
            <a:r>
              <a:rPr lang="uk-UA" sz="2200" b="1" noProof="0" dirty="0"/>
              <a:t>компонування (топографія) інтегральних мікросхем</a:t>
            </a:r>
          </a:p>
          <a:p>
            <a:pPr lvl="0"/>
            <a:r>
              <a:rPr lang="uk-UA" sz="2200" b="1" noProof="0" dirty="0"/>
              <a:t>комерційні</a:t>
            </a:r>
            <a:r>
              <a:rPr lang="ru-RU" sz="2200" b="1" dirty="0"/>
              <a:t> </a:t>
            </a:r>
            <a:r>
              <a:rPr lang="uk-UA" sz="2200" b="1" noProof="0" dirty="0"/>
              <a:t>таємниці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1341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637A7B-0500-4146-A810-65222BB1A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139" y="1040947"/>
            <a:ext cx="9833548" cy="1066802"/>
          </a:xfrm>
        </p:spPr>
        <p:txBody>
          <a:bodyPr anchor="b">
            <a:normAutofit fontScale="90000"/>
          </a:bodyPr>
          <a:lstStyle/>
          <a:p>
            <a:r>
              <a:rPr lang="uk-UA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Цивільне право</a:t>
            </a:r>
            <a:br>
              <a:rPr lang="ru-RU" sz="33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300" dirty="0">
              <a:solidFill>
                <a:schemeClr val="tx2"/>
              </a:solidFill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120541-B500-4EBB-B40E-22BC67FB1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139" y="2385581"/>
            <a:ext cx="9833548" cy="3940812"/>
          </a:xfrm>
        </p:spPr>
        <p:txBody>
          <a:bodyPr anchor="ctr">
            <a:normAutofit lnSpcReduction="10000"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uk-UA" sz="18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Цивільне право – </a:t>
            </a:r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галузь права, що врегульовує майнові та особисті немайнові відносини, засновані на юридичній рівності, вільному волевиявленні, майновій самостійності учасників цих відносин.</a:t>
            </a: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uk-UA" sz="18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Цивільний </a:t>
            </a:r>
            <a:r>
              <a:rPr lang="uk-UA" sz="18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uk-UA" sz="18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одекс України (книга 1)</a:t>
            </a:r>
            <a:r>
              <a:rPr lang="ru-RU" sz="18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uk-UA" sz="18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изначає  загальні засади: </a:t>
            </a: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Неприпустимість свавільного втручання у сферу особистого життя людини</a:t>
            </a: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Неприпустимість позбавлення права власності, крім випадків, встановлених Конституцією України та законом</a:t>
            </a: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Свобода договору</a:t>
            </a: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Свобода підприємницької діяльності, яка не заборонена законом</a:t>
            </a: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Судовий захист цивільного права та інтересу</a:t>
            </a: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Aft>
                <a:spcPts val="1000"/>
              </a:spcAft>
            </a:pPr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Справедливість, добровільність, розумність</a:t>
            </a: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1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283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EEFE18-2208-4356-AE5E-BDDE2FC24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4D32216-EA2D-499C-8C72-FF72B1F57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Відносини, що регулюються цивільним законодавством, засновані на юридичній рівності, вільному волевиявленні, майновій самостійності їх учасників.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цивільного права (коло відносин, що регулюються нормами цивільного права) є: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майнові правовідносини — це відносини з приводу володіння, користування, розпорядження майном;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особисті немайнові правовідносини, які поділяються на: відносини, пов’язані з майном (авторське право, право інтелектуальної власності);  відносини, не пов’язані з майном (права особи)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404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C7E686-4C9B-4422-81BD-7E9DEA3AC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73" y="1332604"/>
            <a:ext cx="9833548" cy="1066802"/>
          </a:xfrm>
        </p:spPr>
        <p:txBody>
          <a:bodyPr anchor="b">
            <a:normAutofit fontScale="90000"/>
          </a:bodyPr>
          <a:lstStyle/>
          <a:p>
            <a:r>
              <a:rPr lang="uk-UA" sz="40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* Методи цивільного права</a:t>
            </a:r>
            <a:br>
              <a:rPr lang="ru-RU" sz="33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300" dirty="0">
              <a:solidFill>
                <a:schemeClr val="tx2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70E665-3681-4031-8246-4ADF1B775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868" y="1920240"/>
            <a:ext cx="10579958" cy="4959275"/>
          </a:xfrm>
        </p:spPr>
        <p:txBody>
          <a:bodyPr anchor="ctr">
            <a:normAutofit/>
          </a:bodyPr>
          <a:lstStyle/>
          <a:p>
            <a:pPr indent="0">
              <a:buNone/>
            </a:pPr>
            <a:r>
              <a:rPr lang="uk-UA" sz="1800" b="1" i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Диспозитивний </a:t>
            </a:r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сторони можуть самостійно визначати свої права та обов’язки, порядок своїх дій  (однак у межах, визначених законом) </a:t>
            </a:r>
          </a:p>
          <a:p>
            <a:pPr indent="0">
              <a:buNone/>
            </a:pP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18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Звичай</a:t>
            </a:r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1800" b="1" i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ділового обороту</a:t>
            </a:r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 є правило поведінки, яке не встановлене актами цивільного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законодавства, але є усталеним у певній сфері цивільних відносин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18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Аналогія : </a:t>
            </a:r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якщо цивільні відносини не врегульовані ЦК, іншими актами цивільного законодавства або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договором, вони регулюються тими правовими нормами ЦК, інших актів цивільного законодавства, що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регулюють подібні за змістом цивільні відносини </a:t>
            </a:r>
            <a:r>
              <a:rPr lang="uk-UA" sz="18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sz="1800" b="1" i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аналогія закону</a:t>
            </a:r>
            <a:r>
              <a:rPr lang="uk-UA" sz="18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Якщо неможливо використати аналогію закону цивільні відносини регулюються відповідно до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8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загальних засад цивільного законодавства (</a:t>
            </a:r>
            <a:r>
              <a:rPr lang="uk-UA" sz="1800" b="1" i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аналогія права</a:t>
            </a:r>
            <a:r>
              <a:rPr lang="uk-UA" sz="18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18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258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8F3E91-DAB5-48CB-BFB6-89BF9023F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328" y="1151060"/>
            <a:ext cx="9833548" cy="1066802"/>
          </a:xfrm>
        </p:spPr>
        <p:txBody>
          <a:bodyPr anchor="b">
            <a:normAutofit fontScale="90000"/>
          </a:bodyPr>
          <a:lstStyle/>
          <a:p>
            <a:r>
              <a:rPr lang="uk-UA" sz="40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Цивільні правовідносини</a:t>
            </a:r>
            <a:br>
              <a:rPr lang="ru-RU" sz="3300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300" dirty="0">
              <a:solidFill>
                <a:schemeClr val="tx2"/>
              </a:solidFill>
            </a:endParaRPr>
          </a:p>
        </p:txBody>
      </p:sp>
      <p:grpSp>
        <p:nvGrpSpPr>
          <p:cNvPr id="20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1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0472E2-4335-433E-A351-794F40CFC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70" y="2440324"/>
            <a:ext cx="9833548" cy="4140924"/>
          </a:xfrm>
        </p:spPr>
        <p:txBody>
          <a:bodyPr anchor="ctr">
            <a:normAutofit/>
          </a:bodyPr>
          <a:lstStyle/>
          <a:p>
            <a:pPr indent="0">
              <a:spcBef>
                <a:spcPts val="0"/>
              </a:spcBef>
              <a:buNone/>
            </a:pPr>
            <a:r>
              <a:rPr lang="uk-UA" sz="20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Суб’єкти цивільного права </a:t>
            </a:r>
            <a:r>
              <a:rPr lang="uk-UA" sz="20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- носії прав і обов’язків, визначені  нормами ЦКУ </a:t>
            </a:r>
            <a:r>
              <a:rPr lang="uk-UA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</a:p>
          <a:p>
            <a:pPr indent="0">
              <a:spcBef>
                <a:spcPts val="0"/>
              </a:spcBef>
              <a:buNone/>
            </a:pPr>
            <a:r>
              <a:rPr lang="uk-UA" sz="20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фізичні і юридичні особи, держава Україна, АРК, територіальні громади, іноземні держави, інші суб’єкти публічного права</a:t>
            </a:r>
            <a:r>
              <a:rPr lang="uk-UA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0">
              <a:spcBef>
                <a:spcPts val="0"/>
              </a:spcBef>
              <a:buNone/>
            </a:pPr>
            <a:r>
              <a:rPr lang="uk-UA" sz="20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учасники цивільних правовідносин : боржник  і кредитор, суб’єкт, сторона</a:t>
            </a:r>
            <a:endParaRPr lang="ru-RU" sz="20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0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uk-UA" sz="20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Зміст</a:t>
            </a:r>
            <a:r>
              <a:rPr lang="uk-UA" sz="20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виникнення цивільних прав та обов’язків, здійснення цивільних прав та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uk-UA" sz="20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виконання обов’язків, захист прав та інтересів</a:t>
            </a:r>
            <a:endParaRPr lang="ru-RU" sz="20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uk-UA" sz="2000" b="1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Об’єкт </a:t>
            </a:r>
            <a:r>
              <a:rPr lang="uk-UA" sz="2000" dirty="0">
                <a:solidFill>
                  <a:schemeClr val="tx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речі, у тому числі гроші та цінні папери, інше майно, майнові права, результати робіт, послуги, результати інтелектуальної, творчої діяльності, інформація, інші матеріальні і нематеріальні блага</a:t>
            </a:r>
            <a:endParaRPr lang="ru-RU" sz="20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spcAft>
                <a:spcPts val="1000"/>
              </a:spcAft>
              <a:buNone/>
            </a:pPr>
            <a:r>
              <a:rPr lang="uk-UA" sz="1700" b="1" dirty="0">
                <a:solidFill>
                  <a:schemeClr val="tx2"/>
                </a:solidFill>
                <a:effectLst/>
                <a:latin typeface="Microsoft Sans Serif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700" dirty="0">
              <a:solidFill>
                <a:schemeClr val="tx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7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624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1CC89A3-857A-4D53-ADCB-0A14B4B40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36B1D-9307-4E82-9C57-587DDDCC6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41164"/>
            <a:ext cx="4664677" cy="2194560"/>
          </a:xfrm>
        </p:spPr>
        <p:txBody>
          <a:bodyPr anchor="ctr">
            <a:normAutofit/>
          </a:bodyPr>
          <a:lstStyle/>
          <a:p>
            <a:r>
              <a:rPr lang="uk-UA" sz="4000" dirty="0"/>
              <a:t>*Суб'єкти цивільних правовідносин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45C297-CE3F-43AC-93AB-DBBA4A4A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0910" y="1389888"/>
            <a:ext cx="4992906" cy="21945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uk-UA" sz="2000" b="1" dirty="0">
                <a:effectLst/>
                <a:ea typeface="Calibri" panose="020F0502020204030204" pitchFamily="34" charset="0"/>
              </a:rPr>
              <a:t>Юридична особа – </a:t>
            </a:r>
            <a:r>
              <a:rPr lang="uk-UA" sz="2000" dirty="0">
                <a:effectLst/>
                <a:ea typeface="Calibri" panose="020F0502020204030204" pitchFamily="34" charset="0"/>
              </a:rPr>
              <a:t>самостійна організація, підприємство, установа, що має відокремлене майно і може від свого імені бути учасницею правовідносин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endParaRPr lang="ru-RU" sz="2000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7F3913C0-AC69-419C-9D27-48DCD0F56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3526302"/>
            <a:ext cx="10394822" cy="316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066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FFC526-3AA9-4A77-9CB7-F24ACCB5B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0574" y="371574"/>
            <a:ext cx="4977976" cy="1454051"/>
          </a:xfrm>
        </p:spPr>
        <p:txBody>
          <a:bodyPr>
            <a:normAutofit/>
          </a:bodyPr>
          <a:lstStyle/>
          <a:p>
            <a:r>
              <a:rPr lang="uk-UA" sz="4000" b="1" dirty="0">
                <a:solidFill>
                  <a:srgbClr val="000000"/>
                </a:solidFill>
              </a:rPr>
              <a:t>Суб'єкти цивільних правовідносин</a:t>
            </a:r>
            <a:endParaRPr lang="ru-RU" sz="4000" dirty="0">
              <a:solidFill>
                <a:srgbClr val="000000"/>
              </a:solidFill>
            </a:endParaRPr>
          </a:p>
        </p:txBody>
      </p:sp>
      <p:sp>
        <p:nvSpPr>
          <p:cNvPr id="26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25F25C-F4A2-4E47-90E1-AA3797AFF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1800" b="1" dirty="0">
                <a:effectLst/>
                <a:latin typeface="Microsoft Sans Serif" panose="020B0604020202020204" pitchFamily="34" charset="0"/>
                <a:ea typeface="Calibri" panose="020F0502020204030204" pitchFamily="34" charset="0"/>
              </a:rPr>
              <a:t>Фізична особа – </a:t>
            </a:r>
            <a:r>
              <a:rPr lang="uk-UA" sz="1800" dirty="0">
                <a:effectLst/>
                <a:latin typeface="Microsoft Sans Serif" panose="020B0604020202020204" pitchFamily="34" charset="0"/>
                <a:ea typeface="Calibri" panose="020F0502020204030204" pitchFamily="34" charset="0"/>
              </a:rPr>
              <a:t>людина як учасник цивільних відносин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7" name="Схема 16">
            <a:extLst>
              <a:ext uri="{FF2B5EF4-FFF2-40B4-BE49-F238E27FC236}">
                <a16:creationId xmlns:a16="http://schemas.microsoft.com/office/drawing/2014/main" id="{7F3CF1D8-6722-4F7D-8D12-230323ED50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5384357"/>
              </p:ext>
            </p:extLst>
          </p:nvPr>
        </p:nvGraphicFramePr>
        <p:xfrm>
          <a:off x="1316736" y="2421682"/>
          <a:ext cx="9751416" cy="3755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47096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8456B-6E5E-40CD-9415-E68EC7EFA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Деліктоздатність</a:t>
            </a:r>
            <a:r>
              <a:rPr lang="uk-UA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неповнолітніх</a:t>
            </a:r>
            <a:endParaRPr lang="es-ES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BE6FBC8-A383-4CE9-BCB5-E7254C5C0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За шкоду, заподіяну особою, яка не досягла 14 років, відповідають її батьки (усиновителі) або опікун, якщо не доведуть, що шкода сталася не з їх вини (відповідальність за чужу вину). Вина батьків або опікунів виражається: </a:t>
            </a:r>
          </a:p>
          <a:p>
            <a:r>
              <a:rPr lang="uk-UA" dirty="0"/>
              <a:t>у нездійсненні належного нагляду за неповнолітніми в момент спричинення шкоди, </a:t>
            </a:r>
          </a:p>
          <a:p>
            <a:r>
              <a:rPr lang="es-ES" dirty="0"/>
              <a:t> </a:t>
            </a:r>
            <a:r>
              <a:rPr lang="uk-UA" dirty="0"/>
              <a:t>у безвідповідальному ставленні до їх виховання, </a:t>
            </a:r>
          </a:p>
          <a:p>
            <a:r>
              <a:rPr lang="uk-UA" dirty="0"/>
              <a:t>у неправомірному використанні своїх прав стосовно дітей, в результаті чого з’явилась хибна поведінка дітей, яка призвела до спричинення шкоди.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6351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43A7A40-1AE6-4218-A8E0-8248174A5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8AB40A-4374-4897-B5EE-9F8913476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6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BD220A-9AFF-40B7-B1A7-83A7397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5852" y="1118937"/>
            <a:ext cx="3404937" cy="268318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b="1" kern="120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Особисті немайнові права </a:t>
            </a:r>
            <a:endParaRPr lang="en-US" sz="4000" kern="120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47A75FF-7115-46C2-8D4F-2F4BFC24A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5852" y="4025019"/>
            <a:ext cx="3404937" cy="17140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kern="120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rPr>
              <a:t>не можуть передаватись і бути відчуженими</a:t>
            </a:r>
            <a:endParaRPr lang="en-US" sz="2000" kern="120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783379C-045E-4010-ABDC-A270A0AA1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1" y="170308"/>
            <a:ext cx="2514948" cy="2174333"/>
            <a:chOff x="-305" y="-4155"/>
            <a:chExt cx="2514948" cy="2174333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B0AB1BF-11AE-4CFF-85EC-E51DBD316A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26548A0-953E-4FBA-97A5-592ACAF42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84FA27B-CD1F-421B-BB4F-B141F02FF4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CDBD6AB-1AC7-4807-9C34-01139BB7C2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5FDDF18-F156-4D2D-82C6-F55008E33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3" y="4560734"/>
            <a:ext cx="3061446" cy="2297265"/>
            <a:chOff x="-305" y="-1"/>
            <a:chExt cx="3832880" cy="287613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3822C29E-FFDD-45BC-A286-9C00C8E2D2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C9E2381D-1763-4D42-A3A2-B2345DD35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2A622D5-9532-4E0C-B9A8-DAEDD46462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C0ABE88-5ADF-4A31-8505-78968DBB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0" name="Объект 6">
            <a:extLst>
              <a:ext uri="{FF2B5EF4-FFF2-40B4-BE49-F238E27FC236}">
                <a16:creationId xmlns:a16="http://schemas.microsoft.com/office/drawing/2014/main" id="{F6AC318F-9C12-48D5-9AF6-E435D89760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7502939"/>
              </p:ext>
            </p:extLst>
          </p:nvPr>
        </p:nvGraphicFramePr>
        <p:xfrm>
          <a:off x="804672" y="1118937"/>
          <a:ext cx="7323705" cy="52828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17212">
                  <a:extLst>
                    <a:ext uri="{9D8B030D-6E8A-4147-A177-3AD203B41FA5}">
                      <a16:colId xmlns:a16="http://schemas.microsoft.com/office/drawing/2014/main" val="1856833918"/>
                    </a:ext>
                  </a:extLst>
                </a:gridCol>
                <a:gridCol w="3806493">
                  <a:extLst>
                    <a:ext uri="{9D8B030D-6E8A-4147-A177-3AD203B41FA5}">
                      <a16:colId xmlns:a16="http://schemas.microsoft.com/office/drawing/2014/main" val="3161740249"/>
                    </a:ext>
                  </a:extLst>
                </a:gridCol>
              </a:tblGrid>
              <a:tr h="2911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effectLst/>
                        </a:rPr>
                        <a:t>Ті, що забезпечують природне існування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6" marR="3388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effectLst/>
                        </a:rPr>
                        <a:t>Ті, що забезпечують соціальне буття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6" marR="33886" marT="0" marB="0"/>
                </a:tc>
                <a:extLst>
                  <a:ext uri="{0D108BD9-81ED-4DB2-BD59-A6C34878D82A}">
                    <a16:rowId xmlns:a16="http://schemas.microsoft.com/office/drawing/2014/main" val="3501563138"/>
                  </a:ext>
                </a:extLst>
              </a:tr>
              <a:tr h="422802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життя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охорону здоров’я і право на медичну допомогу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інформацію про стан свого здоров’я і право на таємницю про стан свого здоров’я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свободу і право на особисту недоторканість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сім’ю і право на опіку або піклування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безпечне для життя і здоров’я довкілля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6" marR="3388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ім’я на зміну та використання імені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повагу до гідності та честі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індивідуальність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особисте життя та його таємницю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місце проживання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свободу пересування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вибір  роду занять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недоторканність ділової репутації</a:t>
                      </a:r>
                      <a:endParaRPr lang="ru-RU" sz="18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uk-UA" sz="1800" dirty="0">
                          <a:effectLst/>
                        </a:rPr>
                        <a:t>Право на свободу об’єднань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886" marR="33886" marT="0" marB="0"/>
                </a:tc>
                <a:extLst>
                  <a:ext uri="{0D108BD9-81ED-4DB2-BD59-A6C34878D82A}">
                    <a16:rowId xmlns:a16="http://schemas.microsoft.com/office/drawing/2014/main" val="2725322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19157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1146</Words>
  <Application>Microsoft Office PowerPoint</Application>
  <PresentationFormat>Широкий екран</PresentationFormat>
  <Paragraphs>120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3" baseType="lpstr">
      <vt:lpstr>Meiryo</vt:lpstr>
      <vt:lpstr>Arial</vt:lpstr>
      <vt:lpstr>Calibri</vt:lpstr>
      <vt:lpstr>Calibri Light</vt:lpstr>
      <vt:lpstr>Microsoft Sans Serif</vt:lpstr>
      <vt:lpstr>Symbol</vt:lpstr>
      <vt:lpstr>Times New Roman</vt:lpstr>
      <vt:lpstr>Wingdings</vt:lpstr>
      <vt:lpstr>Тема Office</vt:lpstr>
      <vt:lpstr>Неповнолітні як суб’єкти цивільних, сімейних, трудових, адміністративних і кримінальних правовідносин</vt:lpstr>
      <vt:lpstr>Цивільне право </vt:lpstr>
      <vt:lpstr>Презентація PowerPoint</vt:lpstr>
      <vt:lpstr>* Методи цивільного права </vt:lpstr>
      <vt:lpstr>Цивільні правовідносини </vt:lpstr>
      <vt:lpstr>*Суб'єкти цивільних правовідносин</vt:lpstr>
      <vt:lpstr>Суб'єкти цивільних правовідносин</vt:lpstr>
      <vt:lpstr>Деліктоздатність неповнолітніх</vt:lpstr>
      <vt:lpstr>Особисті немайнові права </vt:lpstr>
      <vt:lpstr>Право власності. Форми права власності</vt:lpstr>
      <vt:lpstr>Право   власності </vt:lpstr>
      <vt:lpstr>Набуття права власності</vt:lpstr>
      <vt:lpstr>Право інтелектуальної власності </vt:lpstr>
      <vt:lpstr>Об’єкти права інтелектуальної власності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правознавства</dc:title>
  <dc:creator>Людмила Гармаш</dc:creator>
  <cp:lastModifiedBy>Sebastià</cp:lastModifiedBy>
  <cp:revision>15</cp:revision>
  <dcterms:created xsi:type="dcterms:W3CDTF">2021-01-08T15:15:57Z</dcterms:created>
  <dcterms:modified xsi:type="dcterms:W3CDTF">2024-04-17T13:10:37Z</dcterms:modified>
</cp:coreProperties>
</file>