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2" r:id="rId4"/>
    <p:sldId id="260" r:id="rId5"/>
    <p:sldId id="271" r:id="rId6"/>
    <p:sldId id="274" r:id="rId7"/>
    <p:sldId id="275" r:id="rId8"/>
    <p:sldId id="276" r:id="rId9"/>
    <p:sldId id="279" r:id="rId10"/>
    <p:sldId id="259" r:id="rId11"/>
    <p:sldId id="267" r:id="rId12"/>
    <p:sldId id="263" r:id="rId13"/>
    <p:sldId id="268" r:id="rId14"/>
    <p:sldId id="264" r:id="rId15"/>
    <p:sldId id="280" r:id="rId16"/>
    <p:sldId id="257" r:id="rId17"/>
    <p:sldId id="266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D2C3B-D518-4716-8E90-8C31CD72D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2F363A-B472-4B7D-A73F-D3A38A743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0B330A-3964-4DAC-A5BB-D10CE6E2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C9C1-D5A1-4548-BC9A-B7304BA85D6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324A12-53A7-42FF-8A76-CB6333B4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5A2361-9C30-4AA4-9F63-B3953DBA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B120-68C1-4482-9902-37739306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3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51A7B4-C81F-442C-96ED-C6E3F0F7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C81BA83-0D30-4D54-AA64-43C9B1360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11D747-786F-423A-9BC0-989C5C2B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C9C1-D5A1-4548-BC9A-B7304BA85D6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7053D4-F201-496B-9202-D049FEAE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0B5309-A8C8-4A5E-8B43-91580359C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B120-68C1-4482-9902-37739306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2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CA8B9D6-2954-49A6-A2E7-BE8E13C9E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9EFA500-DECA-40C3-A6DD-48E96F61E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B0CD67-670B-4CE5-89F5-37EAE4DF2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C9C1-D5A1-4548-BC9A-B7304BA85D6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D1C572-FAD5-4133-B3FA-D8C690E96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C63E6D-B313-4B08-A478-67D92CFA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B120-68C1-4482-9902-37739306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2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C41C9-318C-42CE-BC15-01F53582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B6EFDC-AA1E-4E5C-B3E6-58260F050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4FD9A2-41EC-4A94-9DE2-066C70A9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C9C1-D5A1-4548-BC9A-B7304BA85D6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24BB07-1808-4F11-AE56-F4929BD0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D6B70E-1124-4422-A451-BE77CB61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B120-68C1-4482-9902-37739306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4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9D3765-EEFA-4AB6-BAF4-9F85AE96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5E58857-22BE-489F-8895-23C3A7841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61C3F9-B4AD-487A-B733-9292B0F6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C9C1-D5A1-4548-BC9A-B7304BA85D6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A82E39-A1F5-4A06-AF42-1AB339F37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96168F-DBF0-45C2-A0C6-BF527DC8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B120-68C1-4482-9902-37739306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4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2A9605-4CB6-4C20-BE6C-4D5974E6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914237-0D33-4EE1-BB2B-AA2056520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7A36D3B-4EC9-4311-A522-0DAF12E96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8E4BB17-BA0A-42C9-AD7A-863A7018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C9C1-D5A1-4548-BC9A-B7304BA85D6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CE2B52-18D8-4061-9F37-4AA44B03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B102C4-291B-424F-87A9-55C12317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B120-68C1-4482-9902-37739306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5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DDEE38-93CB-4A73-AA5C-DAD4902F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15CBE0-4584-4E8F-89BC-BBB9FA51A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5644BB3-9C10-40E0-A669-456AC6033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AFBC7A4-6D4A-44BA-A43A-022F7F6D6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8D7C239-84A1-46C5-96CC-2E3699B90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E4A4FD9-59FE-4C3D-A62A-DD10DADDF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C9C1-D5A1-4548-BC9A-B7304BA85D6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072218-7678-4A3F-974A-FBEDA266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778653F-5C26-44FE-B06F-196EB5E0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B120-68C1-4482-9902-37739306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6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49C672-E8D9-47F1-8FE2-CDCD389A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54F73B9-C9C0-470B-9B0A-E0EB39E8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C9C1-D5A1-4548-BC9A-B7304BA85D6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4C9794-C91F-4323-A82B-D2818500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668D089-48A4-4488-AB9F-57A79FF5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B120-68C1-4482-9902-37739306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2672F14-13D1-4029-9675-EB3F0C59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C9C1-D5A1-4548-BC9A-B7304BA85D6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B92F065-0DC2-45C0-A177-9CBBD090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911E5DE-E947-4DF6-BDFB-5429A0F4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B120-68C1-4482-9902-37739306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E20DCB-1B62-4F25-B64E-91A5EF19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A4E120-7F91-483B-87E7-44A9FF7A1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42069B2-62B2-4BCD-80AC-E24A8FF86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2ED097-136A-44CA-9F91-BAEB6598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C9C1-D5A1-4548-BC9A-B7304BA85D6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0042CB1-E410-4F48-A061-66DF4BE6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063540-F429-47EA-BAF8-9DAE6732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B120-68C1-4482-9902-37739306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5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0769D7-2598-4FC1-A084-36E35039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CAE6028-B856-42C1-AC95-AEE301EBB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52A3D3-B012-4B02-ABF4-4175EBB59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E22C21-8151-4D63-BDB0-3F4B92BFE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C9C1-D5A1-4548-BC9A-B7304BA85D6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B97CF8-BABF-4DEA-BD0E-406BD3C9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718278-0872-4A19-910A-0D2B4A4B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B120-68C1-4482-9902-37739306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F5D783-B906-4B23-8909-D096CF4B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302AD6-504E-4286-9C55-5F41FB6B7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870BEF-3A0C-42E1-AF78-BE6BABA08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CC9C1-D5A1-4548-BC9A-B7304BA85D65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ABA6C3-E736-4E55-AB3E-968B90680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93A12E-AEFC-4516-B8B9-338726335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B120-68C1-4482-9902-377393065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4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1/1643226175_4-abrakadabra-fun-p-chto-takoe-istoricheskii-fon-5.jpg">
            <a:extLst>
              <a:ext uri="{FF2B5EF4-FFF2-40B4-BE49-F238E27FC236}">
                <a16:creationId xmlns:a16="http://schemas.microsoft.com/office/drawing/2014/main" xmlns="" id="{5C6052E7-9DBB-4A19-8FC6-22C94661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9A9331-4029-4384-9133-3E54651BA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438" y="1635132"/>
            <a:ext cx="3506484" cy="2363425"/>
          </a:xfrm>
          <a:prstGeom prst="rect">
            <a:avLst/>
          </a:prstGeom>
        </p:spPr>
      </p:pic>
      <p:pic>
        <p:nvPicPr>
          <p:cNvPr id="1028" name="Picture 4" descr="Суспільне та господарське життя і духовний світ слов'ян. | Тест на 19  запитань. Всесвітня історія">
            <a:extLst>
              <a:ext uri="{FF2B5EF4-FFF2-40B4-BE49-F238E27FC236}">
                <a16:creationId xmlns:a16="http://schemas.microsoft.com/office/drawing/2014/main" xmlns="" id="{ABF1D512-A7F6-4A12-AABB-130C844EC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10" y="1645977"/>
            <a:ext cx="3616415" cy="235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Давні слов'яни (ЗНО) | Тест з історії України – «На Урок»">
            <a:extLst>
              <a:ext uri="{FF2B5EF4-FFF2-40B4-BE49-F238E27FC236}">
                <a16:creationId xmlns:a16="http://schemas.microsoft.com/office/drawing/2014/main" xmlns="" id="{D2432492-7078-4116-BBA3-35CD52672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22" y="1645977"/>
            <a:ext cx="3053688" cy="235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5B24E5C-A05F-40E6-B25D-51BBB3DBEA36}"/>
              </a:ext>
            </a:extLst>
          </p:cNvPr>
          <p:cNvSpPr/>
          <p:nvPr/>
        </p:nvSpPr>
        <p:spPr>
          <a:xfrm>
            <a:off x="2202846" y="5705658"/>
            <a:ext cx="5410933" cy="5582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954405" marR="137160" indent="194945" algn="ctr">
              <a:lnSpc>
                <a:spcPct val="111000"/>
              </a:lnSpc>
              <a:spcAft>
                <a:spcPts val="1005"/>
              </a:spcAft>
            </a:pPr>
            <a:r>
              <a:rPr lang="uk-UA" sz="1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Для роботи в дистанційному(асинхронному</a:t>
            </a:r>
            <a:r>
              <a:rPr lang="en-US" sz="1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)</a:t>
            </a:r>
            <a:r>
              <a:rPr lang="uk-UA" sz="1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форматі</a:t>
            </a:r>
            <a:endParaRPr lang="en-US" sz="1400" dirty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7139" y="772442"/>
            <a:ext cx="10964861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uk-UA" sz="4000" b="1" i="1" dirty="0">
                <a:solidFill>
                  <a:srgbClr val="FF0000"/>
                </a:solidFill>
              </a:rPr>
              <a:t>Як жили предки українського народу – </a:t>
            </a:r>
            <a:r>
              <a:rPr lang="uk-UA" sz="4000" b="1" i="1" dirty="0" err="1">
                <a:solidFill>
                  <a:srgbClr val="FF0000"/>
                </a:solidFill>
              </a:rPr>
              <a:t>слов</a:t>
            </a:r>
            <a:r>
              <a:rPr lang="en-US" sz="4000" b="1" i="1" dirty="0">
                <a:solidFill>
                  <a:srgbClr val="FF0000"/>
                </a:solidFill>
              </a:rPr>
              <a:t>’</a:t>
            </a:r>
            <a:r>
              <a:rPr lang="uk-UA" sz="4000" b="1" i="1" dirty="0" err="1">
                <a:solidFill>
                  <a:srgbClr val="FF0000"/>
                </a:solidFill>
              </a:rPr>
              <a:t>яни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9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1/1643226175_4-abrakadabra-fun-p-chto-takoe-istoricheskii-fon-5.jpg">
            <a:extLst>
              <a:ext uri="{FF2B5EF4-FFF2-40B4-BE49-F238E27FC236}">
                <a16:creationId xmlns:a16="http://schemas.microsoft.com/office/drawing/2014/main" xmlns="" id="{5C6052E7-9DBB-4A19-8FC6-22C94661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A41519-BF27-4A41-8ED9-70B7FBBA2798}"/>
              </a:ext>
            </a:extLst>
          </p:cNvPr>
          <p:cNvSpPr/>
          <p:nvPr/>
        </p:nvSpPr>
        <p:spPr>
          <a:xfrm>
            <a:off x="4697559" y="1120676"/>
            <a:ext cx="7065846" cy="387798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uk-UA" i="1" dirty="0">
                <a:latin typeface="Arial Black" panose="020B0A04020102020204" pitchFamily="34" charset="0"/>
              </a:rPr>
              <a:t> </a:t>
            </a:r>
            <a:r>
              <a:rPr lang="uk-UA" dirty="0">
                <a:latin typeface="Arial Black" panose="020B0A04020102020204" pitchFamily="34" charset="0"/>
              </a:rPr>
              <a:t>Використовуючи подані ілюстрації, дайте відповіді на питання та охарактеризуйте господарське життя та заняття давніх слов’ян.</a:t>
            </a:r>
          </a:p>
          <a:p>
            <a:pPr algn="just"/>
            <a:r>
              <a:rPr lang="uk-UA" i="1" dirty="0">
                <a:latin typeface="Arial Black" panose="020B0A04020102020204" pitchFamily="34" charset="0"/>
              </a:rPr>
              <a:t> </a:t>
            </a:r>
          </a:p>
          <a:p>
            <a:pPr algn="just"/>
            <a:endParaRPr lang="uk-UA" sz="2400" i="1" dirty="0"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err="1">
                <a:latin typeface="Arial Black" panose="020B0A04020102020204" pitchFamily="34" charset="0"/>
              </a:rPr>
              <a:t>Визначте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заняття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давніх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слов’ян</a:t>
            </a:r>
            <a:r>
              <a:rPr lang="ru-RU" b="1" dirty="0"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err="1">
                <a:latin typeface="Arial Black" panose="020B0A04020102020204" pitchFamily="34" charset="0"/>
              </a:rPr>
              <a:t>З'ясуйте</a:t>
            </a:r>
            <a:r>
              <a:rPr lang="ru-RU" b="1" dirty="0">
                <a:latin typeface="Arial Black" panose="020B0A04020102020204" pitchFamily="34" charset="0"/>
              </a:rPr>
              <a:t>, </a:t>
            </a:r>
            <a:r>
              <a:rPr lang="ru-RU" b="1" dirty="0" err="1">
                <a:latin typeface="Arial Black" panose="020B0A04020102020204" pitchFamily="34" charset="0"/>
              </a:rPr>
              <a:t>які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знаряддя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праці</a:t>
            </a:r>
            <a:r>
              <a:rPr lang="ru-RU" b="1" dirty="0">
                <a:latin typeface="Arial Black" panose="020B0A04020102020204" pitchFamily="34" charset="0"/>
              </a:rPr>
              <a:t> вони </a:t>
            </a:r>
            <a:r>
              <a:rPr lang="ru-RU" b="1" dirty="0" err="1">
                <a:latin typeface="Arial Black" panose="020B0A04020102020204" pitchFamily="34" charset="0"/>
              </a:rPr>
              <a:t>використовували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err="1">
                <a:latin typeface="Arial Black" panose="020B0A04020102020204" pitchFamily="34" charset="0"/>
              </a:rPr>
              <a:t>Які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культури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вирощували</a:t>
            </a:r>
            <a:r>
              <a:rPr lang="ru-RU" b="1" dirty="0">
                <a:latin typeface="Arial Black" panose="020B0A04020102020204" pitchFamily="34" charset="0"/>
              </a:rPr>
              <a:t> та </a:t>
            </a:r>
            <a:r>
              <a:rPr lang="ru-RU" b="1" dirty="0" err="1">
                <a:latin typeface="Arial Black" panose="020B0A04020102020204" pitchFamily="34" charset="0"/>
              </a:rPr>
              <a:t>яких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тварин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розводили</a:t>
            </a:r>
            <a:r>
              <a:rPr lang="ru-RU" b="1" dirty="0">
                <a:latin typeface="Arial Black" panose="020B0A040201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err="1">
                <a:latin typeface="Arial Black" panose="020B0A04020102020204" pitchFamily="34" charset="0"/>
              </a:rPr>
              <a:t>Чи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розвивали</a:t>
            </a:r>
            <a:r>
              <a:rPr lang="ru-RU" b="1" dirty="0">
                <a:latin typeface="Arial Black" panose="020B0A04020102020204" pitchFamily="34" charset="0"/>
              </a:rPr>
              <a:t> вони </a:t>
            </a:r>
            <a:r>
              <a:rPr lang="ru-RU" b="1" dirty="0" err="1">
                <a:latin typeface="Arial Black" panose="020B0A04020102020204" pitchFamily="34" charset="0"/>
              </a:rPr>
              <a:t>господарські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r>
              <a:rPr lang="ru-RU" b="1" dirty="0" err="1">
                <a:latin typeface="Arial Black" panose="020B0A04020102020204" pitchFamily="34" charset="0"/>
              </a:rPr>
              <a:t>зв'язки</a:t>
            </a:r>
            <a:r>
              <a:rPr lang="ru-RU" b="1" dirty="0">
                <a:latin typeface="Arial Black" panose="020B0A04020102020204" pitchFamily="34" charset="0"/>
              </a:rPr>
              <a:t> з </a:t>
            </a:r>
            <a:r>
              <a:rPr lang="ru-RU" b="1" dirty="0" err="1">
                <a:latin typeface="Arial Black" panose="020B0A04020102020204" pitchFamily="34" charset="0"/>
              </a:rPr>
              <a:t>іншими</a:t>
            </a:r>
            <a:r>
              <a:rPr lang="ru-RU" b="1" dirty="0">
                <a:latin typeface="Arial Black" panose="020B0A04020102020204" pitchFamily="34" charset="0"/>
              </a:rPr>
              <a:t> народами?</a:t>
            </a:r>
            <a:endParaRPr lang="uk-UA" sz="2400" i="1" dirty="0">
              <a:latin typeface="Arial Black" panose="020B0A04020102020204" pitchFamily="34" charset="0"/>
            </a:endParaRPr>
          </a:p>
          <a:p>
            <a:pPr algn="just"/>
            <a:endParaRPr lang="uk-UA" sz="2400" i="1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642595-C97A-46D8-9580-C59A68C01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7" y="79528"/>
            <a:ext cx="4246504" cy="20665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AC873A9-3C31-4747-A66E-EFE6B1C85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2" y="4322733"/>
            <a:ext cx="4135554" cy="2365092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28760133-567B-44E2-98AC-1F84EB2D1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" y="2097164"/>
            <a:ext cx="4265106" cy="2365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59211FD-1DAB-419B-80F7-3E1D4D57D47C}"/>
              </a:ext>
            </a:extLst>
          </p:cNvPr>
          <p:cNvSpPr/>
          <p:nvPr/>
        </p:nvSpPr>
        <p:spPr>
          <a:xfrm>
            <a:off x="5697255" y="375672"/>
            <a:ext cx="4628190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Як господарювали</a:t>
            </a:r>
            <a:r>
              <a:rPr lang="uk-UA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b="1" dirty="0">
                <a:latin typeface="Arial Black" panose="020B0A04020102020204" pitchFamily="34" charset="0"/>
              </a:rPr>
              <a:t>давні слов’яни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3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1/1643226175_4-abrakadabra-fun-p-chto-takoe-istoricheskii-fon-5.jpg">
            <a:extLst>
              <a:ext uri="{FF2B5EF4-FFF2-40B4-BE49-F238E27FC236}">
                <a16:creationId xmlns:a16="http://schemas.microsoft.com/office/drawing/2014/main" xmlns="" id="{5C6052E7-9DBB-4A19-8FC6-22C94661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A41519-BF27-4A41-8ED9-70B7FBBA2798}"/>
              </a:ext>
            </a:extLst>
          </p:cNvPr>
          <p:cNvSpPr/>
          <p:nvPr/>
        </p:nvSpPr>
        <p:spPr>
          <a:xfrm>
            <a:off x="6545019" y="1285155"/>
            <a:ext cx="5122505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uk-UA" i="1" dirty="0">
                <a:latin typeface="Arial Black" panose="020B0A04020102020204" pitchFamily="34" charset="0"/>
              </a:rPr>
              <a:t> </a:t>
            </a:r>
            <a:r>
              <a:rPr lang="uk-UA" dirty="0">
                <a:latin typeface="Arial Black" panose="020B0A04020102020204" pitchFamily="34" charset="0"/>
              </a:rPr>
              <a:t>Які системи обробітку землі використовували </a:t>
            </a:r>
            <a:r>
              <a:rPr lang="uk-UA" dirty="0" err="1">
                <a:latin typeface="Arial Black" panose="020B0A04020102020204" pitchFamily="34" charset="0"/>
              </a:rPr>
              <a:t>слов</a:t>
            </a:r>
            <a:r>
              <a:rPr lang="en-US" dirty="0">
                <a:latin typeface="Arial Black" panose="020B0A04020102020204" pitchFamily="34" charset="0"/>
              </a:rPr>
              <a:t>’</a:t>
            </a:r>
            <a:r>
              <a:rPr lang="uk-UA" dirty="0" err="1">
                <a:latin typeface="Arial Black" panose="020B0A04020102020204" pitchFamily="34" charset="0"/>
              </a:rPr>
              <a:t>яни</a:t>
            </a:r>
            <a:r>
              <a:rPr lang="uk-UA" dirty="0">
                <a:latin typeface="Arial Black" panose="020B0A04020102020204" pitchFamily="34" charset="0"/>
              </a:rPr>
              <a:t>?</a:t>
            </a:r>
            <a:endParaRPr lang="uk-UA" sz="2400" dirty="0"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59211FD-1DAB-419B-80F7-3E1D4D57D47C}"/>
              </a:ext>
            </a:extLst>
          </p:cNvPr>
          <p:cNvSpPr/>
          <p:nvPr/>
        </p:nvSpPr>
        <p:spPr>
          <a:xfrm>
            <a:off x="4148373" y="202888"/>
            <a:ext cx="4628190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Як господарювали</a:t>
            </a:r>
            <a:r>
              <a:rPr lang="uk-UA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b="1" dirty="0">
                <a:latin typeface="Arial Black" panose="020B0A04020102020204" pitchFamily="34" charset="0"/>
              </a:rPr>
              <a:t>давні слов’яни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2290" name="Picture 2" descr="https://naurok.com.ua/uploads/files/1943090/245379/264817_images/9.jpg">
            <a:extLst>
              <a:ext uri="{FF2B5EF4-FFF2-40B4-BE49-F238E27FC236}">
                <a16:creationId xmlns:a16="http://schemas.microsoft.com/office/drawing/2014/main" xmlns="" id="{625C0B5C-DD07-43A7-82E0-0755203C8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9"/>
          <a:stretch/>
        </p:blipFill>
        <p:spPr bwMode="auto">
          <a:xfrm>
            <a:off x="1814998" y="1285155"/>
            <a:ext cx="4288582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301E34BB-21AB-4F43-A8EF-ECDF9CC76A02}"/>
              </a:ext>
            </a:extLst>
          </p:cNvPr>
          <p:cNvSpPr/>
          <p:nvPr/>
        </p:nvSpPr>
        <p:spPr>
          <a:xfrm flipV="1">
            <a:off x="6545020" y="2192645"/>
            <a:ext cx="5122506" cy="40931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3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1/1643226175_4-abrakadabra-fun-p-chto-takoe-istoricheskii-fon-5.jpg">
            <a:extLst>
              <a:ext uri="{FF2B5EF4-FFF2-40B4-BE49-F238E27FC236}">
                <a16:creationId xmlns:a16="http://schemas.microsoft.com/office/drawing/2014/main" xmlns="" id="{5C6052E7-9DBB-4A19-8FC6-22C94661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Ð¡ÑÑÐ´Ð½Ñ ÑÐ»Ð¾Ð²'ÑÐ½Ð¸ â Ð¿ÑÐµÐ´ÐºÐ¸ ÑÐºÑÐ°ÑÐ½ÑÑÐ² Ñ VI-IX ÑÑ. Â» ÐÐ°ÑÐ¾Ð´Ð½Ð° ÐÑÐ²ÑÑÐ°">
            <a:extLst>
              <a:ext uri="{FF2B5EF4-FFF2-40B4-BE49-F238E27FC236}">
                <a16:creationId xmlns:a16="http://schemas.microsoft.com/office/drawing/2014/main" xmlns="" id="{46217DDB-EEAA-4526-84F6-E3A9C4FB8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2"/>
          <a:stretch/>
        </p:blipFill>
        <p:spPr bwMode="auto">
          <a:xfrm>
            <a:off x="171280" y="878364"/>
            <a:ext cx="7349193" cy="534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B6BE1DA-64EC-45CF-A27A-E5F9FE8C527E}"/>
              </a:ext>
            </a:extLst>
          </p:cNvPr>
          <p:cNvSpPr/>
          <p:nvPr/>
        </p:nvSpPr>
        <p:spPr>
          <a:xfrm>
            <a:off x="3696548" y="235658"/>
            <a:ext cx="5123518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Як </a:t>
            </a:r>
            <a:r>
              <a:rPr lang="uk-UA" sz="2000" b="1" dirty="0">
                <a:latin typeface="Arial Black" panose="020B0A04020102020204" pitchFamily="34" charset="0"/>
              </a:rPr>
              <a:t>господарювали</a:t>
            </a:r>
            <a:r>
              <a:rPr lang="uk-UA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sz="2000" b="1" dirty="0">
                <a:latin typeface="Arial Black" panose="020B0A04020102020204" pitchFamily="34" charset="0"/>
              </a:rPr>
              <a:t>давні слов’яни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F703130-C0D2-4821-9C62-132E302D17B2}"/>
              </a:ext>
            </a:extLst>
          </p:cNvPr>
          <p:cNvSpPr/>
          <p:nvPr/>
        </p:nvSpPr>
        <p:spPr>
          <a:xfrm>
            <a:off x="7455160" y="956217"/>
            <a:ext cx="4565560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dirty="0">
                <a:latin typeface="Arial Black" panose="020B0A04020102020204" pitchFamily="34" charset="0"/>
              </a:rPr>
              <a:t>Які заняття </a:t>
            </a:r>
            <a:r>
              <a:rPr lang="uk-UA" dirty="0" err="1">
                <a:latin typeface="Arial Black" panose="020B0A04020102020204" pitchFamily="34" charset="0"/>
              </a:rPr>
              <a:t>слов</a:t>
            </a:r>
            <a:r>
              <a:rPr lang="en-US" dirty="0">
                <a:latin typeface="Arial Black" panose="020B0A04020102020204" pitchFamily="34" charset="0"/>
              </a:rPr>
              <a:t>’</a:t>
            </a:r>
            <a:r>
              <a:rPr lang="uk-UA" dirty="0" err="1">
                <a:latin typeface="Arial Black" panose="020B0A04020102020204" pitchFamily="34" charset="0"/>
              </a:rPr>
              <a:t>ян</a:t>
            </a:r>
            <a:r>
              <a:rPr lang="uk-UA" dirty="0">
                <a:latin typeface="Arial Black" panose="020B0A04020102020204" pitchFamily="34" charset="0"/>
              </a:rPr>
              <a:t> зображені на малюнку?</a:t>
            </a:r>
          </a:p>
          <a:p>
            <a:pPr marL="342900" indent="-342900" algn="just">
              <a:buAutoNum type="arabicPeriod"/>
            </a:pPr>
            <a:r>
              <a:rPr lang="uk-UA" dirty="0">
                <a:latin typeface="Arial Black" panose="020B0A04020102020204" pitchFamily="34" charset="0"/>
              </a:rPr>
              <a:t>Що на малюнку є свідченням існування землеробства?</a:t>
            </a:r>
          </a:p>
          <a:p>
            <a:pPr marL="342900" indent="-342900" algn="just">
              <a:buAutoNum type="arabicPeriod"/>
            </a:pPr>
            <a:r>
              <a:rPr lang="uk-UA" dirty="0">
                <a:latin typeface="Arial Black" panose="020B0A04020102020204" pitchFamily="34" charset="0"/>
              </a:rPr>
              <a:t>Чому, на вашу думку поселення обнесено частоколом?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1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1/1643226175_4-abrakadabra-fun-p-chto-takoe-istoricheskii-fon-5.jpg">
            <a:extLst>
              <a:ext uri="{FF2B5EF4-FFF2-40B4-BE49-F238E27FC236}">
                <a16:creationId xmlns:a16="http://schemas.microsoft.com/office/drawing/2014/main" xmlns="" id="{5C6052E7-9DBB-4A19-8FC6-22C94661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B6BE1DA-64EC-45CF-A27A-E5F9FE8C527E}"/>
              </a:ext>
            </a:extLst>
          </p:cNvPr>
          <p:cNvSpPr/>
          <p:nvPr/>
        </p:nvSpPr>
        <p:spPr>
          <a:xfrm>
            <a:off x="3407299" y="74881"/>
            <a:ext cx="6660798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uk-UA" sz="2000" dirty="0">
                <a:latin typeface="Arial Black" panose="020B0A04020102020204" pitchFamily="34" charset="0"/>
              </a:rPr>
              <a:t>Суспільно-політичний устрій давніх </a:t>
            </a:r>
            <a:r>
              <a:rPr lang="uk-UA" sz="2000" dirty="0" err="1">
                <a:latin typeface="Arial Black" panose="020B0A04020102020204" pitchFamily="34" charset="0"/>
              </a:rPr>
              <a:t>слов</a:t>
            </a:r>
            <a:r>
              <a:rPr lang="en-US" sz="2000" dirty="0">
                <a:latin typeface="Arial Black" panose="020B0A04020102020204" pitchFamily="34" charset="0"/>
              </a:rPr>
              <a:t>’</a:t>
            </a:r>
            <a:r>
              <a:rPr lang="uk-UA" sz="2000" dirty="0" err="1">
                <a:latin typeface="Arial Black" panose="020B0A04020102020204" pitchFamily="34" charset="0"/>
              </a:rPr>
              <a:t>ян</a:t>
            </a:r>
            <a:r>
              <a:rPr lang="uk-UA" sz="2000" dirty="0">
                <a:latin typeface="Arial Black" panose="020B0A04020102020204" pitchFamily="34" charset="0"/>
              </a:rPr>
              <a:t> 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F703130-C0D2-4821-9C62-132E302D17B2}"/>
              </a:ext>
            </a:extLst>
          </p:cNvPr>
          <p:cNvSpPr/>
          <p:nvPr/>
        </p:nvSpPr>
        <p:spPr>
          <a:xfrm>
            <a:off x="6737698" y="608122"/>
            <a:ext cx="5169159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 Black" panose="020B0A04020102020204" pitchFamily="34" charset="0"/>
              </a:rPr>
              <a:t>Використовуючи схему, опишіть суспільно-політичний устрій давніх </a:t>
            </a:r>
            <a:r>
              <a:rPr lang="uk-UA" dirty="0" err="1">
                <a:latin typeface="Arial Black" panose="020B0A04020102020204" pitchFamily="34" charset="0"/>
              </a:rPr>
              <a:t>слов</a:t>
            </a:r>
            <a:r>
              <a:rPr lang="en-US" dirty="0">
                <a:latin typeface="Arial Black" panose="020B0A04020102020204" pitchFamily="34" charset="0"/>
              </a:rPr>
              <a:t>’</a:t>
            </a:r>
            <a:r>
              <a:rPr lang="uk-UA" dirty="0" err="1">
                <a:latin typeface="Arial Black" panose="020B0A04020102020204" pitchFamily="34" charset="0"/>
              </a:rPr>
              <a:t>ян</a:t>
            </a:r>
            <a:r>
              <a:rPr lang="uk-UA" dirty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  <a:p>
            <a:pPr algn="just"/>
            <a:r>
              <a:rPr lang="uk-UA" dirty="0">
                <a:latin typeface="Arial Black" panose="020B0A04020102020204" pitchFamily="34" charset="0"/>
              </a:rPr>
              <a:t> 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AutoShape 2" descr="https://naurok.com.ua/uploads/files/1943090/245379/264817_images/20.jpg">
            <a:extLst>
              <a:ext uri="{FF2B5EF4-FFF2-40B4-BE49-F238E27FC236}">
                <a16:creationId xmlns:a16="http://schemas.microsoft.com/office/drawing/2014/main" xmlns="" id="{EF6A8617-EB7B-4AFF-BD3C-732CF0AD06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naurok.com.ua/uploads/files/1943090/245379/264817_images/20.jpg">
            <a:extLst>
              <a:ext uri="{FF2B5EF4-FFF2-40B4-BE49-F238E27FC236}">
                <a16:creationId xmlns:a16="http://schemas.microsoft.com/office/drawing/2014/main" xmlns="" id="{ACA28446-6AF3-4DD4-A82A-04677C8566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naurok.com.ua/uploads/files/1943090/245379/264817_images/20.jpg">
            <a:extLst>
              <a:ext uri="{FF2B5EF4-FFF2-40B4-BE49-F238E27FC236}">
                <a16:creationId xmlns:a16="http://schemas.microsoft.com/office/drawing/2014/main" xmlns="" id="{9EC2D363-DF31-4BAA-9373-3612B4AE32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5726B4-8C31-4BB1-9A58-CB418279E657}"/>
              </a:ext>
            </a:extLst>
          </p:cNvPr>
          <p:cNvSpPr/>
          <p:nvPr/>
        </p:nvSpPr>
        <p:spPr>
          <a:xfrm>
            <a:off x="3379307" y="58250"/>
            <a:ext cx="6660798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uk-UA" sz="2000" dirty="0">
                <a:latin typeface="Arial Black" panose="020B0A04020102020204" pitchFamily="34" charset="0"/>
              </a:rPr>
              <a:t>Суспільно-політичний устрій давніх </a:t>
            </a:r>
            <a:r>
              <a:rPr lang="uk-UA" sz="2000" dirty="0" err="1">
                <a:latin typeface="Arial Black" panose="020B0A04020102020204" pitchFamily="34" charset="0"/>
              </a:rPr>
              <a:t>слов</a:t>
            </a:r>
            <a:r>
              <a:rPr lang="en-US" sz="2000" dirty="0">
                <a:latin typeface="Arial Black" panose="020B0A04020102020204" pitchFamily="34" charset="0"/>
              </a:rPr>
              <a:t>’</a:t>
            </a:r>
            <a:r>
              <a:rPr lang="uk-UA" sz="2000" dirty="0" err="1">
                <a:latin typeface="Arial Black" panose="020B0A04020102020204" pitchFamily="34" charset="0"/>
              </a:rPr>
              <a:t>ян</a:t>
            </a:r>
            <a:r>
              <a:rPr lang="uk-UA" sz="2000" dirty="0">
                <a:latin typeface="Arial Black" panose="020B0A04020102020204" pitchFamily="34" charset="0"/>
              </a:rPr>
              <a:t> 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446BC3E-FDF1-4B1E-A7F2-7A4B0A98B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55" y="673436"/>
            <a:ext cx="6170645" cy="567138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7CD6357D-707F-40AE-B895-F5FB3E9FCC8E}"/>
              </a:ext>
            </a:extLst>
          </p:cNvPr>
          <p:cNvSpPr/>
          <p:nvPr/>
        </p:nvSpPr>
        <p:spPr>
          <a:xfrm flipV="1">
            <a:off x="6784351" y="2015364"/>
            <a:ext cx="5122506" cy="40931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67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1/1643226175_4-abrakadabra-fun-p-chto-takoe-istoricheskii-fon-5.jpg">
            <a:extLst>
              <a:ext uri="{FF2B5EF4-FFF2-40B4-BE49-F238E27FC236}">
                <a16:creationId xmlns:a16="http://schemas.microsoft.com/office/drawing/2014/main" xmlns="" id="{5C6052E7-9DBB-4A19-8FC6-22C94661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47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9B164AC-707A-4BEB-B617-BF13583F46F2}"/>
              </a:ext>
            </a:extLst>
          </p:cNvPr>
          <p:cNvSpPr/>
          <p:nvPr/>
        </p:nvSpPr>
        <p:spPr>
          <a:xfrm>
            <a:off x="3048000" y="2136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E801165-A8A7-49E1-AAD8-F9897C9F8CA1}"/>
              </a:ext>
            </a:extLst>
          </p:cNvPr>
          <p:cNvSpPr/>
          <p:nvPr/>
        </p:nvSpPr>
        <p:spPr>
          <a:xfrm>
            <a:off x="2761139" y="148476"/>
            <a:ext cx="739455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ДУХОВНИЙ СВІТ ДАВНІХ СЛОВ’ЯН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A0842FD-8414-4A64-9979-0EE87F41D4BA}"/>
              </a:ext>
            </a:extLst>
          </p:cNvPr>
          <p:cNvSpPr/>
          <p:nvPr/>
        </p:nvSpPr>
        <p:spPr>
          <a:xfrm>
            <a:off x="5232918" y="1016801"/>
            <a:ext cx="6096000" cy="646331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Назвіть богів та сили природи, яким поклонялися давні слов’яни.</a:t>
            </a:r>
          </a:p>
        </p:txBody>
      </p:sp>
      <p:pic>
        <p:nvPicPr>
          <p:cNvPr id="2050" name="Picture 2" descr="Слов'янський пантеон язичницьких богів | SPADOK.ORG.UA">
            <a:extLst>
              <a:ext uri="{FF2B5EF4-FFF2-40B4-BE49-F238E27FC236}">
                <a16:creationId xmlns:a16="http://schemas.microsoft.com/office/drawing/2014/main" xmlns="" id="{E0D2C0AB-DE65-4E36-86E9-0506ABD7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3" y="741121"/>
            <a:ext cx="4088252" cy="27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51D892FC-BD33-4EB8-9762-367AB63E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7" y="3608852"/>
            <a:ext cx="2047905" cy="303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16223305-A16B-4B14-8E3A-F25B1B59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10" y="3608852"/>
            <a:ext cx="2696455" cy="3030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A1E1FE13-D081-41BB-A474-FB898DAF7C08}"/>
              </a:ext>
            </a:extLst>
          </p:cNvPr>
          <p:cNvSpPr/>
          <p:nvPr/>
        </p:nvSpPr>
        <p:spPr>
          <a:xfrm>
            <a:off x="5346440" y="2136339"/>
            <a:ext cx="6027575" cy="441375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9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1/1643226175_4-abrakadabra-fun-p-chto-takoe-istoricheskii-fon-5.jpg">
            <a:extLst>
              <a:ext uri="{FF2B5EF4-FFF2-40B4-BE49-F238E27FC236}">
                <a16:creationId xmlns:a16="http://schemas.microsoft.com/office/drawing/2014/main" xmlns="" id="{5C6052E7-9DBB-4A19-8FC6-22C94661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0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B6BE1DA-64EC-45CF-A27A-E5F9FE8C527E}"/>
              </a:ext>
            </a:extLst>
          </p:cNvPr>
          <p:cNvSpPr/>
          <p:nvPr/>
        </p:nvSpPr>
        <p:spPr>
          <a:xfrm>
            <a:off x="3041780" y="235658"/>
            <a:ext cx="812800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Arial Black" panose="020B0A04020102020204" pitchFamily="34" charset="0"/>
              </a:rPr>
              <a:t>Заповніть таблицю, користуючись картою: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3B1A9CBC-C278-4D8C-ACAE-6263F8C38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213110"/>
              </p:ext>
            </p:extLst>
          </p:nvPr>
        </p:nvGraphicFramePr>
        <p:xfrm>
          <a:off x="3041780" y="5499013"/>
          <a:ext cx="823524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812">
                  <a:extLst>
                    <a:ext uri="{9D8B030D-6E8A-4147-A177-3AD203B41FA5}">
                      <a16:colId xmlns:a16="http://schemas.microsoft.com/office/drawing/2014/main" xmlns="" val="18970947"/>
                    </a:ext>
                  </a:extLst>
                </a:gridCol>
                <a:gridCol w="2058812">
                  <a:extLst>
                    <a:ext uri="{9D8B030D-6E8A-4147-A177-3AD203B41FA5}">
                      <a16:colId xmlns:a16="http://schemas.microsoft.com/office/drawing/2014/main" xmlns="" val="1213807948"/>
                    </a:ext>
                  </a:extLst>
                </a:gridCol>
                <a:gridCol w="2058812">
                  <a:extLst>
                    <a:ext uri="{9D8B030D-6E8A-4147-A177-3AD203B41FA5}">
                      <a16:colId xmlns:a16="http://schemas.microsoft.com/office/drawing/2014/main" xmlns="" val="359174632"/>
                    </a:ext>
                  </a:extLst>
                </a:gridCol>
                <a:gridCol w="2058812">
                  <a:extLst>
                    <a:ext uri="{9D8B030D-6E8A-4147-A177-3AD203B41FA5}">
                      <a16:colId xmlns:a16="http://schemas.microsoft.com/office/drawing/2014/main" xmlns="" val="2025522941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Сусіди 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давніх 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слов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’</a:t>
                      </a:r>
                      <a:r>
                        <a:rPr lang="uk-UA" sz="180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ян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91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 Black" panose="020B0A04020102020204" pitchFamily="34" charset="0"/>
                        </a:rPr>
                        <a:t>На півночі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 Black" panose="020B0A04020102020204" pitchFamily="34" charset="0"/>
                        </a:rPr>
                        <a:t>На півдні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 Black" panose="020B0A04020102020204" pitchFamily="34" charset="0"/>
                        </a:rPr>
                        <a:t>На заході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 Black" panose="020B0A04020102020204" pitchFamily="34" charset="0"/>
                        </a:rPr>
                        <a:t>На сході</a:t>
                      </a:r>
                      <a:endParaRPr lang="ru-RU" dirty="0"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660574"/>
                  </a:ext>
                </a:extLst>
              </a:tr>
            </a:tbl>
          </a:graphicData>
        </a:graphic>
      </p:graphicFrame>
      <p:pic>
        <p:nvPicPr>
          <p:cNvPr id="8" name="Picture 2" descr="Розселення слов'янських племен на території України. Сусіди східних слов'ян  | Урок на 5 завдань. Історія України">
            <a:extLst>
              <a:ext uri="{FF2B5EF4-FFF2-40B4-BE49-F238E27FC236}">
                <a16:creationId xmlns:a16="http://schemas.microsoft.com/office/drawing/2014/main" xmlns="" id="{53FB1AE1-5C0E-4EF0-8974-CC8ACE2DB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780" y="968331"/>
            <a:ext cx="8128000" cy="429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07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1/1643226175_4-abrakadabra-fun-p-chto-takoe-istoricheskii-fon-5.jpg">
            <a:extLst>
              <a:ext uri="{FF2B5EF4-FFF2-40B4-BE49-F238E27FC236}">
                <a16:creationId xmlns:a16="http://schemas.microsoft.com/office/drawing/2014/main" xmlns="" id="{5C6052E7-9DBB-4A19-8FC6-22C94661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fs.znanio.ru/methodology/images/47/ba/47bae1365c83756bf94b7d1877c5fb987b14ac24.jpg">
            <a:extLst>
              <a:ext uri="{FF2B5EF4-FFF2-40B4-BE49-F238E27FC236}">
                <a16:creationId xmlns:a16="http://schemas.microsoft.com/office/drawing/2014/main" xmlns="" id="{3EECB305-8186-4C6E-9FA7-48B9EF513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9"/>
          <a:stretch/>
        </p:blipFill>
        <p:spPr bwMode="auto">
          <a:xfrm>
            <a:off x="1800809" y="1026362"/>
            <a:ext cx="9666513" cy="54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E6C620A-698D-4728-AD0B-304DCFBF1B6F}"/>
              </a:ext>
            </a:extLst>
          </p:cNvPr>
          <p:cNvSpPr/>
          <p:nvPr/>
        </p:nvSpPr>
        <p:spPr>
          <a:xfrm>
            <a:off x="3048000" y="343877"/>
            <a:ext cx="6096000" cy="46166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/>
            <a:r>
              <a:rPr lang="uk-UA" sz="2400" dirty="0">
                <a:latin typeface="Arial Black" panose="020B0A04020102020204" pitchFamily="34" charset="0"/>
              </a:rPr>
              <a:t>Перевірте свої знання:</a:t>
            </a:r>
          </a:p>
        </p:txBody>
      </p:sp>
    </p:spTree>
    <p:extLst>
      <p:ext uri="{BB962C8B-B14F-4D97-AF65-F5344CB8AC3E}">
        <p14:creationId xmlns:p14="http://schemas.microsoft.com/office/powerpoint/2010/main" val="1011885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1/1643226175_4-abrakadabra-fun-p-chto-takoe-istoricheskii-fon-5.jpg">
            <a:extLst>
              <a:ext uri="{FF2B5EF4-FFF2-40B4-BE49-F238E27FC236}">
                <a16:creationId xmlns:a16="http://schemas.microsoft.com/office/drawing/2014/main" xmlns="" id="{5C6052E7-9DBB-4A19-8FC6-22C94661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fs.znanio.ru/methodology/images/0f/46/0f463cec0e257fbf8ba0989866fd3c4d70bff02b.jpg">
            <a:extLst>
              <a:ext uri="{FF2B5EF4-FFF2-40B4-BE49-F238E27FC236}">
                <a16:creationId xmlns:a16="http://schemas.microsoft.com/office/drawing/2014/main" xmlns="" id="{75B5AE64-8E0C-48E6-8F56-EE23F79D4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9"/>
          <a:stretch/>
        </p:blipFill>
        <p:spPr bwMode="auto">
          <a:xfrm>
            <a:off x="1894113" y="878778"/>
            <a:ext cx="9638523" cy="578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6E728E7-00DE-4634-BF7E-2001D47D7A0B}"/>
              </a:ext>
            </a:extLst>
          </p:cNvPr>
          <p:cNvSpPr/>
          <p:nvPr/>
        </p:nvSpPr>
        <p:spPr>
          <a:xfrm>
            <a:off x="3841102" y="225202"/>
            <a:ext cx="6096000" cy="46166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/>
            <a:r>
              <a:rPr lang="uk-UA" sz="2400" dirty="0">
                <a:latin typeface="Arial Black" panose="020B0A04020102020204" pitchFamily="34" charset="0"/>
              </a:rPr>
              <a:t>Перевірте свої знання:</a:t>
            </a:r>
          </a:p>
        </p:txBody>
      </p:sp>
    </p:spTree>
    <p:extLst>
      <p:ext uri="{BB962C8B-B14F-4D97-AF65-F5344CB8AC3E}">
        <p14:creationId xmlns:p14="http://schemas.microsoft.com/office/powerpoint/2010/main" val="1866337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1/1643226175_4-abrakadabra-fun-p-chto-takoe-istoricheskii-fon-5.jpg">
            <a:extLst>
              <a:ext uri="{FF2B5EF4-FFF2-40B4-BE49-F238E27FC236}">
                <a16:creationId xmlns:a16="http://schemas.microsoft.com/office/drawing/2014/main" xmlns="" id="{5C6052E7-9DBB-4A19-8FC6-22C94661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25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6E728E7-00DE-4634-BF7E-2001D47D7A0B}"/>
              </a:ext>
            </a:extLst>
          </p:cNvPr>
          <p:cNvSpPr/>
          <p:nvPr/>
        </p:nvSpPr>
        <p:spPr>
          <a:xfrm>
            <a:off x="3841102" y="225202"/>
            <a:ext cx="6096000" cy="46166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/>
            <a:r>
              <a:rPr lang="uk-UA" sz="2400" dirty="0">
                <a:latin typeface="Arial Black" panose="020B0A04020102020204" pitchFamily="34" charset="0"/>
              </a:rPr>
              <a:t>Перевірте свої знання:</a:t>
            </a:r>
          </a:p>
        </p:txBody>
      </p:sp>
      <p:pic>
        <p:nvPicPr>
          <p:cNvPr id="15362" name="Picture 2" descr="https://naurok.com.ua/uploads/files/1943090/245379/264817_images/26.jpg">
            <a:extLst>
              <a:ext uri="{FF2B5EF4-FFF2-40B4-BE49-F238E27FC236}">
                <a16:creationId xmlns:a16="http://schemas.microsoft.com/office/drawing/2014/main" xmlns="" id="{C4DF3F68-E9FF-4EA3-804D-F14F6C0E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928687"/>
            <a:ext cx="9759820" cy="57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7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313" y="412124"/>
            <a:ext cx="109131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Розгляньте </a:t>
            </a:r>
            <a:r>
              <a:rPr lang="uk-UA" sz="4400" b="1" dirty="0">
                <a:solidFill>
                  <a:srgbClr val="002060"/>
                </a:solidFill>
              </a:rPr>
              <a:t>ілюстрації, </a:t>
            </a:r>
            <a:r>
              <a:rPr lang="uk-UA" sz="4400" b="1" dirty="0" smtClean="0">
                <a:solidFill>
                  <a:srgbClr val="002060"/>
                </a:solidFill>
              </a:rPr>
              <a:t>ознайомтеся </a:t>
            </a:r>
            <a:r>
              <a:rPr lang="uk-UA" sz="4400" b="1" dirty="0">
                <a:solidFill>
                  <a:srgbClr val="002060"/>
                </a:solidFill>
              </a:rPr>
              <a:t>з </a:t>
            </a:r>
            <a:r>
              <a:rPr lang="uk-UA" sz="4400" b="1" dirty="0" err="1" smtClean="0">
                <a:solidFill>
                  <a:srgbClr val="002060"/>
                </a:solidFill>
              </a:rPr>
              <a:t>пре-зентацією</a:t>
            </a:r>
            <a:r>
              <a:rPr lang="uk-UA" sz="4400" b="1" dirty="0" smtClean="0">
                <a:solidFill>
                  <a:srgbClr val="002060"/>
                </a:solidFill>
              </a:rPr>
              <a:t>, прочитайте </a:t>
            </a:r>
            <a:r>
              <a:rPr lang="ru-RU" sz="2800" b="1" dirty="0" smtClean="0">
                <a:solidFill>
                  <a:srgbClr val="FF0000"/>
                </a:solidFill>
              </a:rPr>
              <a:t>§ 42–43  </a:t>
            </a:r>
            <a:r>
              <a:rPr lang="ru-RU" sz="2800" b="1" dirty="0">
                <a:solidFill>
                  <a:srgbClr val="FF0000"/>
                </a:solidFill>
              </a:rPr>
              <a:t>ЩО ВІДОМО ПРО ГОСПОДАРСЬКЕ </a:t>
            </a:r>
            <a:r>
              <a:rPr lang="ru-RU" sz="2800" b="1" dirty="0" smtClean="0">
                <a:solidFill>
                  <a:srgbClr val="FF0000"/>
                </a:solidFill>
              </a:rPr>
              <a:t>ТА СУСПІЛЬНЕ </a:t>
            </a:r>
            <a:r>
              <a:rPr lang="ru-RU" sz="2800" b="1" dirty="0">
                <a:solidFill>
                  <a:srgbClr val="FF0000"/>
                </a:solidFill>
              </a:rPr>
              <a:t>ЖИТТЯ І ДУХОВНИЙ СВІТ ДАВНІХ СЛОВ’ЯН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4400" b="1" dirty="0" smtClean="0">
                <a:solidFill>
                  <a:srgbClr val="002060"/>
                </a:solidFill>
              </a:rPr>
              <a:t>підручника, дайте </a:t>
            </a:r>
            <a:r>
              <a:rPr lang="uk-UA" sz="4400" b="1" dirty="0" err="1" smtClean="0">
                <a:solidFill>
                  <a:srgbClr val="002060"/>
                </a:solidFill>
              </a:rPr>
              <a:t>відпо-віді</a:t>
            </a:r>
            <a:r>
              <a:rPr lang="uk-UA" sz="4400" b="1" dirty="0" smtClean="0">
                <a:solidFill>
                  <a:srgbClr val="002060"/>
                </a:solidFill>
              </a:rPr>
              <a:t> на запитання</a:t>
            </a:r>
            <a:endParaRPr lang="uk-UA" sz="4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52" name="Picture 4" descr="Ð¯Ðº Ð¶Ð¸Ð»Ð¸ Ð¿ÑÐµÐ´ÐºÐ¸ ÑÐºÑÐ°ÑÐ½ÑÑÐºÐ¾Ð³Ð¾ Ð½Ð°ÑÐ¾Ð´Ñ â ÑÐ»Ð¾Ð²'ÑÐ½Ð¸. ÐÑÐ°ÐºÑÐ¸ÑÐ½Ð° ÑÐ¾Ð±Ð¾ÑÐ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3" y="3554895"/>
            <a:ext cx="4380120" cy="26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¡Ð»Ð¾Ð²'ÑÐ½ÑÑÐºÐ¸Ð¹ Ð±Ð»Ð¾Ð³: Ð1-ÐÑÐµÐ´ÐºÐ¸ ÑÐ»Ð¾Ð²'ÑÐ½ .ÐÐµÐ½Ð¸. ÐÐ½ÑÐ¸. Ð¡ÐºÐ»Ð°Ð²Ð¸Ð½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26" y="2772893"/>
            <a:ext cx="2574771" cy="361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8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1/1643226175_4-abrakadabra-fun-p-chto-takoe-istoricheskii-fon-5.jpg">
            <a:extLst>
              <a:ext uri="{FF2B5EF4-FFF2-40B4-BE49-F238E27FC236}">
                <a16:creationId xmlns:a16="http://schemas.microsoft.com/office/drawing/2014/main" xmlns="" id="{5C6052E7-9DBB-4A19-8FC6-22C94661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2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9A9331-4029-4384-9133-3E54651BA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064" y="3691890"/>
            <a:ext cx="3745967" cy="2829426"/>
          </a:xfrm>
          <a:prstGeom prst="rect">
            <a:avLst/>
          </a:prstGeom>
        </p:spPr>
      </p:pic>
      <p:pic>
        <p:nvPicPr>
          <p:cNvPr id="1028" name="Picture 4" descr="Суспільне та господарське життя і духовний світ слов'ян. | Тест на 19  запитань. Всесвітня історія">
            <a:extLst>
              <a:ext uri="{FF2B5EF4-FFF2-40B4-BE49-F238E27FC236}">
                <a16:creationId xmlns:a16="http://schemas.microsoft.com/office/drawing/2014/main" xmlns="" id="{ABF1D512-A7F6-4A12-AABB-130C844EC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43" y="3691890"/>
            <a:ext cx="4056599" cy="31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Давні слов'яни (ЗНО) | Тест з історії України – «На Урок»">
            <a:extLst>
              <a:ext uri="{FF2B5EF4-FFF2-40B4-BE49-F238E27FC236}">
                <a16:creationId xmlns:a16="http://schemas.microsoft.com/office/drawing/2014/main" xmlns="" id="{D2432492-7078-4116-BBA3-35CD52672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42" y="3691890"/>
            <a:ext cx="4056599" cy="31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-113461"/>
            <a:ext cx="12192000" cy="2831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</a:rPr>
              <a:t>Розгляньте </a:t>
            </a:r>
            <a:r>
              <a:rPr lang="uk-UA" sz="4000" b="1" dirty="0">
                <a:solidFill>
                  <a:srgbClr val="002060"/>
                </a:solidFill>
              </a:rPr>
              <a:t>ілюстрації, </a:t>
            </a:r>
            <a:r>
              <a:rPr lang="uk-UA" sz="4000" b="1" dirty="0" smtClean="0">
                <a:solidFill>
                  <a:srgbClr val="002060"/>
                </a:solidFill>
              </a:rPr>
              <a:t>ознайомтеся </a:t>
            </a:r>
            <a:r>
              <a:rPr lang="uk-UA" sz="4000" b="1" dirty="0">
                <a:solidFill>
                  <a:srgbClr val="002060"/>
                </a:solidFill>
              </a:rPr>
              <a:t>з </a:t>
            </a:r>
            <a:r>
              <a:rPr lang="uk-UA" sz="4000" b="1" dirty="0" err="1" smtClean="0">
                <a:solidFill>
                  <a:srgbClr val="002060"/>
                </a:solidFill>
              </a:rPr>
              <a:t>пре-зентацією</a:t>
            </a:r>
            <a:r>
              <a:rPr lang="uk-UA" sz="4000" b="1" dirty="0" smtClean="0">
                <a:solidFill>
                  <a:srgbClr val="002060"/>
                </a:solidFill>
              </a:rPr>
              <a:t>, прочитайте </a:t>
            </a:r>
            <a:r>
              <a:rPr lang="ru-RU" sz="2400" b="1" dirty="0" smtClean="0">
                <a:solidFill>
                  <a:srgbClr val="FF0000"/>
                </a:solidFill>
              </a:rPr>
              <a:t>§ 42–43  </a:t>
            </a:r>
            <a:r>
              <a:rPr lang="ru-RU" sz="2400" b="1" dirty="0">
                <a:solidFill>
                  <a:srgbClr val="FF0000"/>
                </a:solidFill>
              </a:rPr>
              <a:t>ЩО ВІДОМО ПРО ГОСПОДАРСЬКЕ </a:t>
            </a:r>
            <a:r>
              <a:rPr lang="ru-RU" sz="2400" b="1" dirty="0" smtClean="0">
                <a:solidFill>
                  <a:srgbClr val="FF0000"/>
                </a:solidFill>
              </a:rPr>
              <a:t>ТА СУСПІЛЬНЕ </a:t>
            </a:r>
            <a:r>
              <a:rPr lang="ru-RU" sz="2400" b="1" dirty="0">
                <a:solidFill>
                  <a:srgbClr val="FF0000"/>
                </a:solidFill>
              </a:rPr>
              <a:t>ЖИТТЯ І ДУХОВНИЙ СВІТ ДАВНІХ СЛОВ’ЯН</a:t>
            </a:r>
            <a:r>
              <a:rPr lang="uk-UA" sz="20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 smtClean="0">
                <a:solidFill>
                  <a:srgbClr val="002060"/>
                </a:solidFill>
              </a:rPr>
              <a:t>підручника, дайте </a:t>
            </a:r>
            <a:r>
              <a:rPr lang="uk-UA" sz="4000" b="1" dirty="0" err="1" smtClean="0">
                <a:solidFill>
                  <a:srgbClr val="002060"/>
                </a:solidFill>
              </a:rPr>
              <a:t>відпо-віді</a:t>
            </a:r>
            <a:r>
              <a:rPr lang="uk-UA" sz="4000" b="1" dirty="0" smtClean="0">
                <a:solidFill>
                  <a:srgbClr val="002060"/>
                </a:solidFill>
              </a:rPr>
              <a:t> на запитання</a:t>
            </a:r>
            <a:endParaRPr lang="uk-UA" sz="40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91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1/1643226175_4-abrakadabra-fun-p-chto-takoe-istoricheskii-fon-5.jpg">
            <a:extLst>
              <a:ext uri="{FF2B5EF4-FFF2-40B4-BE49-F238E27FC236}">
                <a16:creationId xmlns:a16="http://schemas.microsoft.com/office/drawing/2014/main" xmlns="" id="{5C6052E7-9DBB-4A19-8FC6-22C94661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3652F27-301A-4645-9DA8-5DD4543FD5B0}"/>
              </a:ext>
            </a:extLst>
          </p:cNvPr>
          <p:cNvSpPr/>
          <p:nvPr/>
        </p:nvSpPr>
        <p:spPr>
          <a:xfrm>
            <a:off x="3430555" y="174436"/>
            <a:ext cx="6096000" cy="46166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/>
            <a:r>
              <a:rPr lang="uk-UA" sz="2400" dirty="0">
                <a:latin typeface="Arial Black" panose="020B0A04020102020204" pitchFamily="34" charset="0"/>
              </a:rPr>
              <a:t>Доповніть речення: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930A24B-3B57-4BB5-A8AE-EA57704FCFE9}"/>
              </a:ext>
            </a:extLst>
          </p:cNvPr>
          <p:cNvSpPr/>
          <p:nvPr/>
        </p:nvSpPr>
        <p:spPr>
          <a:xfrm>
            <a:off x="1894114" y="809592"/>
            <a:ext cx="9946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Слов’яни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– предки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(                    ),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 тому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числі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й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українського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з’явилися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протягом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(        ) ст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лісистих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просторах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від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(          ) 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до (                )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B12DF57-B829-4B54-AB53-64E59640755B}"/>
              </a:ext>
            </a:extLst>
          </p:cNvPr>
          <p:cNvSpPr/>
          <p:nvPr/>
        </p:nvSpPr>
        <p:spPr>
          <a:xfrm>
            <a:off x="4086808" y="2516108"/>
            <a:ext cx="75857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Групи слов’ян</a:t>
            </a:r>
          </a:p>
          <a:p>
            <a:endParaRPr lang="uk-UA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sz="2000" dirty="0">
                <a:solidFill>
                  <a:srgbClr val="FF0000"/>
                </a:solidFill>
                <a:latin typeface="Arial Black" panose="020B0A04020102020204" pitchFamily="34" charset="0"/>
              </a:rPr>
              <a:t>Східні</a:t>
            </a:r>
          </a:p>
          <a:p>
            <a:endParaRPr lang="uk-UA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uk-UA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uk-UA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uk-UA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Західні</a:t>
            </a:r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endParaRPr lang="uk-UA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uk-UA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uk-UA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uk-UA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Південні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0BB217F-73CB-4BD1-A46E-863246F76557}"/>
              </a:ext>
            </a:extLst>
          </p:cNvPr>
          <p:cNvSpPr/>
          <p:nvPr/>
        </p:nvSpPr>
        <p:spPr>
          <a:xfrm>
            <a:off x="6242180" y="2921025"/>
            <a:ext cx="5850294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48E439C-7F18-4749-90D2-02E570201DA0}"/>
              </a:ext>
            </a:extLst>
          </p:cNvPr>
          <p:cNvSpPr/>
          <p:nvPr/>
        </p:nvSpPr>
        <p:spPr>
          <a:xfrm>
            <a:off x="6242180" y="4336525"/>
            <a:ext cx="5850293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D86DF0F-6881-4991-ADDE-1AD2B466F773}"/>
              </a:ext>
            </a:extLst>
          </p:cNvPr>
          <p:cNvSpPr/>
          <p:nvPr/>
        </p:nvSpPr>
        <p:spPr>
          <a:xfrm>
            <a:off x="6242181" y="5795943"/>
            <a:ext cx="5850293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8" descr="https://fs.znanio.ru/methodology/images/c8/f9/c8f9034c7922cde76025bb0135b3528e6463792b.jpg">
            <a:extLst>
              <a:ext uri="{FF2B5EF4-FFF2-40B4-BE49-F238E27FC236}">
                <a16:creationId xmlns:a16="http://schemas.microsoft.com/office/drawing/2014/main" xmlns="" id="{9A41F426-57B4-4F52-B785-54A2EF6B0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" t="13449" r="46223" b="16327"/>
          <a:stretch/>
        </p:blipFill>
        <p:spPr bwMode="auto">
          <a:xfrm>
            <a:off x="218025" y="2921025"/>
            <a:ext cx="3650758" cy="361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4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1/1643226175_4-abrakadabra-fun-p-chto-takoe-istoricheskii-fon-5.jpg">
            <a:extLst>
              <a:ext uri="{FF2B5EF4-FFF2-40B4-BE49-F238E27FC236}">
                <a16:creationId xmlns:a16="http://schemas.microsoft.com/office/drawing/2014/main" xmlns="" id="{5C6052E7-9DBB-4A19-8FC6-22C94661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naurok.com.ua/uploads/files/1943090/245379/264817_images/16.jpg">
            <a:extLst>
              <a:ext uri="{FF2B5EF4-FFF2-40B4-BE49-F238E27FC236}">
                <a16:creationId xmlns:a16="http://schemas.microsoft.com/office/drawing/2014/main" xmlns="" id="{214812DB-5CA9-446A-A332-24413D0AB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21"/>
          <a:stretch/>
        </p:blipFill>
        <p:spPr bwMode="auto">
          <a:xfrm>
            <a:off x="74646" y="0"/>
            <a:ext cx="6326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A24BA186-A986-432A-8525-DAD9B648E13B}"/>
              </a:ext>
            </a:extLst>
          </p:cNvPr>
          <p:cNvSpPr/>
          <p:nvPr/>
        </p:nvSpPr>
        <p:spPr>
          <a:xfrm flipV="1">
            <a:off x="6606073" y="2047967"/>
            <a:ext cx="4803710" cy="45674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61C1105A-1447-4234-B38C-D4DC161F57FD}"/>
              </a:ext>
            </a:extLst>
          </p:cNvPr>
          <p:cNvSpPr/>
          <p:nvPr/>
        </p:nvSpPr>
        <p:spPr>
          <a:xfrm>
            <a:off x="6606073" y="167951"/>
            <a:ext cx="5103845" cy="11849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 Black" panose="020B0A04020102020204" pitchFamily="34" charset="0"/>
              </a:rPr>
              <a:t>Працюємо з картою:</a:t>
            </a:r>
          </a:p>
          <a:p>
            <a:pPr algn="ctr"/>
            <a:r>
              <a:rPr lang="uk-UA" dirty="0">
                <a:solidFill>
                  <a:schemeClr val="tx1"/>
                </a:solidFill>
                <a:latin typeface="Arial Black" panose="020B0A04020102020204" pitchFamily="34" charset="0"/>
              </a:rPr>
              <a:t>Які </a:t>
            </a:r>
            <a:r>
              <a:rPr lang="uk-UA" dirty="0" err="1">
                <a:solidFill>
                  <a:schemeClr val="tx1"/>
                </a:solidFill>
                <a:latin typeface="Arial Black" panose="020B0A04020102020204" pitchFamily="34" charset="0"/>
              </a:rPr>
              <a:t>слов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’</a:t>
            </a:r>
            <a:r>
              <a:rPr lang="uk-UA" dirty="0" err="1">
                <a:solidFill>
                  <a:schemeClr val="tx1"/>
                </a:solidFill>
                <a:latin typeface="Arial Black" panose="020B0A04020102020204" pitchFamily="34" charset="0"/>
              </a:rPr>
              <a:t>янські</a:t>
            </a:r>
            <a:r>
              <a:rPr lang="uk-UA" dirty="0">
                <a:solidFill>
                  <a:schemeClr val="tx1"/>
                </a:solidFill>
                <a:latin typeface="Arial Black" panose="020B0A04020102020204" pitchFamily="34" charset="0"/>
              </a:rPr>
              <a:t> племена проживали на території сучасної України?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8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1/1643226175_4-abrakadabra-fun-p-chto-takoe-istoricheskii-fon-5.jpg">
            <a:extLst>
              <a:ext uri="{FF2B5EF4-FFF2-40B4-BE49-F238E27FC236}">
                <a16:creationId xmlns:a16="http://schemas.microsoft.com/office/drawing/2014/main" xmlns="" id="{5C6052E7-9DBB-4A19-8FC6-22C94661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16271E6-4673-4B2D-A60D-485791F444E0}"/>
              </a:ext>
            </a:extLst>
          </p:cNvPr>
          <p:cNvSpPr/>
          <p:nvPr/>
        </p:nvSpPr>
        <p:spPr>
          <a:xfrm>
            <a:off x="2817845" y="388471"/>
            <a:ext cx="9064379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Які теорії існують про прабатьківщину </a:t>
            </a:r>
            <a:r>
              <a:rPr lang="uk-UA" dirty="0" err="1">
                <a:latin typeface="Arial Black" panose="020B0A04020102020204" pitchFamily="34" charset="0"/>
              </a:rPr>
              <a:t>слов</a:t>
            </a:r>
            <a:r>
              <a:rPr lang="en-US" dirty="0">
                <a:latin typeface="Arial Black" panose="020B0A04020102020204" pitchFamily="34" charset="0"/>
              </a:rPr>
              <a:t>’</a:t>
            </a:r>
            <a:r>
              <a:rPr lang="uk-UA" dirty="0" err="1">
                <a:latin typeface="Arial Black" panose="020B0A04020102020204" pitchFamily="34" charset="0"/>
              </a:rPr>
              <a:t>ян</a:t>
            </a:r>
            <a:r>
              <a:rPr lang="uk-UA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4106" name="Picture 10" descr="https://fs.znanio.ru/methodology/images/d0/13/d0134b137bde0a34abd2fd40a91a8661e308ace5.jpg">
            <a:extLst>
              <a:ext uri="{FF2B5EF4-FFF2-40B4-BE49-F238E27FC236}">
                <a16:creationId xmlns:a16="http://schemas.microsoft.com/office/drawing/2014/main" xmlns="" id="{01D35CCB-C137-42A5-B50E-9FB53CAC3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/>
          <a:stretch/>
        </p:blipFill>
        <p:spPr bwMode="auto">
          <a:xfrm>
            <a:off x="93306" y="1315616"/>
            <a:ext cx="5057192" cy="480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59123523-A066-41DB-8AD6-68EA07650EEE}"/>
              </a:ext>
            </a:extLst>
          </p:cNvPr>
          <p:cNvSpPr/>
          <p:nvPr/>
        </p:nvSpPr>
        <p:spPr>
          <a:xfrm>
            <a:off x="5439747" y="1513080"/>
            <a:ext cx="6027575" cy="441375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0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1/1643226175_4-abrakadabra-fun-p-chto-takoe-istoricheskii-fon-5.jpg">
            <a:extLst>
              <a:ext uri="{FF2B5EF4-FFF2-40B4-BE49-F238E27FC236}">
                <a16:creationId xmlns:a16="http://schemas.microsoft.com/office/drawing/2014/main" xmlns="" id="{5C6052E7-9DBB-4A19-8FC6-22C94661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16271E6-4673-4B2D-A60D-485791F444E0}"/>
              </a:ext>
            </a:extLst>
          </p:cNvPr>
          <p:cNvSpPr/>
          <p:nvPr/>
        </p:nvSpPr>
        <p:spPr>
          <a:xfrm>
            <a:off x="2771192" y="383950"/>
            <a:ext cx="9064379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Охарактеризуйте ставлення автора документа до давніх </a:t>
            </a:r>
            <a:r>
              <a:rPr lang="uk-UA" dirty="0" err="1">
                <a:latin typeface="Arial Black" panose="020B0A04020102020204" pitchFamily="34" charset="0"/>
              </a:rPr>
              <a:t>слов</a:t>
            </a:r>
            <a:r>
              <a:rPr lang="en-US" dirty="0">
                <a:latin typeface="Arial Black" panose="020B0A04020102020204" pitchFamily="34" charset="0"/>
              </a:rPr>
              <a:t>’</a:t>
            </a:r>
            <a:r>
              <a:rPr lang="uk-UA" dirty="0" err="1">
                <a:latin typeface="Arial Black" panose="020B0A04020102020204" pitchFamily="34" charset="0"/>
              </a:rPr>
              <a:t>ян</a:t>
            </a:r>
            <a:r>
              <a:rPr lang="uk-UA" dirty="0">
                <a:latin typeface="Arial Black" panose="020B0A04020102020204" pitchFamily="34" charset="0"/>
              </a:rPr>
              <a:t>. Поясніть свою точку зору.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11560F5-B37A-46E5-B581-4DEEE6A84F28}"/>
              </a:ext>
            </a:extLst>
          </p:cNvPr>
          <p:cNvPicPr/>
          <p:nvPr/>
        </p:nvPicPr>
        <p:blipFill rotWithShape="1">
          <a:blip r:embed="rId3"/>
          <a:srcRect l="25399" t="34046" r="21753" b="17379"/>
          <a:stretch/>
        </p:blipFill>
        <p:spPr bwMode="auto">
          <a:xfrm>
            <a:off x="5074920" y="1245870"/>
            <a:ext cx="6196459" cy="49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CE15A78-6B8B-4CEA-BDCC-5F77AB6CEC90}"/>
              </a:ext>
            </a:extLst>
          </p:cNvPr>
          <p:cNvPicPr/>
          <p:nvPr/>
        </p:nvPicPr>
        <p:blipFill rotWithShape="1">
          <a:blip r:embed="rId4"/>
          <a:srcRect l="52849" t="19840" r="18675" b="14254"/>
          <a:stretch/>
        </p:blipFill>
        <p:spPr bwMode="auto">
          <a:xfrm>
            <a:off x="1586204" y="1414231"/>
            <a:ext cx="2839616" cy="4053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688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1/1643226175_4-abrakadabra-fun-p-chto-takoe-istoricheskii-fon-5.jpg">
            <a:extLst>
              <a:ext uri="{FF2B5EF4-FFF2-40B4-BE49-F238E27FC236}">
                <a16:creationId xmlns:a16="http://schemas.microsoft.com/office/drawing/2014/main" xmlns="" id="{5C6052E7-9DBB-4A19-8FC6-22C94661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473011C-D899-4F33-ABAA-38AA068552A8}"/>
              </a:ext>
            </a:extLst>
          </p:cNvPr>
          <p:cNvSpPr/>
          <p:nvPr/>
        </p:nvSpPr>
        <p:spPr>
          <a:xfrm>
            <a:off x="1922105" y="317541"/>
            <a:ext cx="9974425" cy="1730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Складіть</a:t>
            </a:r>
            <a:r>
              <a:rPr lang="ru-RU" sz="2000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000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слов'янської</a:t>
            </a:r>
            <a:r>
              <a:rPr lang="ru-RU" sz="2000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зовнішності</a:t>
            </a:r>
            <a:r>
              <a:rPr lang="ru-RU" sz="2000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рис характеру </a:t>
            </a:r>
            <a:r>
              <a:rPr lang="ru-RU" sz="2000" dirty="0" err="1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давніх</a:t>
            </a:r>
            <a:r>
              <a:rPr lang="ru-RU" sz="2000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слов'ян</a:t>
            </a:r>
            <a:r>
              <a:rPr lang="ru-RU" sz="2000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Зверніть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увагу</a:t>
            </a:r>
            <a:r>
              <a:rPr lang="ru-RU" sz="2000" b="1" dirty="0"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latin typeface="Arial Black" panose="020B0A04020102020204" pitchFamily="34" charset="0"/>
              </a:rPr>
              <a:t>чи</a:t>
            </a:r>
            <a:r>
              <a:rPr lang="ru-RU" sz="2000" b="1" dirty="0">
                <a:latin typeface="Arial Black" panose="020B0A04020102020204" pitchFamily="34" charset="0"/>
              </a:rPr>
              <a:t> є </a:t>
            </a:r>
            <a:r>
              <a:rPr lang="ru-RU" sz="2000" b="1" dirty="0" err="1">
                <a:latin typeface="Arial Black" panose="020B0A04020102020204" pitchFamily="34" charset="0"/>
              </a:rPr>
              <a:t>спільні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риси</a:t>
            </a:r>
            <a:r>
              <a:rPr lang="ru-RU" sz="2000" b="1" dirty="0">
                <a:latin typeface="Arial Black" panose="020B0A04020102020204" pitchFamily="34" charset="0"/>
              </a:rPr>
              <a:t> в </a:t>
            </a:r>
            <a:r>
              <a:rPr lang="ru-RU" sz="2000" b="1" dirty="0" err="1">
                <a:latin typeface="Arial Black" panose="020B0A04020102020204" pitchFamily="34" charset="0"/>
              </a:rPr>
              <a:t>зовнішньому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вигляді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давніх</a:t>
            </a: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latin typeface="Arial Black" panose="020B0A04020102020204" pitchFamily="34" charset="0"/>
              </a:rPr>
              <a:t>слов'ян</a:t>
            </a:r>
            <a:r>
              <a:rPr lang="ru-RU" sz="2000" b="1" dirty="0">
                <a:latin typeface="Arial Black" panose="020B0A04020102020204" pitchFamily="34" charset="0"/>
              </a:rPr>
              <a:t> та </a:t>
            </a:r>
            <a:r>
              <a:rPr lang="ru-RU" sz="2000" b="1" dirty="0" err="1">
                <a:latin typeface="Arial Black" panose="020B0A04020102020204" pitchFamily="34" charset="0"/>
              </a:rPr>
              <a:t>українського</a:t>
            </a:r>
            <a:r>
              <a:rPr lang="ru-RU" sz="2000" b="1" dirty="0">
                <a:latin typeface="Arial Black" panose="020B0A04020102020204" pitchFamily="34" charset="0"/>
              </a:rPr>
              <a:t> народу.</a:t>
            </a:r>
            <a:endParaRPr lang="ru-RU" sz="2000" dirty="0">
              <a:latin typeface="Arial Black" panose="020B0A040201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Давні слов'яни | Історія України, 7 клас">
            <a:extLst>
              <a:ext uri="{FF2B5EF4-FFF2-40B4-BE49-F238E27FC236}">
                <a16:creationId xmlns:a16="http://schemas.microsoft.com/office/drawing/2014/main" xmlns="" id="{AF257C67-ACEB-40EB-A2A1-EABD9447C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4" y="1623128"/>
            <a:ext cx="3805529" cy="49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BCC20E0-AA50-4DC8-9A6E-D744087E9399}"/>
              </a:ext>
            </a:extLst>
          </p:cNvPr>
          <p:cNvSpPr/>
          <p:nvPr/>
        </p:nvSpPr>
        <p:spPr>
          <a:xfrm rot="10800000" flipV="1">
            <a:off x="5017196" y="1712065"/>
            <a:ext cx="6568751" cy="45674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6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1/1643226175_4-abrakadabra-fun-p-chto-takoe-istoricheskii-fon-5.jpg">
            <a:extLst>
              <a:ext uri="{FF2B5EF4-FFF2-40B4-BE49-F238E27FC236}">
                <a16:creationId xmlns:a16="http://schemas.microsoft.com/office/drawing/2014/main" xmlns="" id="{5C6052E7-9DBB-4A19-8FC6-22C94661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A4A8816-B904-4CCD-BF79-CF1DE7224491}"/>
              </a:ext>
            </a:extLst>
          </p:cNvPr>
          <p:cNvSpPr/>
          <p:nvPr/>
        </p:nvSpPr>
        <p:spPr>
          <a:xfrm>
            <a:off x="2010262" y="252253"/>
            <a:ext cx="994847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err="1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ілюстративних</a:t>
            </a:r>
            <a:r>
              <a:rPr lang="ru-RU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опишіть</a:t>
            </a:r>
            <a:r>
              <a:rPr lang="ru-RU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b="1" dirty="0" err="1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давні</a:t>
            </a:r>
            <a:r>
              <a:rPr lang="ru-RU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слов'яни</a:t>
            </a:r>
            <a:r>
              <a:rPr lang="ru-RU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облаштовували</a:t>
            </a:r>
            <a:r>
              <a:rPr lang="ru-RU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поселення</a:t>
            </a:r>
            <a:r>
              <a:rPr lang="ru-RU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житла</a:t>
            </a:r>
            <a:r>
              <a:rPr lang="ru-RU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F120974-28F2-4EBA-BDBB-48B099FDB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1" y="1064628"/>
            <a:ext cx="3327887" cy="2713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ÐÐ¾ÑÐ¿Ð¾Ð´Ð°ÑÑÑÐ²Ð¾ ÑÐ° ÑÑÑÐ¿ÑÐ»ÑÑÑÐ²Ð¾ ÑÐ»Ð¾Ð²'ÑÐ½">
            <a:extLst>
              <a:ext uri="{FF2B5EF4-FFF2-40B4-BE49-F238E27FC236}">
                <a16:creationId xmlns:a16="http://schemas.microsoft.com/office/drawing/2014/main" xmlns="" id="{C90764E1-2411-4ED1-A405-E10E85637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"/>
          <a:stretch/>
        </p:blipFill>
        <p:spPr bwMode="auto">
          <a:xfrm>
            <a:off x="226364" y="3698421"/>
            <a:ext cx="3256384" cy="299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3B4C0A0-BD9B-437F-B559-3F166E88F8AE}"/>
              </a:ext>
            </a:extLst>
          </p:cNvPr>
          <p:cNvSpPr/>
          <p:nvPr/>
        </p:nvSpPr>
        <p:spPr>
          <a:xfrm rot="10800000" flipV="1">
            <a:off x="3637609" y="1833689"/>
            <a:ext cx="8240260" cy="486125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54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351</Words>
  <Application>Microsoft Office PowerPoint</Application>
  <PresentationFormat>Произвольный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Виктория</cp:lastModifiedBy>
  <cp:revision>56</cp:revision>
  <dcterms:created xsi:type="dcterms:W3CDTF">2023-01-15T07:28:17Z</dcterms:created>
  <dcterms:modified xsi:type="dcterms:W3CDTF">2024-04-16T19:32:30Z</dcterms:modified>
</cp:coreProperties>
</file>