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58" r:id="rId4"/>
    <p:sldId id="260" r:id="rId5"/>
    <p:sldId id="272" r:id="rId6"/>
    <p:sldId id="262" r:id="rId7"/>
    <p:sldId id="263" r:id="rId8"/>
    <p:sldId id="265" r:id="rId9"/>
    <p:sldId id="264" r:id="rId10"/>
    <p:sldId id="266" r:id="rId11"/>
    <p:sldId id="267" r:id="rId12"/>
    <p:sldId id="270" r:id="rId13"/>
    <p:sldId id="271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FF0066"/>
    <a:srgbClr val="809FF8"/>
    <a:srgbClr val="FBB3E3"/>
    <a:srgbClr val="F880D0"/>
    <a:srgbClr val="99FF33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9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232139" y="1714488"/>
            <a:ext cx="8977375" cy="2428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Порівнюємо</a:t>
            </a:r>
            <a:r>
              <a:rPr kumimoji="0" lang="ru-RU" sz="6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числа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межах 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7351" y="1"/>
            <a:ext cx="168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Z:\Рабочий стол\сотня2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6477" y="4357695"/>
            <a:ext cx="2476501" cy="227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238092" y="1643050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Прочитай пари чисел. Чим схожі і чим відрізняються числа в парах? Усно склади пари чисел, подібні до даних. (</a:t>
            </a:r>
            <a:r>
              <a:rPr kumimoji="0" lang="uk-UA" sz="32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Завд</a:t>
            </a: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 № 3 с. 118)</a:t>
            </a:r>
            <a:endParaRPr kumimoji="0" lang="uk-UA" sz="3600" b="1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406" y="2928934"/>
            <a:ext cx="2638130" cy="1436222"/>
          </a:xfrm>
          <a:prstGeom prst="roundRect">
            <a:avLst/>
          </a:prstGeom>
          <a:solidFill>
            <a:srgbClr val="809F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 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514350" indent="-514350" algn="ctr"/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і  7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5282" y="4850298"/>
            <a:ext cx="2638130" cy="1436222"/>
          </a:xfrm>
          <a:prstGeom prst="roundRect">
            <a:avLst/>
          </a:prstGeom>
          <a:solidFill>
            <a:srgbClr val="809F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і  4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 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24240" y="3786190"/>
            <a:ext cx="2638130" cy="1436222"/>
          </a:xfrm>
          <a:prstGeom prst="roundRect">
            <a:avLst/>
          </a:prstGeom>
          <a:solidFill>
            <a:srgbClr val="809F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 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marL="514350" indent="-514350" algn="ctr"/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і  9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9189" y="2841229"/>
            <a:ext cx="2638130" cy="1436222"/>
          </a:xfrm>
          <a:prstGeom prst="roundRect">
            <a:avLst/>
          </a:prstGeom>
          <a:solidFill>
            <a:srgbClr val="809F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і  1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  </a:t>
            </a:r>
            <a:r>
              <a:rPr lang="uk-UA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16496" y="1412775"/>
            <a:ext cx="8812804" cy="96894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28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 двоцифрові числа на основі їх розрядного складу  (</a:t>
            </a:r>
            <a:r>
              <a:rPr kumimoji="0" lang="uk-UA" sz="28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завд</a:t>
            </a:r>
            <a:r>
              <a:rPr kumimoji="0" lang="uk-UA" sz="28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№ 4 с. 118)  </a:t>
            </a:r>
            <a:r>
              <a:rPr kumimoji="0" lang="uk-UA" sz="28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Завд</a:t>
            </a:r>
            <a:r>
              <a:rPr kumimoji="0" lang="uk-UA" sz="28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№ 3 с. 48 </a:t>
            </a:r>
            <a:r>
              <a:rPr kumimoji="0" lang="uk-UA" sz="28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зош</a:t>
            </a:r>
            <a:r>
              <a:rPr kumimoji="0" lang="uk-UA" sz="28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800" b="1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20000" contrast="42000"/>
          </a:blip>
          <a:srcRect/>
          <a:stretch>
            <a:fillRect/>
          </a:stretch>
        </p:blipFill>
        <p:spPr bwMode="auto">
          <a:xfrm>
            <a:off x="646203" y="3658236"/>
            <a:ext cx="817841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ДВОЦИФРОВІ ЧИСЛА - Математика 1 клас - С. О. Скворцова - Ранок 2018">
            <a:extLst>
              <a:ext uri="{FF2B5EF4-FFF2-40B4-BE49-F238E27FC236}">
                <a16:creationId xmlns:a16="http://schemas.microsoft.com/office/drawing/2014/main" id="{EFAB7B54-6C25-4FAB-98C3-0F5977D3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2" y="2420888"/>
            <a:ext cx="8991208" cy="1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415892" y="79669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Порівняй іменовані числа</a:t>
            </a:r>
            <a:endParaRPr kumimoji="0" lang="uk-UA" sz="4000" b="1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23844" y="1785926"/>
            <a:ext cx="8243052" cy="2809892"/>
            <a:chOff x="523844" y="1785926"/>
            <a:chExt cx="8243052" cy="280989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lum bright="-20000" contrast="46000"/>
            </a:blip>
            <a:srcRect/>
            <a:stretch>
              <a:fillRect/>
            </a:stretch>
          </p:blipFill>
          <p:spPr bwMode="auto">
            <a:xfrm>
              <a:off x="523844" y="1785926"/>
              <a:ext cx="824305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>
              <a:lum bright="-20000" contrast="46000"/>
            </a:blip>
            <a:srcRect/>
            <a:stretch>
              <a:fillRect/>
            </a:stretch>
          </p:blipFill>
          <p:spPr bwMode="auto">
            <a:xfrm>
              <a:off x="2809860" y="3286124"/>
              <a:ext cx="3290606" cy="130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7C4300-1222-4B84-A1B9-139DA917D8C3}"/>
              </a:ext>
            </a:extLst>
          </p:cNvPr>
          <p:cNvSpPr/>
          <p:nvPr/>
        </p:nvSpPr>
        <p:spPr>
          <a:xfrm>
            <a:off x="776536" y="4786505"/>
            <a:ext cx="6264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 № 4 с.48 </a:t>
            </a:r>
            <a:r>
              <a:rPr lang="uk-UA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</a:t>
            </a:r>
            <a:r>
              <a:rPr lang="uk-UA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Знайди  значення  виразів.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-119098" y="1500182"/>
            <a:ext cx="965835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Дякую за урок!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http://heaclub.ru/tim/6deea07c7783a04402c3d6ec82e0c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36" y="3178967"/>
            <a:ext cx="3559994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57241" y="-45203"/>
            <a:ext cx="667787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Попрацюй</a:t>
            </a:r>
            <a:r>
              <a:rPr lang="ru-RU" sz="48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усно</a:t>
            </a:r>
            <a:endParaRPr lang="ru-RU" sz="48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-47660" y="1302127"/>
            <a:ext cx="9657928" cy="9933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Перевір, чи правильно Миколка позначив числами  кількість десятків та одиниць</a:t>
            </a:r>
            <a:endParaRPr kumimoji="0" lang="ru-RU" sz="36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20000" contrast="48000"/>
          </a:blip>
          <a:srcRect/>
          <a:stretch>
            <a:fillRect/>
          </a:stretch>
        </p:blipFill>
        <p:spPr bwMode="auto">
          <a:xfrm>
            <a:off x="232048" y="2490789"/>
            <a:ext cx="8935794" cy="243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>
          <a:xfrm>
            <a:off x="248072" y="1214422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Назви попереднє та наступне числа до поданого числа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20000" contrast="52000"/>
          </a:blip>
          <a:srcRect/>
          <a:stretch>
            <a:fillRect/>
          </a:stretch>
        </p:blipFill>
        <p:spPr bwMode="auto">
          <a:xfrm>
            <a:off x="238092" y="2571744"/>
            <a:ext cx="5833860" cy="139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-20000" contrast="52000"/>
          </a:blip>
          <a:srcRect/>
          <a:stretch>
            <a:fillRect/>
          </a:stretch>
        </p:blipFill>
        <p:spPr bwMode="auto">
          <a:xfrm>
            <a:off x="1666852" y="4304036"/>
            <a:ext cx="5540402" cy="142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248072" y="1357298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4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Доповни числові ряди</a:t>
            </a:r>
            <a:endParaRPr kumimoji="0" lang="uk-UA" sz="4400" b="1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20000" contrast="58000"/>
          </a:blip>
          <a:srcRect/>
          <a:stretch>
            <a:fillRect/>
          </a:stretch>
        </p:blipFill>
        <p:spPr bwMode="auto">
          <a:xfrm>
            <a:off x="238092" y="2638424"/>
            <a:ext cx="8970997" cy="171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5414" y="6470"/>
            <a:ext cx="6677870" cy="70788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Математичний</a:t>
            </a:r>
            <a:r>
              <a:rPr lang="ru-RU" sz="40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диктант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30" y="1142984"/>
            <a:ext cx="9453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800" dirty="0"/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числа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дев’ятнадцять,  вісімдесят два,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тридцять,  п’ять,      сімдесят сім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в якому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дес. і 1 од.,  4 дес.,  9 од.;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попереднє до  числа  31;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наступне до числа 99;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яке число стоїть між числами  45  і 47?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скільки  2  менше  від 10?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8  зменшити на  4;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запиши різницю чисел  90  і  20;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запиши, скільки дециметрів становлять  60 сантиметрів.</a:t>
            </a: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952" y="5643578"/>
            <a:ext cx="1424691" cy="1071546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482" y="5715016"/>
            <a:ext cx="1160841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420051" y="1556793"/>
            <a:ext cx="8169782" cy="13007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Порівняй числа за їх розташуванням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на числовому промені  (</a:t>
            </a:r>
            <a:r>
              <a:rPr kumimoji="0" lang="uk-UA" sz="3200" b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завд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 № 1 с.118)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ВОЦИФРОВІ ЧИСЛА - Математика 1 клас - С. О. Скворцова - Ранок 2018">
            <a:extLst>
              <a:ext uri="{FF2B5EF4-FFF2-40B4-BE49-F238E27FC236}">
                <a16:creationId xmlns:a16="http://schemas.microsoft.com/office/drawing/2014/main" id="{3A96917B-C0C4-4D3F-BAF0-673EFB76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2420888"/>
            <a:ext cx="8928992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ВОЦИФРОВІ ЧИСЛА - Математика 1 клас - С. О. Скворцова - Ранок 2018">
            <a:extLst>
              <a:ext uri="{FF2B5EF4-FFF2-40B4-BE49-F238E27FC236}">
                <a16:creationId xmlns:a16="http://schemas.microsoft.com/office/drawing/2014/main" id="{5BD025B4-0C26-47C1-9D26-5A7BB6B9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4869160"/>
            <a:ext cx="7128793" cy="11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69CB4A-CD9A-4992-806B-4C99C9AF6E4D}"/>
              </a:ext>
            </a:extLst>
          </p:cNvPr>
          <p:cNvSpPr/>
          <p:nvPr/>
        </p:nvSpPr>
        <p:spPr>
          <a:xfrm rot="10800000" flipV="1">
            <a:off x="420050" y="3578379"/>
            <a:ext cx="8781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PragmaticaC"/>
            </a:endParaRP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Спробуй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так  само  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міркувати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час 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порівняння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двоцифрових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чисел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58" y="5250972"/>
            <a:ext cx="1946686" cy="14641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238092" y="1587879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Письмово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порівняй числа за їх розташуванням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на числовому промені  (</a:t>
            </a:r>
            <a:r>
              <a:rPr kumimoji="0" lang="uk-UA" sz="3200" b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завд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 № 2 с.118)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ВОЦИФРОВІ ЧИСЛА - Математика 1 клас - С. О. Скворцова - Ранок 2018">
            <a:extLst>
              <a:ext uri="{FF2B5EF4-FFF2-40B4-BE49-F238E27FC236}">
                <a16:creationId xmlns:a16="http://schemas.microsoft.com/office/drawing/2014/main" id="{A03CE536-9A98-4729-853C-6AD4C360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2" y="2786058"/>
            <a:ext cx="8991208" cy="12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DD6B94-C063-4930-A521-624C2FBBD4B1}"/>
              </a:ext>
            </a:extLst>
          </p:cNvPr>
          <p:cNvSpPr/>
          <p:nvPr/>
        </p:nvSpPr>
        <p:spPr>
          <a:xfrm rot="10800000" flipV="1">
            <a:off x="1064567" y="4419051"/>
            <a:ext cx="5761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kern="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Завдання  № 2 с. 48  </a:t>
            </a:r>
            <a:r>
              <a:rPr lang="uk-UA" sz="2800" b="1" kern="0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зош</a:t>
            </a:r>
            <a:r>
              <a:rPr lang="uk-UA" sz="2800" b="1" kern="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uk-UA" sz="2800" b="1" kern="0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Запиши</a:t>
            </a:r>
            <a:r>
              <a:rPr lang="uk-UA" sz="2800" b="1" kern="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 пропущені  числа.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238092" y="1516441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Порівняй числа. Які числа менші</a:t>
            </a:r>
            <a:r>
              <a:rPr kumimoji="0" lang="uk-UA" sz="32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– одноцифрові чи двоцифрові?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241" y="-45203"/>
            <a:ext cx="667787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Подумай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52406" y="2428868"/>
            <a:ext cx="8001056" cy="2786082"/>
            <a:chOff x="452406" y="2428868"/>
            <a:chExt cx="8001056" cy="278608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2406" y="2571744"/>
              <a:ext cx="1714512" cy="785818"/>
            </a:xfrm>
            <a:prstGeom prst="roundRect">
              <a:avLst/>
            </a:prstGeom>
            <a:solidFill>
              <a:srgbClr val="809FF8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</a:rPr>
                <a:t>4   і  12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2406" y="3429000"/>
              <a:ext cx="1714512" cy="785818"/>
            </a:xfrm>
            <a:prstGeom prst="roundRect">
              <a:avLst/>
            </a:prstGeom>
            <a:solidFill>
              <a:srgbClr val="809FF8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</a:rPr>
                <a:t>27   і  9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52406" y="4286256"/>
              <a:ext cx="1714512" cy="785818"/>
            </a:xfrm>
            <a:prstGeom prst="roundRect">
              <a:avLst/>
            </a:prstGeom>
            <a:solidFill>
              <a:srgbClr val="809FF8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</a:rPr>
                <a:t>7   і  43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809860" y="2428868"/>
              <a:ext cx="5643602" cy="2786082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uk-UA" sz="2800" dirty="0">
                  <a:solidFill>
                    <a:schemeClr val="bg1"/>
                  </a:solidFill>
                </a:rPr>
                <a:t>Будь-яке </a:t>
              </a:r>
              <a:r>
                <a:rPr lang="uk-UA" sz="2800" dirty="0">
                  <a:solidFill>
                    <a:srgbClr val="FFFF00"/>
                  </a:solidFill>
                </a:rPr>
                <a:t>одноцифрове</a:t>
              </a:r>
              <a:r>
                <a:rPr lang="uk-UA" sz="2800" dirty="0">
                  <a:solidFill>
                    <a:schemeClr val="bg1"/>
                  </a:solidFill>
                </a:rPr>
                <a:t> число </a:t>
              </a:r>
              <a:r>
                <a:rPr lang="uk-UA" sz="2800" dirty="0">
                  <a:solidFill>
                    <a:srgbClr val="FFFF00"/>
                  </a:solidFill>
                </a:rPr>
                <a:t>менше</a:t>
              </a:r>
              <a:r>
                <a:rPr lang="uk-UA" sz="2800" dirty="0">
                  <a:solidFill>
                    <a:schemeClr val="bg1"/>
                  </a:solidFill>
                </a:rPr>
                <a:t> за будь-яке </a:t>
              </a:r>
              <a:r>
                <a:rPr lang="uk-UA" sz="2800" dirty="0">
                  <a:solidFill>
                    <a:srgbClr val="FFFF00"/>
                  </a:solidFill>
                </a:rPr>
                <a:t>двоцифрове</a:t>
              </a:r>
              <a:r>
                <a:rPr lang="uk-UA" sz="2800" dirty="0">
                  <a:solidFill>
                    <a:schemeClr val="bg1"/>
                  </a:solidFill>
                </a:rPr>
                <a:t> число.</a:t>
              </a:r>
            </a:p>
            <a:p>
              <a:pPr algn="just"/>
              <a:r>
                <a:rPr lang="uk-UA" sz="2800" dirty="0">
                  <a:solidFill>
                    <a:schemeClr val="bg1"/>
                  </a:solidFill>
                </a:rPr>
                <a:t>Будь-яке </a:t>
              </a:r>
              <a:r>
                <a:rPr lang="uk-UA" sz="2800" dirty="0">
                  <a:solidFill>
                    <a:srgbClr val="FFFF00"/>
                  </a:solidFill>
                </a:rPr>
                <a:t>двоцифрове</a:t>
              </a:r>
              <a:r>
                <a:rPr lang="uk-UA" sz="2800" dirty="0">
                  <a:solidFill>
                    <a:schemeClr val="bg1"/>
                  </a:solidFill>
                </a:rPr>
                <a:t> число </a:t>
              </a:r>
              <a:r>
                <a:rPr lang="uk-UA" sz="2800" dirty="0">
                  <a:solidFill>
                    <a:srgbClr val="FFFF00"/>
                  </a:solidFill>
                </a:rPr>
                <a:t>більше</a:t>
              </a:r>
              <a:r>
                <a:rPr lang="uk-UA" sz="2800" dirty="0">
                  <a:solidFill>
                    <a:schemeClr val="bg1"/>
                  </a:solidFill>
                </a:rPr>
                <a:t> від будь-якого </a:t>
              </a:r>
              <a:r>
                <a:rPr lang="uk-UA" sz="2800" dirty="0">
                  <a:solidFill>
                    <a:srgbClr val="FFFF00"/>
                  </a:solidFill>
                </a:rPr>
                <a:t>одноцифрового</a:t>
              </a:r>
              <a:r>
                <a:rPr lang="uk-UA" sz="2800" dirty="0">
                  <a:solidFill>
                    <a:schemeClr val="bg1"/>
                  </a:solidFill>
                </a:rPr>
                <a:t> числа.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82" y="5143512"/>
            <a:ext cx="2089562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359" y="5143512"/>
            <a:ext cx="1857388" cy="1714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/>
          <p:nvPr/>
        </p:nvSpPr>
        <p:spPr>
          <a:xfrm>
            <a:off x="238092" y="1357298"/>
            <a:ext cx="8991208" cy="11981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Які числа будуть наступними?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241" y="-45203"/>
            <a:ext cx="667787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Поміркуй</a:t>
            </a:r>
            <a:r>
              <a:rPr kumimoji="0" lang="ru-RU" sz="4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48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логічно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9530" y="2857496"/>
            <a:ext cx="8786874" cy="1143008"/>
            <a:chOff x="452406" y="4071942"/>
            <a:chExt cx="8786874" cy="114300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52406" y="4214818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3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09662" y="4071942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9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95612" y="4214818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3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52868" y="4071942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5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81694" y="4286256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9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38950" y="4071942"/>
              <a:ext cx="928694" cy="928694"/>
            </a:xfrm>
            <a:prstGeom prst="rect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6000" b="1" dirty="0">
                  <a:solidFill>
                    <a:prstClr val="black"/>
                  </a:solidFill>
                  <a:latin typeface="Calibri"/>
                </a:rPr>
                <a:t>3</a:t>
              </a:r>
              <a:endPara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382024" y="4071942"/>
              <a:ext cx="857256" cy="857256"/>
            </a:xfrm>
            <a:prstGeom prst="ellipse">
              <a:avLst/>
            </a:prstGeom>
            <a:solidFill>
              <a:srgbClr val="FBB3E3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309794" y="4643446"/>
              <a:ext cx="71438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739082" y="4643446"/>
              <a:ext cx="571504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4953000" y="4643446"/>
              <a:ext cx="857256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327</Words>
  <Application>Microsoft Office PowerPoint</Application>
  <PresentationFormat>Лист A4 (210x297 мм)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PragmaticaC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149</cp:revision>
  <dcterms:created xsi:type="dcterms:W3CDTF">2020-04-09T15:34:07Z</dcterms:created>
  <dcterms:modified xsi:type="dcterms:W3CDTF">2024-04-15T19:15:54Z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1033-11.1.0.9126</vt:lpwstr>
  </property>
</Properties>
</file>