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83" r:id="rId2"/>
    <p:sldId id="370" r:id="rId3"/>
    <p:sldId id="317" r:id="rId4"/>
    <p:sldId id="384" r:id="rId5"/>
    <p:sldId id="381" r:id="rId6"/>
    <p:sldId id="382" r:id="rId7"/>
    <p:sldId id="367" r:id="rId8"/>
    <p:sldId id="371" r:id="rId9"/>
    <p:sldId id="374" r:id="rId10"/>
    <p:sldId id="375" r:id="rId11"/>
    <p:sldId id="376" r:id="rId12"/>
    <p:sldId id="379" r:id="rId13"/>
    <p:sldId id="377" r:id="rId14"/>
    <p:sldId id="378" r:id="rId15"/>
    <p:sldId id="380" r:id="rId16"/>
    <p:sldId id="356" r:id="rId17"/>
    <p:sldId id="359" r:id="rId18"/>
    <p:sldId id="340" r:id="rId19"/>
    <p:sldId id="365" r:id="rId20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598" autoAdjust="0"/>
  </p:normalViewPr>
  <p:slideViewPr>
    <p:cSldViewPr snapToGrid="0">
      <p:cViewPr varScale="1">
        <p:scale>
          <a:sx n="42" d="100"/>
          <a:sy n="42" d="100"/>
        </p:scale>
        <p:origin x="930" y="48"/>
      </p:cViewPr>
      <p:guideLst/>
    </p:cSldViewPr>
  </p:slideViewPr>
  <p:outlineViewPr>
    <p:cViewPr>
      <p:scale>
        <a:sx n="33" d="100"/>
        <a:sy n="33" d="100"/>
      </p:scale>
      <p:origin x="0" y="-1099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AD4FB0-B29D-493D-B23A-667FBD6DA10D}" type="datetimeFigureOut">
              <a:rPr lang="ru-UA" smtClean="0"/>
              <a:t>04/14/2024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104905-FFDA-48D4-AA5F-590FC1D3FC9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69576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104905-FFDA-48D4-AA5F-590FC1D3FC94}" type="slidenum">
              <a:rPr lang="ru-UA" smtClean="0"/>
              <a:t>19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15183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4ACE86-6AD4-4C73-87FD-14FFD572AB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1201EBB-3969-4CDA-A2AB-A4A9BF813E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3A8B34-E725-437A-80CC-06B386151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4909E-385C-4864-B0FF-60A994E9198A}" type="datetimeFigureOut">
              <a:rPr lang="ru-UA" smtClean="0"/>
              <a:t>04/14/2024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B931C2-4AF5-4D94-BBE4-31B4BE41B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7D95D4-E241-4665-8A82-C6413960A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40A6B-D92C-4DC2-989F-D8D5E17925D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03661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E7B2D1-89D9-423B-A689-5C25BD8F7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DC24B51-639C-48D3-A291-589C154E6F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1C918A-4470-45B1-9BE0-C6904B829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4909E-385C-4864-B0FF-60A994E9198A}" type="datetimeFigureOut">
              <a:rPr lang="ru-UA" smtClean="0"/>
              <a:t>04/14/2024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E3ABED3-CC4A-414F-862F-98C1B6D44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595319-A313-457C-B708-B5CA24816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40A6B-D92C-4DC2-989F-D8D5E17925D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76306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0B4C614-2858-4D39-9EE0-84DD7182A3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F30CAAE-F5C6-4176-B0C8-A88AA20937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16C0BB8-D902-4867-9B59-EF924D4B1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4909E-385C-4864-B0FF-60A994E9198A}" type="datetimeFigureOut">
              <a:rPr lang="ru-UA" smtClean="0"/>
              <a:t>04/14/2024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04A602C-E3DE-45DC-ACF0-D082BFC82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34E6BA-4513-439A-8245-5FB61B598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40A6B-D92C-4DC2-989F-D8D5E17925D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82635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C9B34D-1652-4306-8B25-E2A71748B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BEBC0A5-CC45-48CA-A7B3-3DB96C2325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9467ACA-89F2-448F-9B50-758857A33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4909E-385C-4864-B0FF-60A994E9198A}" type="datetimeFigureOut">
              <a:rPr lang="ru-UA" smtClean="0"/>
              <a:t>04/14/2024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0F8CB97-5BF6-417E-B220-E01D38A84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C2AF68E-170A-4F6D-9F20-66B938027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40A6B-D92C-4DC2-989F-D8D5E17925D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42395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0941F3-7273-4828-8287-6E6EFB314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CC38EF9-A907-469B-B64F-DF6F37617E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54D27CE-C352-4E8A-9BC2-E7C45AD9F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4909E-385C-4864-B0FF-60A994E9198A}" type="datetimeFigureOut">
              <a:rPr lang="ru-UA" smtClean="0"/>
              <a:t>04/14/2024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96F9C1-67BD-499E-A831-5023710C9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1D55CB-F425-46A0-9A3C-4152BA42D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40A6B-D92C-4DC2-989F-D8D5E17925D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31721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3E4CE8-C8D9-43D0-9453-4B33EDCA4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598DEA6-6B4E-41CF-81DD-F5A5DABDF1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8DFBF20-F3A1-49B0-ABC9-59AD87885C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780960-833B-46FC-ACDE-889470542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4909E-385C-4864-B0FF-60A994E9198A}" type="datetimeFigureOut">
              <a:rPr lang="ru-UA" smtClean="0"/>
              <a:t>04/14/2024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A41EAD2-BA4D-464C-B2CA-62C41CB74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FF4E587-F520-4B4B-A24C-EFE778AE1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40A6B-D92C-4DC2-989F-D8D5E17925D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61073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7633BD-9112-4EAB-8002-D87D7EFC4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5954440-A91E-457D-A210-19FD1FE64E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4991A07-A09C-4744-BE8C-3D99CFF036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749174E-7A25-4A96-B47E-4E843299EA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3634378-6710-4EED-BF48-88B5F1A302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8822738-519F-46B4-AA29-BE37856DA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4909E-385C-4864-B0FF-60A994E9198A}" type="datetimeFigureOut">
              <a:rPr lang="ru-UA" smtClean="0"/>
              <a:t>04/14/2024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869B0DB-D860-4A41-9581-1A623EA2B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DFCF555-00E4-47E1-B83C-2427F258B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40A6B-D92C-4DC2-989F-D8D5E17925D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74726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B834F1-4AD9-4353-9556-D67C9B028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2E4A8A9-5E2F-41BE-AC35-3E3AFCD11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4909E-385C-4864-B0FF-60A994E9198A}" type="datetimeFigureOut">
              <a:rPr lang="ru-UA" smtClean="0"/>
              <a:t>04/14/2024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9F84511-1FEE-4929-BB79-068E90BBA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6BD75A8-1F67-488F-BA5A-77AD9FB5C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40A6B-D92C-4DC2-989F-D8D5E17925D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4547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03D65EF-2BB2-4158-9667-A023EEC05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4909E-385C-4864-B0FF-60A994E9198A}" type="datetimeFigureOut">
              <a:rPr lang="ru-UA" smtClean="0"/>
              <a:t>04/14/2024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832E1E6-8BE6-4C87-8ABF-2EC0391E8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A075E50-8D69-457A-8863-EA8AAD11B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40A6B-D92C-4DC2-989F-D8D5E17925D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03182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7FFE8E-34CA-4F84-8201-2CFE5ECC9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67C4D30-C013-43FA-9080-4982EFCD91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055594A-A1DB-4D56-AD4A-DE0734BE9B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E392393-FD69-404F-AB09-14CCE5B44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4909E-385C-4864-B0FF-60A994E9198A}" type="datetimeFigureOut">
              <a:rPr lang="ru-UA" smtClean="0"/>
              <a:t>04/14/2024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CF22107-6FCE-4048-BA1D-F0258EE70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42704FA-5DCE-44E1-BC56-EA5CE74DE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40A6B-D92C-4DC2-989F-D8D5E17925D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81659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2A1B46-354F-47E6-9EA5-C2CC95057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00596DA-F852-4C50-8C88-31C6AF3307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9CB2779-50A2-4079-AADA-8699240ED8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BD6149A-494F-41BD-9D39-542C6F410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4909E-385C-4864-B0FF-60A994E9198A}" type="datetimeFigureOut">
              <a:rPr lang="ru-UA" smtClean="0"/>
              <a:t>04/14/2024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E341DC1-28C0-40AE-AFBE-9033171B5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F977A65-A3A2-4C7C-995C-64F7F9C46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40A6B-D92C-4DC2-989F-D8D5E17925D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78454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6DD9A0-5F21-4DBA-A3DE-FB2EBC70C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CA2874C-BDF7-4BFA-AC24-A54C1EF93A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785FBE4-C704-4ADF-B55E-BFBE0CBF06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F4909E-385C-4864-B0FF-60A994E9198A}" type="datetimeFigureOut">
              <a:rPr lang="ru-UA" smtClean="0"/>
              <a:t>04/14/2024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212A86D-4835-4362-A923-83643A67D4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DC82CE-3F96-4AE2-91F1-EB3AB227AD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B40A6B-D92C-4DC2-989F-D8D5E17925D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78688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17984" y="394567"/>
            <a:ext cx="8624596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Тема. Звуки і </a:t>
            </a:r>
            <a:r>
              <a:rPr lang="ru-RU" sz="4400" b="1" dirty="0" err="1">
                <a:solidFill>
                  <a:srgbClr val="FF000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букви</a:t>
            </a:r>
            <a:r>
              <a:rPr lang="ru-RU" sz="4400" b="1" dirty="0">
                <a:solidFill>
                  <a:srgbClr val="FF000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.</a:t>
            </a:r>
            <a:br>
              <a:rPr lang="ru-RU" sz="4400" b="1" dirty="0">
                <a:solidFill>
                  <a:srgbClr val="FF000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</a:br>
            <a:r>
              <a:rPr lang="ru-RU" sz="4400" b="1" dirty="0" err="1">
                <a:solidFill>
                  <a:srgbClr val="FF000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Голосні</a:t>
            </a:r>
            <a:r>
              <a:rPr lang="ru-RU" sz="4400" b="1" dirty="0">
                <a:solidFill>
                  <a:srgbClr val="FF000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та </a:t>
            </a:r>
            <a:r>
              <a:rPr lang="ru-RU" sz="4400" b="1" dirty="0" err="1">
                <a:solidFill>
                  <a:srgbClr val="FF000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приголосні</a:t>
            </a:r>
            <a:r>
              <a:rPr lang="ru-RU" sz="4400" b="1" dirty="0">
                <a:solidFill>
                  <a:srgbClr val="FF000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звуки. </a:t>
            </a:r>
            <a:br>
              <a:rPr lang="ru-RU" sz="4400" b="1" dirty="0">
                <a:solidFill>
                  <a:srgbClr val="FF000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</a:br>
            <a:r>
              <a:rPr lang="ru-RU" sz="4400" b="1" dirty="0" err="1">
                <a:solidFill>
                  <a:srgbClr val="FF000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Звуко-буквений</a:t>
            </a:r>
            <a:r>
              <a:rPr lang="ru-RU" sz="4400" b="1" dirty="0">
                <a:solidFill>
                  <a:srgbClr val="FF000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</a:t>
            </a:r>
            <a:r>
              <a:rPr lang="ru-RU" sz="4400" b="1" dirty="0" err="1">
                <a:solidFill>
                  <a:srgbClr val="FF000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аналіз</a:t>
            </a:r>
            <a:r>
              <a:rPr lang="ru-RU" sz="4400" b="1" dirty="0">
                <a:solidFill>
                  <a:srgbClr val="FF000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</a:t>
            </a:r>
            <a:r>
              <a:rPr lang="ru-RU" sz="4400" b="1" dirty="0" err="1">
                <a:solidFill>
                  <a:srgbClr val="FF000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слів</a:t>
            </a:r>
            <a:r>
              <a:rPr lang="ru-RU" sz="4400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/>
            </a:r>
            <a:br>
              <a:rPr lang="ru-RU" sz="4400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</a:br>
            <a:endParaRPr lang="en-US" dirty="0"/>
          </a:p>
        </p:txBody>
      </p:sp>
      <p:pic>
        <p:nvPicPr>
          <p:cNvPr id="5" name="Объект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216" y="3213594"/>
            <a:ext cx="2827164" cy="3177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09151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6618" y="87745"/>
            <a:ext cx="8686800" cy="651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9479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9600" y="198581"/>
            <a:ext cx="8539018" cy="6404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6093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-400050"/>
            <a:ext cx="10210800" cy="765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3106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8509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8868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0861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961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043B3C4E-6120-4BA9-8D9B-0A1E62A7736D}"/>
              </a:ext>
            </a:extLst>
          </p:cNvPr>
          <p:cNvSpPr txBox="1">
            <a:spLocks/>
          </p:cNvSpPr>
          <p:nvPr/>
        </p:nvSpPr>
        <p:spPr>
          <a:xfrm>
            <a:off x="6270374" y="477830"/>
            <a:ext cx="3951821" cy="100044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err="1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Пригадай</a:t>
            </a:r>
            <a:endParaRPr lang="ru-UA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746D1E1A-FB98-4FA3-8A8F-14777C0F3228}"/>
              </a:ext>
            </a:extLst>
          </p:cNvPr>
          <p:cNvSpPr txBox="1">
            <a:spLocks/>
          </p:cNvSpPr>
          <p:nvPr/>
        </p:nvSpPr>
        <p:spPr>
          <a:xfrm>
            <a:off x="815692" y="3154045"/>
            <a:ext cx="4918006" cy="54990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4200" b="1" dirty="0"/>
              <a:t>Чую 1 </a:t>
            </a:r>
            <a:r>
              <a:rPr lang="ru-RU" sz="4200" b="1" dirty="0" err="1"/>
              <a:t>злитий</a:t>
            </a:r>
            <a:r>
              <a:rPr lang="ru-RU" sz="4200" b="1" dirty="0"/>
              <a:t> звук</a:t>
            </a:r>
            <a:r>
              <a:rPr lang="ru-RU" sz="4200" b="1" dirty="0">
                <a:ea typeface="Calibri" pitchFamily="34" charset="0"/>
                <a:cs typeface="Calibri" pitchFamily="34" charset="0"/>
              </a:rPr>
              <a:t> [</a:t>
            </a:r>
            <a:r>
              <a:rPr lang="ru-RU" sz="4200" b="1" dirty="0" err="1">
                <a:solidFill>
                  <a:srgbClr val="0070C0"/>
                </a:solidFill>
                <a:ea typeface="Calibri" pitchFamily="34" charset="0"/>
                <a:cs typeface="Calibri" pitchFamily="34" charset="0"/>
              </a:rPr>
              <a:t>дз</a:t>
            </a:r>
            <a:r>
              <a:rPr lang="uk-UA" sz="4200" b="1" dirty="0">
                <a:ea typeface="Calibri" pitchFamily="34" charset="0"/>
                <a:cs typeface="Calibri" pitchFamily="34" charset="0"/>
              </a:rPr>
              <a:t>].</a:t>
            </a:r>
            <a:r>
              <a:rPr lang="ru-RU" sz="4200" b="1" dirty="0"/>
              <a:t> </a:t>
            </a:r>
          </a:p>
          <a:p>
            <a:pPr marL="0" indent="0">
              <a:buNone/>
            </a:pPr>
            <a:endParaRPr lang="ru-UA" dirty="0"/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25D69696-EFD9-49AB-B244-67802827CEFE}"/>
              </a:ext>
            </a:extLst>
          </p:cNvPr>
          <p:cNvSpPr txBox="1">
            <a:spLocks/>
          </p:cNvSpPr>
          <p:nvPr/>
        </p:nvSpPr>
        <p:spPr>
          <a:xfrm>
            <a:off x="6805366" y="2416122"/>
            <a:ext cx="5386634" cy="6327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600" b="1" dirty="0"/>
              <a:t>Пишу буква </a:t>
            </a:r>
            <a:r>
              <a:rPr lang="ru-RU" sz="3600" dirty="0"/>
              <a:t>«</a:t>
            </a:r>
            <a:r>
              <a:rPr lang="ru-RU" sz="3600" b="1" dirty="0">
                <a:solidFill>
                  <a:srgbClr val="0070C0"/>
                </a:solidFill>
              </a:rPr>
              <a:t>Щ</a:t>
            </a:r>
            <a:r>
              <a:rPr lang="ru-RU" sz="3600" dirty="0"/>
              <a:t>».</a:t>
            </a:r>
            <a:r>
              <a:rPr lang="ru-RU" sz="3600" b="1" dirty="0"/>
              <a:t> </a:t>
            </a:r>
          </a:p>
          <a:p>
            <a:pPr marL="0" indent="0">
              <a:buNone/>
            </a:pPr>
            <a:endParaRPr lang="ru-UA" sz="3600" dirty="0"/>
          </a:p>
        </p:txBody>
      </p:sp>
      <p:sp>
        <p:nvSpPr>
          <p:cNvPr id="12" name="Объект 2">
            <a:extLst>
              <a:ext uri="{FF2B5EF4-FFF2-40B4-BE49-F238E27FC236}">
                <a16:creationId xmlns:a16="http://schemas.microsoft.com/office/drawing/2014/main" id="{B5E210BE-7E20-41C2-8CC6-7ADB92BAC35C}"/>
              </a:ext>
            </a:extLst>
          </p:cNvPr>
          <p:cNvSpPr txBox="1">
            <a:spLocks/>
          </p:cNvSpPr>
          <p:nvPr/>
        </p:nvSpPr>
        <p:spPr>
          <a:xfrm>
            <a:off x="815690" y="3971363"/>
            <a:ext cx="4995830" cy="54990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600" b="1" dirty="0"/>
              <a:t>Чую 1 м</a:t>
            </a:r>
            <a:r>
              <a:rPr lang="en-US" sz="3600" b="1" dirty="0"/>
              <a:t>’</a:t>
            </a:r>
            <a:r>
              <a:rPr lang="ru-RU" sz="3600" b="1" dirty="0" err="1"/>
              <a:t>який</a:t>
            </a:r>
            <a:r>
              <a:rPr lang="ru-RU" sz="3600" b="1" dirty="0"/>
              <a:t> звук</a:t>
            </a:r>
            <a:r>
              <a:rPr lang="ru-RU" sz="3600" b="1" dirty="0">
                <a:ea typeface="Calibri" pitchFamily="34" charset="0"/>
                <a:cs typeface="Calibri" pitchFamily="34" charset="0"/>
              </a:rPr>
              <a:t> [</a:t>
            </a:r>
            <a:r>
              <a:rPr lang="ru-RU" sz="3600" b="1" dirty="0" err="1">
                <a:solidFill>
                  <a:srgbClr val="0070C0"/>
                </a:solidFill>
                <a:ea typeface="Calibri" pitchFamily="34" charset="0"/>
                <a:cs typeface="Calibri" pitchFamily="34" charset="0"/>
              </a:rPr>
              <a:t>дз</a:t>
            </a:r>
            <a:r>
              <a:rPr lang="uk-UA" sz="3600" b="1" dirty="0">
                <a:ea typeface="Calibri" pitchFamily="34" charset="0"/>
                <a:cs typeface="Calibri" pitchFamily="34" charset="0"/>
              </a:rPr>
              <a:t>].</a:t>
            </a:r>
            <a:r>
              <a:rPr lang="ru-RU" sz="3600" b="1" dirty="0"/>
              <a:t> </a:t>
            </a:r>
          </a:p>
          <a:p>
            <a:pPr marL="0" indent="0">
              <a:buNone/>
            </a:pPr>
            <a:endParaRPr lang="ru-UA" dirty="0"/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1D775E0B-FB63-4961-ACED-A41C079C6068}"/>
              </a:ext>
            </a:extLst>
          </p:cNvPr>
          <p:cNvSpPr txBox="1">
            <a:spLocks/>
          </p:cNvSpPr>
          <p:nvPr/>
        </p:nvSpPr>
        <p:spPr>
          <a:xfrm>
            <a:off x="815691" y="2457533"/>
            <a:ext cx="3746147" cy="54990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600" b="1" dirty="0"/>
              <a:t>Чую звуки</a:t>
            </a:r>
            <a:r>
              <a:rPr lang="ru-RU" sz="3600" b="1" dirty="0">
                <a:ea typeface="Calibri" pitchFamily="34" charset="0"/>
                <a:cs typeface="Calibri" pitchFamily="34" charset="0"/>
              </a:rPr>
              <a:t> [</a:t>
            </a:r>
            <a:r>
              <a:rPr lang="ru-RU" sz="3600" b="1" dirty="0" err="1">
                <a:solidFill>
                  <a:srgbClr val="0070C0"/>
                </a:solidFill>
                <a:ea typeface="Calibri" pitchFamily="34" charset="0"/>
                <a:cs typeface="Calibri" pitchFamily="34" charset="0"/>
              </a:rPr>
              <a:t>шч</a:t>
            </a:r>
            <a:r>
              <a:rPr lang="uk-UA" sz="3600" b="1" dirty="0">
                <a:ea typeface="Calibri" pitchFamily="34" charset="0"/>
                <a:cs typeface="Calibri" pitchFamily="34" charset="0"/>
              </a:rPr>
              <a:t>].</a:t>
            </a:r>
            <a:r>
              <a:rPr lang="ru-RU" sz="3600" b="1" dirty="0"/>
              <a:t> </a:t>
            </a:r>
          </a:p>
          <a:p>
            <a:pPr marL="0" indent="0">
              <a:buNone/>
            </a:pPr>
            <a:endParaRPr lang="ru-UA" dirty="0"/>
          </a:p>
        </p:txBody>
      </p:sp>
      <p:sp>
        <p:nvSpPr>
          <p:cNvPr id="15" name="Объект 2">
            <a:extLst>
              <a:ext uri="{FF2B5EF4-FFF2-40B4-BE49-F238E27FC236}">
                <a16:creationId xmlns:a16="http://schemas.microsoft.com/office/drawing/2014/main" id="{1F8DB4B3-505F-4B72-A02C-53DCE7A72167}"/>
              </a:ext>
            </a:extLst>
          </p:cNvPr>
          <p:cNvSpPr txBox="1">
            <a:spLocks/>
          </p:cNvSpPr>
          <p:nvPr/>
        </p:nvSpPr>
        <p:spPr>
          <a:xfrm>
            <a:off x="815691" y="4795811"/>
            <a:ext cx="5070407" cy="54990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600" b="1" dirty="0"/>
              <a:t>Чую 1 </a:t>
            </a:r>
            <a:r>
              <a:rPr lang="ru-RU" sz="3600" b="1" dirty="0" err="1"/>
              <a:t>злитий</a:t>
            </a:r>
            <a:r>
              <a:rPr lang="ru-RU" sz="3600" b="1" dirty="0"/>
              <a:t> звук </a:t>
            </a:r>
            <a:r>
              <a:rPr lang="ru-RU" sz="3600" dirty="0">
                <a:ea typeface="Calibri" pitchFamily="34" charset="0"/>
                <a:cs typeface="Calibri" pitchFamily="34" charset="0"/>
              </a:rPr>
              <a:t>[</a:t>
            </a:r>
            <a:r>
              <a:rPr lang="ru-RU" sz="3600" dirty="0" err="1">
                <a:solidFill>
                  <a:srgbClr val="0070C0"/>
                </a:solidFill>
                <a:ea typeface="Calibri" pitchFamily="34" charset="0"/>
                <a:cs typeface="Calibri" pitchFamily="34" charset="0"/>
              </a:rPr>
              <a:t>дж</a:t>
            </a:r>
            <a:r>
              <a:rPr lang="uk-UA" sz="3600" dirty="0">
                <a:ea typeface="Calibri" pitchFamily="34" charset="0"/>
                <a:cs typeface="Calibri" pitchFamily="34" charset="0"/>
              </a:rPr>
              <a:t>].</a:t>
            </a:r>
            <a:r>
              <a:rPr lang="ru-RU" sz="3600" b="1" dirty="0"/>
              <a:t> </a:t>
            </a:r>
          </a:p>
          <a:p>
            <a:pPr marL="0" indent="0">
              <a:buNone/>
            </a:pPr>
            <a:endParaRPr lang="ru-UA" dirty="0"/>
          </a:p>
        </p:txBody>
      </p:sp>
      <p:sp>
        <p:nvSpPr>
          <p:cNvPr id="16" name="Объект 2">
            <a:extLst>
              <a:ext uri="{FF2B5EF4-FFF2-40B4-BE49-F238E27FC236}">
                <a16:creationId xmlns:a16="http://schemas.microsoft.com/office/drawing/2014/main" id="{B124CB8B-B6E1-4743-84BE-DAD0E0A27AD0}"/>
              </a:ext>
            </a:extLst>
          </p:cNvPr>
          <p:cNvSpPr txBox="1">
            <a:spLocks/>
          </p:cNvSpPr>
          <p:nvPr/>
        </p:nvSpPr>
        <p:spPr>
          <a:xfrm>
            <a:off x="6805366" y="3112635"/>
            <a:ext cx="4250337" cy="6327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600" b="1" dirty="0"/>
              <a:t>Пишу </a:t>
            </a:r>
            <a:r>
              <a:rPr lang="ru-RU" sz="3600" b="1" dirty="0" err="1"/>
              <a:t>букви</a:t>
            </a:r>
            <a:r>
              <a:rPr lang="ru-RU" sz="3600" b="1" dirty="0"/>
              <a:t> «</a:t>
            </a:r>
            <a:r>
              <a:rPr lang="ru-RU" sz="3600" b="1" dirty="0">
                <a:solidFill>
                  <a:srgbClr val="0070C0"/>
                </a:solidFill>
              </a:rPr>
              <a:t>ДЗ</a:t>
            </a:r>
            <a:r>
              <a:rPr lang="ru-RU" sz="3600" b="1" dirty="0"/>
              <a:t>». </a:t>
            </a:r>
          </a:p>
          <a:p>
            <a:pPr marL="0" indent="0">
              <a:buNone/>
            </a:pPr>
            <a:endParaRPr lang="ru-UA" dirty="0"/>
          </a:p>
        </p:txBody>
      </p:sp>
      <p:sp>
        <p:nvSpPr>
          <p:cNvPr id="17" name="Объект 2">
            <a:extLst>
              <a:ext uri="{FF2B5EF4-FFF2-40B4-BE49-F238E27FC236}">
                <a16:creationId xmlns:a16="http://schemas.microsoft.com/office/drawing/2014/main" id="{F8A4F9BB-D831-495D-8CC7-DC931A8F70BD}"/>
              </a:ext>
            </a:extLst>
          </p:cNvPr>
          <p:cNvSpPr txBox="1">
            <a:spLocks/>
          </p:cNvSpPr>
          <p:nvPr/>
        </p:nvSpPr>
        <p:spPr>
          <a:xfrm>
            <a:off x="6795827" y="4905339"/>
            <a:ext cx="3968683" cy="6466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600" b="1" dirty="0"/>
              <a:t>Пишу </a:t>
            </a:r>
            <a:r>
              <a:rPr lang="ru-RU" sz="3600" b="1" dirty="0" err="1"/>
              <a:t>букви</a:t>
            </a:r>
            <a:r>
              <a:rPr lang="ru-RU" sz="3600" b="1" dirty="0"/>
              <a:t> «</a:t>
            </a:r>
            <a:r>
              <a:rPr lang="ru-RU" sz="3600" b="1" dirty="0">
                <a:solidFill>
                  <a:srgbClr val="0070C0"/>
                </a:solidFill>
              </a:rPr>
              <a:t>ДЖ</a:t>
            </a:r>
            <a:r>
              <a:rPr lang="ru-RU" sz="3600" b="1" dirty="0"/>
              <a:t>». </a:t>
            </a:r>
          </a:p>
          <a:p>
            <a:pPr marL="0" indent="0">
              <a:buNone/>
            </a:pPr>
            <a:endParaRPr lang="ru-UA" dirty="0"/>
          </a:p>
        </p:txBody>
      </p:sp>
      <p:sp>
        <p:nvSpPr>
          <p:cNvPr id="19" name="Объект 2">
            <a:extLst>
              <a:ext uri="{FF2B5EF4-FFF2-40B4-BE49-F238E27FC236}">
                <a16:creationId xmlns:a16="http://schemas.microsoft.com/office/drawing/2014/main" id="{3D2F9983-E8C1-479C-9C82-D3F172BD082F}"/>
              </a:ext>
            </a:extLst>
          </p:cNvPr>
          <p:cNvSpPr txBox="1">
            <a:spLocks/>
          </p:cNvSpPr>
          <p:nvPr/>
        </p:nvSpPr>
        <p:spPr>
          <a:xfrm>
            <a:off x="6831331" y="3971363"/>
            <a:ext cx="4544978" cy="10306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600" b="1" dirty="0"/>
              <a:t>Пишу </a:t>
            </a:r>
            <a:r>
              <a:rPr lang="ru-RU" sz="3600" b="1" dirty="0" err="1"/>
              <a:t>букви</a:t>
            </a:r>
            <a:r>
              <a:rPr lang="ru-RU" sz="3600" b="1" dirty="0"/>
              <a:t> «</a:t>
            </a:r>
            <a:r>
              <a:rPr lang="ru-RU" sz="3600" b="1" dirty="0">
                <a:solidFill>
                  <a:srgbClr val="0070C0"/>
                </a:solidFill>
              </a:rPr>
              <a:t>ДЗЬ</a:t>
            </a:r>
            <a:r>
              <a:rPr lang="ru-RU" sz="3600" b="1" dirty="0"/>
              <a:t>». </a:t>
            </a:r>
          </a:p>
          <a:p>
            <a:pPr marL="0" indent="0">
              <a:buNone/>
            </a:pPr>
            <a:endParaRPr lang="ru-UA" dirty="0"/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C6F36852-59DB-49D0-9F29-B2EDBA69BCA1}"/>
              </a:ext>
            </a:extLst>
          </p:cNvPr>
          <p:cNvCxnSpPr>
            <a:cxnSpLocks/>
          </p:cNvCxnSpPr>
          <p:nvPr/>
        </p:nvCxnSpPr>
        <p:spPr>
          <a:xfrm flipH="1">
            <a:off x="5171440" y="3971363"/>
            <a:ext cx="111760" cy="16775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Объект 2">
            <a:extLst>
              <a:ext uri="{FF2B5EF4-FFF2-40B4-BE49-F238E27FC236}">
                <a16:creationId xmlns:a16="http://schemas.microsoft.com/office/drawing/2014/main" id="{3051EE26-B2AD-4D03-9025-D443D57F5CB5}"/>
              </a:ext>
            </a:extLst>
          </p:cNvPr>
          <p:cNvSpPr txBox="1">
            <a:spLocks/>
          </p:cNvSpPr>
          <p:nvPr/>
        </p:nvSpPr>
        <p:spPr>
          <a:xfrm>
            <a:off x="4847767" y="1591276"/>
            <a:ext cx="5158389" cy="54990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600" b="1" dirty="0"/>
              <a:t>Звук </a:t>
            </a:r>
            <a:r>
              <a:rPr lang="ru-RU" sz="3600" b="1" dirty="0">
                <a:ea typeface="Calibri" pitchFamily="34" charset="0"/>
                <a:cs typeface="Calibri" pitchFamily="34" charset="0"/>
              </a:rPr>
              <a:t>[</a:t>
            </a:r>
            <a:r>
              <a:rPr lang="ru-RU" sz="3600" b="1" dirty="0">
                <a:solidFill>
                  <a:srgbClr val="0070C0"/>
                </a:solidFill>
                <a:ea typeface="Calibri" pitchFamily="34" charset="0"/>
                <a:cs typeface="Calibri" pitchFamily="34" charset="0"/>
              </a:rPr>
              <a:t>Й</a:t>
            </a:r>
            <a:r>
              <a:rPr lang="uk-UA" sz="3600" b="1" dirty="0">
                <a:ea typeface="Calibri" pitchFamily="34" charset="0"/>
                <a:cs typeface="Calibri" pitchFamily="34" charset="0"/>
              </a:rPr>
              <a:t>]</a:t>
            </a:r>
            <a:r>
              <a:rPr lang="uk-UA" sz="3600" b="1" dirty="0">
                <a:solidFill>
                  <a:srgbClr val="FF0000"/>
                </a:solidFill>
                <a:ea typeface="Calibri" pitchFamily="34" charset="0"/>
                <a:cs typeface="Calibri" pitchFamily="34" charset="0"/>
              </a:rPr>
              <a:t> </a:t>
            </a:r>
            <a:r>
              <a:rPr lang="uk-UA" sz="3600" b="1" dirty="0">
                <a:ea typeface="Calibri" pitchFamily="34" charset="0"/>
                <a:cs typeface="Calibri" pitchFamily="34" charset="0"/>
              </a:rPr>
              <a:t>завжди м</a:t>
            </a:r>
            <a:r>
              <a:rPr lang="en-US" sz="3600" b="1" dirty="0">
                <a:ea typeface="Calibri" pitchFamily="34" charset="0"/>
                <a:cs typeface="Calibri" pitchFamily="34" charset="0"/>
              </a:rPr>
              <a:t>’</a:t>
            </a:r>
            <a:r>
              <a:rPr lang="uk-UA" sz="3600" b="1" dirty="0">
                <a:ea typeface="Calibri" pitchFamily="34" charset="0"/>
                <a:cs typeface="Calibri" pitchFamily="34" charset="0"/>
              </a:rPr>
              <a:t>який.</a:t>
            </a:r>
          </a:p>
          <a:p>
            <a:pPr marL="0" indent="0">
              <a:buNone/>
            </a:pPr>
            <a:endParaRPr lang="ru-UA" dirty="0"/>
          </a:p>
        </p:txBody>
      </p:sp>
      <p:sp>
        <p:nvSpPr>
          <p:cNvPr id="25" name="Объект 2">
            <a:extLst>
              <a:ext uri="{FF2B5EF4-FFF2-40B4-BE49-F238E27FC236}">
                <a16:creationId xmlns:a16="http://schemas.microsoft.com/office/drawing/2014/main" id="{38EA09A5-42E9-4A0A-B1B3-C98DDF6225B9}"/>
              </a:ext>
            </a:extLst>
          </p:cNvPr>
          <p:cNvSpPr txBox="1">
            <a:spLocks/>
          </p:cNvSpPr>
          <p:nvPr/>
        </p:nvSpPr>
        <p:spPr>
          <a:xfrm>
            <a:off x="815691" y="5700397"/>
            <a:ext cx="10319669" cy="54990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600" b="1" dirty="0" err="1">
                <a:solidFill>
                  <a:srgbClr val="FF0000"/>
                </a:solidFill>
              </a:rPr>
              <a:t>Наприклад</a:t>
            </a:r>
            <a:r>
              <a:rPr lang="ru-RU" sz="3600" b="1" dirty="0">
                <a:solidFill>
                  <a:srgbClr val="FF0000"/>
                </a:solidFill>
              </a:rPr>
              <a:t>: </a:t>
            </a:r>
            <a:r>
              <a:rPr lang="ru-RU" sz="3600" b="1" i="1" dirty="0">
                <a:solidFill>
                  <a:srgbClr val="FF0000"/>
                </a:solidFill>
              </a:rPr>
              <a:t>щ</a:t>
            </a:r>
            <a:r>
              <a:rPr lang="ru-RU" sz="3600" b="1" i="1" dirty="0">
                <a:solidFill>
                  <a:srgbClr val="0070C0"/>
                </a:solidFill>
              </a:rPr>
              <a:t>ука, </a:t>
            </a:r>
            <a:r>
              <a:rPr lang="ru-RU" sz="3600" b="1" i="1" dirty="0" err="1">
                <a:solidFill>
                  <a:srgbClr val="FF0000"/>
                </a:solidFill>
              </a:rPr>
              <a:t>дз</a:t>
            </a:r>
            <a:r>
              <a:rPr lang="ru-RU" sz="3600" b="1" i="1" dirty="0" err="1">
                <a:solidFill>
                  <a:srgbClr val="0070C0"/>
                </a:solidFill>
              </a:rPr>
              <a:t>він</a:t>
            </a:r>
            <a:r>
              <a:rPr lang="ru-RU" sz="3600" b="1" i="1" dirty="0">
                <a:solidFill>
                  <a:srgbClr val="0070C0"/>
                </a:solidFill>
              </a:rPr>
              <a:t>, </a:t>
            </a:r>
            <a:r>
              <a:rPr lang="ru-RU" sz="3600" b="1" i="1" dirty="0" err="1">
                <a:solidFill>
                  <a:srgbClr val="FF0000"/>
                </a:solidFill>
              </a:rPr>
              <a:t>дзь</a:t>
            </a:r>
            <a:r>
              <a:rPr lang="ru-RU" sz="3600" b="1" i="1" dirty="0" err="1">
                <a:solidFill>
                  <a:srgbClr val="0070C0"/>
                </a:solidFill>
              </a:rPr>
              <a:t>об</a:t>
            </a:r>
            <a:r>
              <a:rPr lang="ru-RU" sz="3600" b="1" i="1" dirty="0">
                <a:solidFill>
                  <a:srgbClr val="0070C0"/>
                </a:solidFill>
              </a:rPr>
              <a:t>, </a:t>
            </a:r>
            <a:r>
              <a:rPr lang="ru-RU" sz="3600" b="1" i="1" dirty="0">
                <a:solidFill>
                  <a:srgbClr val="FF0000"/>
                </a:solidFill>
              </a:rPr>
              <a:t>дж</a:t>
            </a:r>
            <a:r>
              <a:rPr lang="ru-RU" sz="3600" b="1" i="1" dirty="0">
                <a:solidFill>
                  <a:srgbClr val="0070C0"/>
                </a:solidFill>
              </a:rPr>
              <a:t>ем.</a:t>
            </a:r>
            <a:endParaRPr lang="ru-UA" sz="3600" i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ru-UA" dirty="0"/>
          </a:p>
        </p:txBody>
      </p:sp>
      <p:pic>
        <p:nvPicPr>
          <p:cNvPr id="3074" name="Picture 2" descr="Милая Мудрая Сова Забавная Сова Вернуться К Школьной Концепции — стоковая  векторная графика и другие изображения на тему Очки - i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560" y="292023"/>
            <a:ext cx="1735204" cy="2018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70934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043B3C4E-6120-4BA9-8D9B-0A1E62A7736D}"/>
              </a:ext>
            </a:extLst>
          </p:cNvPr>
          <p:cNvSpPr txBox="1">
            <a:spLocks/>
          </p:cNvSpPr>
          <p:nvPr/>
        </p:nvSpPr>
        <p:spPr>
          <a:xfrm>
            <a:off x="6943157" y="1251053"/>
            <a:ext cx="3968683" cy="105987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err="1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Пригадай</a:t>
            </a:r>
            <a:endParaRPr lang="ru-UA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1D775E0B-FB63-4961-ACED-A41C079C6068}"/>
              </a:ext>
            </a:extLst>
          </p:cNvPr>
          <p:cNvSpPr txBox="1">
            <a:spLocks/>
          </p:cNvSpPr>
          <p:nvPr/>
        </p:nvSpPr>
        <p:spPr>
          <a:xfrm>
            <a:off x="537498" y="4779944"/>
            <a:ext cx="11104880" cy="1097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600" b="1" dirty="0"/>
              <a:t>М</a:t>
            </a:r>
            <a:r>
              <a:rPr lang="en-US" sz="3600" b="1" dirty="0"/>
              <a:t>’</a:t>
            </a:r>
            <a:r>
              <a:rPr lang="ru-RU" sz="3600" b="1" dirty="0" err="1"/>
              <a:t>якість</a:t>
            </a:r>
            <a:r>
              <a:rPr lang="ru-RU" sz="3600" b="1" dirty="0"/>
              <a:t> </a:t>
            </a:r>
            <a:r>
              <a:rPr lang="ru-RU" sz="3600" b="1" dirty="0" err="1"/>
              <a:t>приголосних</a:t>
            </a:r>
            <a:r>
              <a:rPr lang="ru-RU" sz="3600" b="1" dirty="0"/>
              <a:t> </a:t>
            </a:r>
            <a:r>
              <a:rPr lang="ru-RU" sz="3600" b="1" dirty="0" err="1"/>
              <a:t>звуків</a:t>
            </a:r>
            <a:r>
              <a:rPr lang="ru-RU" sz="3600" b="1" dirty="0"/>
              <a:t> на </a:t>
            </a:r>
            <a:r>
              <a:rPr lang="ru-RU" sz="3600" b="1" dirty="0" err="1"/>
              <a:t>письмі</a:t>
            </a:r>
            <a:r>
              <a:rPr lang="ru-RU" sz="3600" b="1" dirty="0"/>
              <a:t> </a:t>
            </a:r>
            <a:r>
              <a:rPr lang="ru-RU" sz="3600" b="1" dirty="0" err="1"/>
              <a:t>позначається</a:t>
            </a:r>
            <a:r>
              <a:rPr lang="ru-RU" sz="3600" b="1" dirty="0"/>
              <a:t> буквами «</a:t>
            </a:r>
            <a:r>
              <a:rPr lang="ru-RU" sz="3600" b="1" dirty="0">
                <a:solidFill>
                  <a:srgbClr val="FF0000"/>
                </a:solidFill>
              </a:rPr>
              <a:t>І, Ь, Я, Ю ,Є</a:t>
            </a:r>
            <a:r>
              <a:rPr lang="ru-RU" sz="3600" b="1" dirty="0"/>
              <a:t>».</a:t>
            </a:r>
            <a:endParaRPr lang="ru-UA" sz="3600" dirty="0"/>
          </a:p>
        </p:txBody>
      </p:sp>
      <p:sp>
        <p:nvSpPr>
          <p:cNvPr id="21" name="Объект 2">
            <a:extLst>
              <a:ext uri="{FF2B5EF4-FFF2-40B4-BE49-F238E27FC236}">
                <a16:creationId xmlns:a16="http://schemas.microsoft.com/office/drawing/2014/main" id="{D48F7706-E792-48A4-87D9-C12DDF38E844}"/>
              </a:ext>
            </a:extLst>
          </p:cNvPr>
          <p:cNvSpPr txBox="1">
            <a:spLocks/>
          </p:cNvSpPr>
          <p:nvPr/>
        </p:nvSpPr>
        <p:spPr>
          <a:xfrm>
            <a:off x="537498" y="3017551"/>
            <a:ext cx="11430982" cy="10970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600" b="1" dirty="0">
                <a:solidFill>
                  <a:srgbClr val="FF0000"/>
                </a:solidFill>
              </a:rPr>
              <a:t>Буква </a:t>
            </a:r>
            <a:r>
              <a:rPr lang="ru-RU" sz="3600" b="1" dirty="0"/>
              <a:t>«</a:t>
            </a:r>
            <a:r>
              <a:rPr lang="ru-RU" sz="3600" b="1" dirty="0">
                <a:solidFill>
                  <a:srgbClr val="FF0000"/>
                </a:solidFill>
              </a:rPr>
              <a:t>Ь</a:t>
            </a:r>
            <a:r>
              <a:rPr lang="ru-RU" sz="3600" b="1" dirty="0"/>
              <a:t>» звука не </a:t>
            </a:r>
            <a:r>
              <a:rPr lang="ru-RU" sz="3600" b="1" dirty="0" err="1"/>
              <a:t>позначає</a:t>
            </a:r>
            <a:r>
              <a:rPr lang="ru-RU" sz="3600" b="1" dirty="0"/>
              <a:t>, а </a:t>
            </a:r>
            <a:r>
              <a:rPr lang="ru-RU" sz="3600" b="1" dirty="0" err="1"/>
              <a:t>впливає</a:t>
            </a:r>
            <a:r>
              <a:rPr lang="ru-RU" sz="3600" b="1" dirty="0"/>
              <a:t> на м</a:t>
            </a:r>
            <a:r>
              <a:rPr lang="en-US" sz="3600" b="1" dirty="0"/>
              <a:t>’</a:t>
            </a:r>
            <a:r>
              <a:rPr lang="ru-RU" sz="3600" b="1" dirty="0" err="1"/>
              <a:t>якість</a:t>
            </a:r>
            <a:r>
              <a:rPr lang="ru-RU" sz="3600" b="1" dirty="0"/>
              <a:t> </a:t>
            </a:r>
            <a:r>
              <a:rPr lang="ru-RU" sz="3600" b="1" dirty="0" err="1"/>
              <a:t>попереднього</a:t>
            </a:r>
            <a:r>
              <a:rPr lang="ru-RU" sz="3600" b="1" dirty="0"/>
              <a:t> </a:t>
            </a:r>
            <a:r>
              <a:rPr lang="ru-RU" sz="3600" b="1" dirty="0" err="1"/>
              <a:t>приголосного</a:t>
            </a:r>
            <a:r>
              <a:rPr lang="ru-RU" sz="3600" b="1" dirty="0"/>
              <a:t>.</a:t>
            </a:r>
            <a:endParaRPr lang="ru-UA" sz="3600" dirty="0"/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id="{07F0B385-08AF-44B2-A5B1-197A515C3B87}"/>
              </a:ext>
            </a:extLst>
          </p:cNvPr>
          <p:cNvSpPr txBox="1">
            <a:spLocks/>
          </p:cNvSpPr>
          <p:nvPr/>
        </p:nvSpPr>
        <p:spPr>
          <a:xfrm>
            <a:off x="537497" y="5729916"/>
            <a:ext cx="9893893" cy="6327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600" b="1" dirty="0" err="1">
                <a:solidFill>
                  <a:srgbClr val="FF0000"/>
                </a:solidFill>
              </a:rPr>
              <a:t>Наприклад</a:t>
            </a:r>
            <a:r>
              <a:rPr lang="ru-RU" sz="3600" b="1" dirty="0">
                <a:solidFill>
                  <a:srgbClr val="FF0000"/>
                </a:solidFill>
              </a:rPr>
              <a:t>: </a:t>
            </a:r>
            <a:r>
              <a:rPr lang="ru-RU" sz="3600" b="1" i="1" dirty="0" err="1">
                <a:solidFill>
                  <a:srgbClr val="0070C0"/>
                </a:solidFill>
              </a:rPr>
              <a:t>л</a:t>
            </a:r>
            <a:r>
              <a:rPr lang="ru-RU" sz="3600" b="1" i="1" dirty="0" err="1">
                <a:solidFill>
                  <a:srgbClr val="FF0000"/>
                </a:solidFill>
              </a:rPr>
              <a:t>і</a:t>
            </a:r>
            <a:r>
              <a:rPr lang="ru-RU" sz="3600" b="1" i="1" dirty="0" err="1">
                <a:solidFill>
                  <a:srgbClr val="0070C0"/>
                </a:solidFill>
              </a:rPr>
              <a:t>то</a:t>
            </a:r>
            <a:r>
              <a:rPr lang="ru-RU" sz="3600" b="1" i="1" dirty="0">
                <a:solidFill>
                  <a:srgbClr val="0070C0"/>
                </a:solidFill>
              </a:rPr>
              <a:t>, </a:t>
            </a:r>
            <a:r>
              <a:rPr lang="ru-RU" sz="3600" b="1" i="1" dirty="0" err="1">
                <a:solidFill>
                  <a:srgbClr val="0070C0"/>
                </a:solidFill>
              </a:rPr>
              <a:t>к</a:t>
            </a:r>
            <a:r>
              <a:rPr lang="ru-RU" sz="3600" b="1" i="1" dirty="0" err="1">
                <a:solidFill>
                  <a:srgbClr val="FF0000"/>
                </a:solidFill>
              </a:rPr>
              <a:t>і</a:t>
            </a:r>
            <a:r>
              <a:rPr lang="ru-RU" sz="3600" b="1" i="1" dirty="0" err="1">
                <a:solidFill>
                  <a:srgbClr val="0070C0"/>
                </a:solidFill>
              </a:rPr>
              <a:t>т</a:t>
            </a:r>
            <a:r>
              <a:rPr lang="ru-RU" sz="3600" b="1" i="1" dirty="0">
                <a:solidFill>
                  <a:srgbClr val="0070C0"/>
                </a:solidFill>
              </a:rPr>
              <a:t>, л</a:t>
            </a:r>
            <a:r>
              <a:rPr lang="ru-RU" sz="3600" b="1" i="1" dirty="0">
                <a:solidFill>
                  <a:srgbClr val="FF0000"/>
                </a:solidFill>
              </a:rPr>
              <a:t>я</a:t>
            </a:r>
            <a:r>
              <a:rPr lang="ru-RU" sz="3600" b="1" i="1" dirty="0">
                <a:solidFill>
                  <a:srgbClr val="0070C0"/>
                </a:solidFill>
              </a:rPr>
              <a:t>л</a:t>
            </a:r>
            <a:r>
              <a:rPr lang="ru-RU" sz="3600" b="1" i="1" dirty="0">
                <a:solidFill>
                  <a:srgbClr val="FF0000"/>
                </a:solidFill>
              </a:rPr>
              <a:t>ь</a:t>
            </a:r>
            <a:r>
              <a:rPr lang="ru-RU" sz="3600" b="1" i="1" dirty="0">
                <a:solidFill>
                  <a:srgbClr val="0070C0"/>
                </a:solidFill>
              </a:rPr>
              <a:t>ка, </a:t>
            </a:r>
            <a:r>
              <a:rPr lang="ru-RU" sz="3600" b="1" i="1" dirty="0" err="1">
                <a:solidFill>
                  <a:srgbClr val="0070C0"/>
                </a:solidFill>
              </a:rPr>
              <a:t>мал</a:t>
            </a:r>
            <a:r>
              <a:rPr lang="ru-RU" sz="3600" b="1" i="1" dirty="0" err="1">
                <a:solidFill>
                  <a:srgbClr val="FF0000"/>
                </a:solidFill>
              </a:rPr>
              <a:t>ю</a:t>
            </a:r>
            <a:r>
              <a:rPr lang="ru-RU" sz="3600" b="1" i="1" dirty="0" err="1">
                <a:solidFill>
                  <a:srgbClr val="0070C0"/>
                </a:solidFill>
              </a:rPr>
              <a:t>нок</a:t>
            </a:r>
            <a:r>
              <a:rPr lang="ru-RU" sz="3600" b="1" i="1" dirty="0">
                <a:solidFill>
                  <a:srgbClr val="0070C0"/>
                </a:solidFill>
              </a:rPr>
              <a:t>, </a:t>
            </a:r>
            <a:r>
              <a:rPr lang="ru-RU" sz="3600" b="1" i="1" dirty="0" err="1">
                <a:solidFill>
                  <a:srgbClr val="0070C0"/>
                </a:solidFill>
              </a:rPr>
              <a:t>лл</a:t>
            </a:r>
            <a:r>
              <a:rPr lang="ru-RU" sz="3600" b="1" i="1" dirty="0" err="1">
                <a:solidFill>
                  <a:srgbClr val="FF0000"/>
                </a:solidFill>
              </a:rPr>
              <a:t>є</a:t>
            </a:r>
            <a:r>
              <a:rPr lang="ru-RU" sz="3600" b="1" i="1" dirty="0">
                <a:solidFill>
                  <a:srgbClr val="0070C0"/>
                </a:solidFill>
              </a:rPr>
              <a:t>.</a:t>
            </a:r>
            <a:endParaRPr lang="ru-UA" sz="3600" i="1" dirty="0">
              <a:solidFill>
                <a:srgbClr val="0070C0"/>
              </a:solidFill>
            </a:endParaRPr>
          </a:p>
        </p:txBody>
      </p:sp>
      <p:sp>
        <p:nvSpPr>
          <p:cNvPr id="14" name="Объект 2">
            <a:extLst>
              <a:ext uri="{FF2B5EF4-FFF2-40B4-BE49-F238E27FC236}">
                <a16:creationId xmlns:a16="http://schemas.microsoft.com/office/drawing/2014/main" id="{FAB3CEFE-2C7A-40EF-A59A-7285A52B92EF}"/>
              </a:ext>
            </a:extLst>
          </p:cNvPr>
          <p:cNvSpPr txBox="1">
            <a:spLocks/>
          </p:cNvSpPr>
          <p:nvPr/>
        </p:nvSpPr>
        <p:spPr>
          <a:xfrm>
            <a:off x="537498" y="4111113"/>
            <a:ext cx="9893893" cy="6327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600" b="1" dirty="0" err="1">
                <a:solidFill>
                  <a:srgbClr val="FF0000"/>
                </a:solidFill>
              </a:rPr>
              <a:t>Наприклад</a:t>
            </a:r>
            <a:r>
              <a:rPr lang="ru-RU" sz="3600" b="1" dirty="0">
                <a:solidFill>
                  <a:srgbClr val="FF0000"/>
                </a:solidFill>
              </a:rPr>
              <a:t>: </a:t>
            </a:r>
            <a:r>
              <a:rPr lang="ru-RU" sz="3600" b="1" i="1" dirty="0" err="1">
                <a:solidFill>
                  <a:srgbClr val="0070C0"/>
                </a:solidFill>
              </a:rPr>
              <a:t>тін</a:t>
            </a:r>
            <a:r>
              <a:rPr lang="ru-RU" sz="3600" b="1" i="1" dirty="0" err="1">
                <a:solidFill>
                  <a:srgbClr val="FF0000"/>
                </a:solidFill>
              </a:rPr>
              <a:t>ь</a:t>
            </a:r>
            <a:r>
              <a:rPr lang="ru-RU" sz="3600" b="1" i="1" dirty="0">
                <a:solidFill>
                  <a:srgbClr val="0070C0"/>
                </a:solidFill>
              </a:rPr>
              <a:t>, </a:t>
            </a:r>
            <a:r>
              <a:rPr lang="ru-RU" sz="3600" b="1" i="1" dirty="0" err="1">
                <a:solidFill>
                  <a:srgbClr val="0070C0"/>
                </a:solidFill>
              </a:rPr>
              <a:t>лін</a:t>
            </a:r>
            <a:r>
              <a:rPr lang="ru-RU" sz="3600" b="1" i="1" dirty="0" err="1">
                <a:solidFill>
                  <a:srgbClr val="FF0000"/>
                </a:solidFill>
              </a:rPr>
              <a:t>ь</a:t>
            </a:r>
            <a:r>
              <a:rPr lang="ru-RU" sz="3600" b="1" i="1" dirty="0">
                <a:solidFill>
                  <a:srgbClr val="0070C0"/>
                </a:solidFill>
              </a:rPr>
              <a:t>, </a:t>
            </a:r>
            <a:r>
              <a:rPr lang="ru-RU" sz="3600" b="1" i="1" dirty="0" err="1">
                <a:solidFill>
                  <a:srgbClr val="0070C0"/>
                </a:solidFill>
              </a:rPr>
              <a:t>кіл</a:t>
            </a:r>
            <a:r>
              <a:rPr lang="ru-RU" sz="3600" b="1" i="1" dirty="0" err="1">
                <a:solidFill>
                  <a:srgbClr val="FF0000"/>
                </a:solidFill>
              </a:rPr>
              <a:t>ь</a:t>
            </a:r>
            <a:r>
              <a:rPr lang="ru-RU" sz="3600" b="1" i="1" dirty="0" err="1">
                <a:solidFill>
                  <a:srgbClr val="0070C0"/>
                </a:solidFill>
              </a:rPr>
              <a:t>ка,слиз</a:t>
            </a:r>
            <a:r>
              <a:rPr lang="ru-RU" sz="3600" b="1" i="1" dirty="0" err="1">
                <a:solidFill>
                  <a:srgbClr val="FF0000"/>
                </a:solidFill>
              </a:rPr>
              <a:t>ь</a:t>
            </a:r>
            <a:r>
              <a:rPr lang="ru-RU" sz="3600" b="1" i="1" dirty="0" err="1">
                <a:solidFill>
                  <a:srgbClr val="0070C0"/>
                </a:solidFill>
              </a:rPr>
              <a:t>ко</a:t>
            </a:r>
            <a:r>
              <a:rPr lang="ru-RU" sz="3600" b="1" i="1" dirty="0">
                <a:solidFill>
                  <a:srgbClr val="0070C0"/>
                </a:solidFill>
              </a:rPr>
              <a:t>, </a:t>
            </a:r>
            <a:r>
              <a:rPr lang="ru-RU" sz="3600" b="1" i="1" dirty="0" err="1">
                <a:solidFill>
                  <a:srgbClr val="0070C0"/>
                </a:solidFill>
              </a:rPr>
              <a:t>рис</a:t>
            </a:r>
            <a:r>
              <a:rPr lang="ru-RU" sz="3600" b="1" i="1" dirty="0" err="1">
                <a:solidFill>
                  <a:srgbClr val="FF0000"/>
                </a:solidFill>
              </a:rPr>
              <a:t>ь</a:t>
            </a:r>
            <a:r>
              <a:rPr lang="ru-RU" sz="3600" b="1" i="1" dirty="0">
                <a:solidFill>
                  <a:srgbClr val="0070C0"/>
                </a:solidFill>
              </a:rPr>
              <a:t>.</a:t>
            </a:r>
            <a:endParaRPr lang="ru-UA" sz="3600" i="1" dirty="0">
              <a:solidFill>
                <a:srgbClr val="0070C0"/>
              </a:solidFill>
            </a:endParaRPr>
          </a:p>
        </p:txBody>
      </p:sp>
      <p:sp>
        <p:nvSpPr>
          <p:cNvPr id="2" name="AutoShape 2" descr="Мудрая сова — Гимназия №49 города Тюмен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0" name="Picture 4" descr="Сова в выпускной кепке, держащей книгу. обратно в школу. мудрая сова  мультипликационный персонаж. фондовый вектор иллюстрация | Премиум вектор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5632" y="523731"/>
            <a:ext cx="2718254" cy="2457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31203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65832D-BE17-4CB7-801C-E6E07805B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5166" y="236800"/>
            <a:ext cx="10515600" cy="1325563"/>
          </a:xfrm>
        </p:spPr>
        <p:txBody>
          <a:bodyPr>
            <a:normAutofit/>
          </a:bodyPr>
          <a:lstStyle/>
          <a:p>
            <a:r>
              <a:rPr lang="ru-RU" sz="5400" b="1" dirty="0">
                <a:solidFill>
                  <a:srgbClr val="FF0000"/>
                </a:solidFill>
              </a:rPr>
              <a:t>Звуко-</a:t>
            </a:r>
            <a:r>
              <a:rPr lang="ru-RU" sz="5400" b="1" dirty="0" err="1">
                <a:solidFill>
                  <a:srgbClr val="FF0000"/>
                </a:solidFill>
              </a:rPr>
              <a:t>буквений</a:t>
            </a:r>
            <a:r>
              <a:rPr lang="ru-RU" sz="5400" b="1" dirty="0">
                <a:solidFill>
                  <a:srgbClr val="FF0000"/>
                </a:solidFill>
              </a:rPr>
              <a:t> </a:t>
            </a:r>
            <a:r>
              <a:rPr lang="ru-RU" sz="5400" b="1" dirty="0" err="1">
                <a:solidFill>
                  <a:srgbClr val="FF0000"/>
                </a:solidFill>
              </a:rPr>
              <a:t>аналіз</a:t>
            </a:r>
            <a:r>
              <a:rPr lang="ru-RU" sz="5400" b="1" dirty="0">
                <a:solidFill>
                  <a:srgbClr val="FF0000"/>
                </a:solidFill>
              </a:rPr>
              <a:t> </a:t>
            </a:r>
            <a:r>
              <a:rPr lang="ru-RU" sz="5400" b="1" dirty="0" err="1">
                <a:solidFill>
                  <a:srgbClr val="FF0000"/>
                </a:solidFill>
              </a:rPr>
              <a:t>слів</a:t>
            </a:r>
            <a:endParaRPr lang="ru-UA" sz="5400" b="1" dirty="0">
              <a:solidFill>
                <a:srgbClr val="FF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D80754C-63A5-44BC-87D2-829CDC9803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9231" y="1246214"/>
            <a:ext cx="10006361" cy="5422213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5400" dirty="0"/>
              <a:t>Мак - </a:t>
            </a:r>
            <a:r>
              <a:rPr lang="ru-RU" sz="5400" dirty="0" smtClean="0"/>
              <a:t> </a:t>
            </a:r>
            <a:r>
              <a:rPr lang="ru-RU" sz="5400" dirty="0"/>
              <a:t>б., </a:t>
            </a:r>
            <a:r>
              <a:rPr lang="ru-RU" sz="5400" dirty="0" smtClean="0"/>
              <a:t> </a:t>
            </a:r>
            <a:r>
              <a:rPr lang="ru-RU" sz="5400" dirty="0" err="1"/>
              <a:t>зв</a:t>
            </a:r>
            <a:r>
              <a:rPr lang="ru-RU" sz="5400" dirty="0"/>
              <a:t>., </a:t>
            </a:r>
            <a:r>
              <a:rPr lang="ru-RU" sz="5400" dirty="0" smtClean="0"/>
              <a:t> </a:t>
            </a:r>
            <a:r>
              <a:rPr lang="ru-RU" sz="5400" dirty="0" err="1"/>
              <a:t>скл</a:t>
            </a:r>
            <a:r>
              <a:rPr lang="ru-RU" sz="5400" dirty="0"/>
              <a:t>..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5400" dirty="0" err="1"/>
              <a:t>Дзвін</a:t>
            </a:r>
            <a:r>
              <a:rPr lang="ru-RU" sz="5400" dirty="0"/>
              <a:t> - </a:t>
            </a:r>
            <a:r>
              <a:rPr lang="ru-RU" sz="5400" dirty="0" smtClean="0"/>
              <a:t> </a:t>
            </a:r>
            <a:r>
              <a:rPr lang="ru-RU" sz="5400" dirty="0"/>
              <a:t>б., </a:t>
            </a:r>
            <a:r>
              <a:rPr lang="ru-RU" sz="5400" dirty="0" smtClean="0"/>
              <a:t> </a:t>
            </a:r>
            <a:r>
              <a:rPr lang="ru-RU" sz="5400" dirty="0" err="1"/>
              <a:t>зв</a:t>
            </a:r>
            <a:r>
              <a:rPr lang="ru-RU" sz="5400" dirty="0"/>
              <a:t>., </a:t>
            </a:r>
            <a:r>
              <a:rPr lang="ru-RU" sz="5400" dirty="0" smtClean="0"/>
              <a:t> </a:t>
            </a:r>
            <a:r>
              <a:rPr lang="ru-RU" sz="5400" dirty="0" err="1"/>
              <a:t>скл</a:t>
            </a:r>
            <a:r>
              <a:rPr lang="ru-RU" sz="5400" dirty="0"/>
              <a:t>..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5400" dirty="0" err="1"/>
              <a:t>Малюнок</a:t>
            </a:r>
            <a:r>
              <a:rPr lang="ru-RU" sz="5400" dirty="0"/>
              <a:t> - </a:t>
            </a:r>
            <a:r>
              <a:rPr lang="ru-RU" sz="5400" dirty="0" smtClean="0"/>
              <a:t> </a:t>
            </a:r>
            <a:r>
              <a:rPr lang="ru-RU" sz="5400" dirty="0"/>
              <a:t>б., </a:t>
            </a:r>
            <a:r>
              <a:rPr lang="ru-RU" sz="5400" dirty="0" err="1" smtClean="0"/>
              <a:t>зв</a:t>
            </a:r>
            <a:r>
              <a:rPr lang="ru-RU" sz="5400" dirty="0"/>
              <a:t>., </a:t>
            </a:r>
            <a:r>
              <a:rPr lang="ru-RU" sz="5400" dirty="0" smtClean="0"/>
              <a:t> </a:t>
            </a:r>
            <a:r>
              <a:rPr lang="ru-RU" sz="5400" dirty="0" err="1"/>
              <a:t>скл</a:t>
            </a:r>
            <a:r>
              <a:rPr lang="ru-RU" sz="5400" dirty="0"/>
              <a:t>..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5400" dirty="0"/>
              <a:t>Бур</a:t>
            </a:r>
            <a:r>
              <a:rPr lang="en-US" sz="5400" dirty="0"/>
              <a:t>’</a:t>
            </a:r>
            <a:r>
              <a:rPr lang="ru-RU" sz="5400" dirty="0" err="1"/>
              <a:t>ян</a:t>
            </a:r>
            <a:r>
              <a:rPr lang="ru-RU" sz="5400" dirty="0"/>
              <a:t> - </a:t>
            </a:r>
            <a:r>
              <a:rPr lang="ru-RU" sz="5400" dirty="0" smtClean="0"/>
              <a:t> </a:t>
            </a:r>
            <a:r>
              <a:rPr lang="ru-RU" sz="5400" dirty="0"/>
              <a:t>б., </a:t>
            </a:r>
            <a:r>
              <a:rPr lang="ru-RU" sz="5400" dirty="0" smtClean="0"/>
              <a:t> </a:t>
            </a:r>
            <a:r>
              <a:rPr lang="ru-RU" sz="5400" dirty="0" err="1"/>
              <a:t>зв</a:t>
            </a:r>
            <a:r>
              <a:rPr lang="ru-RU" sz="5400" dirty="0"/>
              <a:t>., </a:t>
            </a:r>
            <a:r>
              <a:rPr lang="ru-RU" sz="5400" dirty="0" err="1" smtClean="0"/>
              <a:t>скл</a:t>
            </a:r>
            <a:r>
              <a:rPr lang="ru-RU" sz="5400" dirty="0"/>
              <a:t>..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5400" dirty="0"/>
              <a:t>Щавель - </a:t>
            </a:r>
            <a:r>
              <a:rPr lang="ru-RU" sz="5400" dirty="0" smtClean="0"/>
              <a:t> </a:t>
            </a:r>
            <a:r>
              <a:rPr lang="ru-RU" sz="5400" dirty="0"/>
              <a:t>б., </a:t>
            </a:r>
            <a:r>
              <a:rPr lang="ru-RU" sz="5400" dirty="0" smtClean="0"/>
              <a:t> </a:t>
            </a:r>
            <a:r>
              <a:rPr lang="ru-RU" sz="5400" dirty="0" err="1"/>
              <a:t>зв</a:t>
            </a:r>
            <a:r>
              <a:rPr lang="ru-RU" sz="5400" dirty="0"/>
              <a:t>., </a:t>
            </a:r>
            <a:r>
              <a:rPr lang="ru-RU" sz="5400" dirty="0" smtClean="0"/>
              <a:t> </a:t>
            </a:r>
            <a:r>
              <a:rPr lang="ru-RU" sz="5400" dirty="0" err="1"/>
              <a:t>скл</a:t>
            </a:r>
            <a:r>
              <a:rPr lang="ru-RU" sz="5400" dirty="0"/>
              <a:t>..</a:t>
            </a:r>
          </a:p>
          <a:p>
            <a:pPr marL="0" indent="0">
              <a:buNone/>
            </a:pPr>
            <a:endParaRPr lang="ru-RU" sz="1100" dirty="0"/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FAD832A4-7EBE-4B18-A17B-C339C3AC72F2}"/>
              </a:ext>
            </a:extLst>
          </p:cNvPr>
          <p:cNvCxnSpPr>
            <a:cxnSpLocks/>
          </p:cNvCxnSpPr>
          <p:nvPr/>
        </p:nvCxnSpPr>
        <p:spPr>
          <a:xfrm>
            <a:off x="460901" y="779121"/>
            <a:ext cx="35683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5C54F60A-CACC-4793-86D1-B63567E32200}"/>
              </a:ext>
            </a:extLst>
          </p:cNvPr>
          <p:cNvCxnSpPr>
            <a:cxnSpLocks/>
          </p:cNvCxnSpPr>
          <p:nvPr/>
        </p:nvCxnSpPr>
        <p:spPr>
          <a:xfrm>
            <a:off x="1281230" y="236800"/>
            <a:ext cx="36799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вал 15">
            <a:extLst>
              <a:ext uri="{FF2B5EF4-FFF2-40B4-BE49-F238E27FC236}">
                <a16:creationId xmlns:a16="http://schemas.microsoft.com/office/drawing/2014/main" id="{B5125597-CCEE-4733-BBAA-CC76531527A9}"/>
              </a:ext>
            </a:extLst>
          </p:cNvPr>
          <p:cNvSpPr/>
          <p:nvPr/>
        </p:nvSpPr>
        <p:spPr>
          <a:xfrm>
            <a:off x="1029227" y="597913"/>
            <a:ext cx="183995" cy="152402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DF735846-A05B-4EBD-AB03-57B0B0E8C49C}"/>
              </a:ext>
            </a:extLst>
          </p:cNvPr>
          <p:cNvCxnSpPr>
            <a:cxnSpLocks/>
          </p:cNvCxnSpPr>
          <p:nvPr/>
        </p:nvCxnSpPr>
        <p:spPr>
          <a:xfrm>
            <a:off x="437684" y="236800"/>
            <a:ext cx="275993" cy="371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9C03A99D-64C4-4908-BD4B-186769F0428E}"/>
              </a:ext>
            </a:extLst>
          </p:cNvPr>
          <p:cNvCxnSpPr>
            <a:cxnSpLocks/>
          </p:cNvCxnSpPr>
          <p:nvPr/>
        </p:nvCxnSpPr>
        <p:spPr>
          <a:xfrm>
            <a:off x="977122" y="988409"/>
            <a:ext cx="27599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C4AA7360-00AF-48A8-9781-8F784B544C25}"/>
              </a:ext>
            </a:extLst>
          </p:cNvPr>
          <p:cNvCxnSpPr>
            <a:cxnSpLocks/>
          </p:cNvCxnSpPr>
          <p:nvPr/>
        </p:nvCxnSpPr>
        <p:spPr>
          <a:xfrm flipV="1">
            <a:off x="1276788" y="370826"/>
            <a:ext cx="245326" cy="371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2C4FFE07-8198-46D5-B44B-150F568E1095}"/>
              </a:ext>
            </a:extLst>
          </p:cNvPr>
          <p:cNvCxnSpPr>
            <a:cxnSpLocks/>
          </p:cNvCxnSpPr>
          <p:nvPr/>
        </p:nvCxnSpPr>
        <p:spPr>
          <a:xfrm>
            <a:off x="437684" y="993576"/>
            <a:ext cx="36799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Овал 28">
            <a:extLst>
              <a:ext uri="{FF2B5EF4-FFF2-40B4-BE49-F238E27FC236}">
                <a16:creationId xmlns:a16="http://schemas.microsoft.com/office/drawing/2014/main" id="{5BEA652C-5828-4FCC-9352-4A38E9EFF491}"/>
              </a:ext>
            </a:extLst>
          </p:cNvPr>
          <p:cNvSpPr/>
          <p:nvPr/>
        </p:nvSpPr>
        <p:spPr>
          <a:xfrm flipH="1">
            <a:off x="575680" y="372683"/>
            <a:ext cx="245327" cy="20703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cxnSp>
        <p:nvCxnSpPr>
          <p:cNvPr id="37" name="Прямая соединительная линия 36">
            <a:extLst>
              <a:ext uri="{FF2B5EF4-FFF2-40B4-BE49-F238E27FC236}">
                <a16:creationId xmlns:a16="http://schemas.microsoft.com/office/drawing/2014/main" id="{5C822666-A254-4E5E-9A34-4EDCDEA7672C}"/>
              </a:ext>
            </a:extLst>
          </p:cNvPr>
          <p:cNvCxnSpPr>
            <a:cxnSpLocks/>
          </p:cNvCxnSpPr>
          <p:nvPr/>
        </p:nvCxnSpPr>
        <p:spPr>
          <a:xfrm>
            <a:off x="2988204" y="222485"/>
            <a:ext cx="36799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id="{A3ECEF17-EFA1-483C-846A-31E79A0CFFB1}"/>
              </a:ext>
            </a:extLst>
          </p:cNvPr>
          <p:cNvCxnSpPr>
            <a:cxnSpLocks/>
          </p:cNvCxnSpPr>
          <p:nvPr/>
        </p:nvCxnSpPr>
        <p:spPr>
          <a:xfrm>
            <a:off x="1913830" y="133467"/>
            <a:ext cx="36799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>
            <a:extLst>
              <a:ext uri="{FF2B5EF4-FFF2-40B4-BE49-F238E27FC236}">
                <a16:creationId xmlns:a16="http://schemas.microsoft.com/office/drawing/2014/main" id="{4D445B43-84DF-429C-91E5-6B19AECA64E8}"/>
              </a:ext>
            </a:extLst>
          </p:cNvPr>
          <p:cNvCxnSpPr>
            <a:cxnSpLocks/>
          </p:cNvCxnSpPr>
          <p:nvPr/>
        </p:nvCxnSpPr>
        <p:spPr>
          <a:xfrm>
            <a:off x="4125094" y="141567"/>
            <a:ext cx="36799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>
            <a:extLst>
              <a:ext uri="{FF2B5EF4-FFF2-40B4-BE49-F238E27FC236}">
                <a16:creationId xmlns:a16="http://schemas.microsoft.com/office/drawing/2014/main" id="{2FDCE396-C43A-458D-876D-0B0FA3E289ED}"/>
              </a:ext>
            </a:extLst>
          </p:cNvPr>
          <p:cNvCxnSpPr>
            <a:cxnSpLocks/>
          </p:cNvCxnSpPr>
          <p:nvPr/>
        </p:nvCxnSpPr>
        <p:spPr>
          <a:xfrm>
            <a:off x="3581597" y="348597"/>
            <a:ext cx="36799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>
            <a:extLst>
              <a:ext uri="{FF2B5EF4-FFF2-40B4-BE49-F238E27FC236}">
                <a16:creationId xmlns:a16="http://schemas.microsoft.com/office/drawing/2014/main" id="{933F3EF2-E79A-408F-AACD-0EF8AC3A07BF}"/>
              </a:ext>
            </a:extLst>
          </p:cNvPr>
          <p:cNvCxnSpPr>
            <a:cxnSpLocks/>
          </p:cNvCxnSpPr>
          <p:nvPr/>
        </p:nvCxnSpPr>
        <p:spPr>
          <a:xfrm>
            <a:off x="4781091" y="441397"/>
            <a:ext cx="243936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>
            <a:extLst>
              <a:ext uri="{FF2B5EF4-FFF2-40B4-BE49-F238E27FC236}">
                <a16:creationId xmlns:a16="http://schemas.microsoft.com/office/drawing/2014/main" id="{A8593C56-DD54-423F-A52E-37EB7552355B}"/>
              </a:ext>
            </a:extLst>
          </p:cNvPr>
          <p:cNvCxnSpPr>
            <a:cxnSpLocks/>
          </p:cNvCxnSpPr>
          <p:nvPr/>
        </p:nvCxnSpPr>
        <p:spPr>
          <a:xfrm>
            <a:off x="7597639" y="141567"/>
            <a:ext cx="36799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id="{C8C6B091-24CF-4284-A68C-7A50760EFFEA}"/>
              </a:ext>
            </a:extLst>
          </p:cNvPr>
          <p:cNvCxnSpPr>
            <a:cxnSpLocks/>
          </p:cNvCxnSpPr>
          <p:nvPr/>
        </p:nvCxnSpPr>
        <p:spPr>
          <a:xfrm>
            <a:off x="5365879" y="422924"/>
            <a:ext cx="22256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>
            <a:extLst>
              <a:ext uri="{FF2B5EF4-FFF2-40B4-BE49-F238E27FC236}">
                <a16:creationId xmlns:a16="http://schemas.microsoft.com/office/drawing/2014/main" id="{5589DD82-2AEF-43C9-B050-F43778D67FB5}"/>
              </a:ext>
            </a:extLst>
          </p:cNvPr>
          <p:cNvCxnSpPr>
            <a:cxnSpLocks/>
          </p:cNvCxnSpPr>
          <p:nvPr/>
        </p:nvCxnSpPr>
        <p:spPr>
          <a:xfrm>
            <a:off x="5803843" y="370826"/>
            <a:ext cx="22256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>
            <a:extLst>
              <a:ext uri="{FF2B5EF4-FFF2-40B4-BE49-F238E27FC236}">
                <a16:creationId xmlns:a16="http://schemas.microsoft.com/office/drawing/2014/main" id="{2AA03B1D-C170-44A7-9C40-C774A9D0990C}"/>
              </a:ext>
            </a:extLst>
          </p:cNvPr>
          <p:cNvCxnSpPr>
            <a:cxnSpLocks/>
          </p:cNvCxnSpPr>
          <p:nvPr/>
        </p:nvCxnSpPr>
        <p:spPr>
          <a:xfrm>
            <a:off x="8410130" y="146278"/>
            <a:ext cx="2667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>
            <a:extLst>
              <a:ext uri="{FF2B5EF4-FFF2-40B4-BE49-F238E27FC236}">
                <a16:creationId xmlns:a16="http://schemas.microsoft.com/office/drawing/2014/main" id="{372D2746-B64A-4095-BF47-CE81E43AC25C}"/>
              </a:ext>
            </a:extLst>
          </p:cNvPr>
          <p:cNvCxnSpPr>
            <a:cxnSpLocks/>
          </p:cNvCxnSpPr>
          <p:nvPr/>
        </p:nvCxnSpPr>
        <p:spPr>
          <a:xfrm>
            <a:off x="11428788" y="406998"/>
            <a:ext cx="27320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>
            <a:extLst>
              <a:ext uri="{FF2B5EF4-FFF2-40B4-BE49-F238E27FC236}">
                <a16:creationId xmlns:a16="http://schemas.microsoft.com/office/drawing/2014/main" id="{E924B909-8310-46AB-B51D-E0D83C520129}"/>
              </a:ext>
            </a:extLst>
          </p:cNvPr>
          <p:cNvCxnSpPr>
            <a:cxnSpLocks/>
          </p:cNvCxnSpPr>
          <p:nvPr/>
        </p:nvCxnSpPr>
        <p:spPr>
          <a:xfrm>
            <a:off x="9012817" y="215165"/>
            <a:ext cx="24951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>
            <a:extLst>
              <a:ext uri="{FF2B5EF4-FFF2-40B4-BE49-F238E27FC236}">
                <a16:creationId xmlns:a16="http://schemas.microsoft.com/office/drawing/2014/main" id="{A4753F06-59E4-4C91-8B66-DBE83D40B53C}"/>
              </a:ext>
            </a:extLst>
          </p:cNvPr>
          <p:cNvCxnSpPr>
            <a:cxnSpLocks/>
          </p:cNvCxnSpPr>
          <p:nvPr/>
        </p:nvCxnSpPr>
        <p:spPr>
          <a:xfrm>
            <a:off x="10070480" y="225083"/>
            <a:ext cx="233716" cy="644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>
            <a:extLst>
              <a:ext uri="{FF2B5EF4-FFF2-40B4-BE49-F238E27FC236}">
                <a16:creationId xmlns:a16="http://schemas.microsoft.com/office/drawing/2014/main" id="{DC472213-6221-47F8-AD90-97F69906BCB3}"/>
              </a:ext>
            </a:extLst>
          </p:cNvPr>
          <p:cNvCxnSpPr>
            <a:cxnSpLocks/>
          </p:cNvCxnSpPr>
          <p:nvPr/>
        </p:nvCxnSpPr>
        <p:spPr>
          <a:xfrm>
            <a:off x="11292185" y="215165"/>
            <a:ext cx="27320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>
            <a:extLst>
              <a:ext uri="{FF2B5EF4-FFF2-40B4-BE49-F238E27FC236}">
                <a16:creationId xmlns:a16="http://schemas.microsoft.com/office/drawing/2014/main" id="{BD19E114-854B-49DB-BCEC-23439624DB80}"/>
              </a:ext>
            </a:extLst>
          </p:cNvPr>
          <p:cNvCxnSpPr>
            <a:cxnSpLocks/>
          </p:cNvCxnSpPr>
          <p:nvPr/>
        </p:nvCxnSpPr>
        <p:spPr>
          <a:xfrm>
            <a:off x="6818971" y="259073"/>
            <a:ext cx="36799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>
            <a:extLst>
              <a:ext uri="{FF2B5EF4-FFF2-40B4-BE49-F238E27FC236}">
                <a16:creationId xmlns:a16="http://schemas.microsoft.com/office/drawing/2014/main" id="{94D1A7D8-041F-4223-A072-3EF25F3FAF54}"/>
              </a:ext>
            </a:extLst>
          </p:cNvPr>
          <p:cNvCxnSpPr>
            <a:cxnSpLocks/>
          </p:cNvCxnSpPr>
          <p:nvPr/>
        </p:nvCxnSpPr>
        <p:spPr>
          <a:xfrm>
            <a:off x="5435853" y="232500"/>
            <a:ext cx="36799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Овал 66">
            <a:extLst>
              <a:ext uri="{FF2B5EF4-FFF2-40B4-BE49-F238E27FC236}">
                <a16:creationId xmlns:a16="http://schemas.microsoft.com/office/drawing/2014/main" id="{853A2C39-DFB5-48EF-9DA7-E4AE2D99DA94}"/>
              </a:ext>
            </a:extLst>
          </p:cNvPr>
          <p:cNvSpPr/>
          <p:nvPr/>
        </p:nvSpPr>
        <p:spPr>
          <a:xfrm flipH="1">
            <a:off x="6463792" y="303483"/>
            <a:ext cx="245327" cy="20703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8" name="Овал 67">
            <a:extLst>
              <a:ext uri="{FF2B5EF4-FFF2-40B4-BE49-F238E27FC236}">
                <a16:creationId xmlns:a16="http://schemas.microsoft.com/office/drawing/2014/main" id="{57B07C95-D8B1-4AEA-8825-4BA2807A6EC7}"/>
              </a:ext>
            </a:extLst>
          </p:cNvPr>
          <p:cNvSpPr/>
          <p:nvPr/>
        </p:nvSpPr>
        <p:spPr>
          <a:xfrm flipH="1">
            <a:off x="10604724" y="88025"/>
            <a:ext cx="245327" cy="20703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9" name="Овал 68">
            <a:extLst>
              <a:ext uri="{FF2B5EF4-FFF2-40B4-BE49-F238E27FC236}">
                <a16:creationId xmlns:a16="http://schemas.microsoft.com/office/drawing/2014/main" id="{CBBA88C2-F7FA-460B-A114-A96B2E67004C}"/>
              </a:ext>
            </a:extLst>
          </p:cNvPr>
          <p:cNvSpPr/>
          <p:nvPr/>
        </p:nvSpPr>
        <p:spPr>
          <a:xfrm flipH="1">
            <a:off x="9566817" y="96453"/>
            <a:ext cx="245327" cy="20703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0" name="Овал 69">
            <a:extLst>
              <a:ext uri="{FF2B5EF4-FFF2-40B4-BE49-F238E27FC236}">
                <a16:creationId xmlns:a16="http://schemas.microsoft.com/office/drawing/2014/main" id="{2994CC48-D18B-46C2-86C8-FAEBA6D5EFB9}"/>
              </a:ext>
            </a:extLst>
          </p:cNvPr>
          <p:cNvSpPr/>
          <p:nvPr/>
        </p:nvSpPr>
        <p:spPr>
          <a:xfrm flipH="1">
            <a:off x="4902364" y="80483"/>
            <a:ext cx="245327" cy="20703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1" name="Овал 70">
            <a:extLst>
              <a:ext uri="{FF2B5EF4-FFF2-40B4-BE49-F238E27FC236}">
                <a16:creationId xmlns:a16="http://schemas.microsoft.com/office/drawing/2014/main" id="{C358CF77-81C5-4D9B-9E25-4CEF715D2C08}"/>
              </a:ext>
            </a:extLst>
          </p:cNvPr>
          <p:cNvSpPr/>
          <p:nvPr/>
        </p:nvSpPr>
        <p:spPr>
          <a:xfrm flipH="1">
            <a:off x="4233725" y="252725"/>
            <a:ext cx="245327" cy="20703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2" name="Овал 71">
            <a:extLst>
              <a:ext uri="{FF2B5EF4-FFF2-40B4-BE49-F238E27FC236}">
                <a16:creationId xmlns:a16="http://schemas.microsoft.com/office/drawing/2014/main" id="{F457F1A6-E2CD-44B1-901D-F5D04CEF971C}"/>
              </a:ext>
            </a:extLst>
          </p:cNvPr>
          <p:cNvSpPr/>
          <p:nvPr/>
        </p:nvSpPr>
        <p:spPr>
          <a:xfrm flipH="1">
            <a:off x="2590332" y="141567"/>
            <a:ext cx="245327" cy="20703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3" name="Овал 72">
            <a:extLst>
              <a:ext uri="{FF2B5EF4-FFF2-40B4-BE49-F238E27FC236}">
                <a16:creationId xmlns:a16="http://schemas.microsoft.com/office/drawing/2014/main" id="{29C5BDD5-3175-46A5-9A4A-38F96BA6A881}"/>
              </a:ext>
            </a:extLst>
          </p:cNvPr>
          <p:cNvSpPr/>
          <p:nvPr/>
        </p:nvSpPr>
        <p:spPr>
          <a:xfrm flipH="1">
            <a:off x="6182282" y="83826"/>
            <a:ext cx="245327" cy="20703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502957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3">
            <a:extLst>
              <a:ext uri="{FF2B5EF4-FFF2-40B4-BE49-F238E27FC236}">
                <a16:creationId xmlns:a16="http://schemas.microsoft.com/office/drawing/2014/main" id="{D8E67D71-33E3-4F3B-A67B-00942E5006E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1634649"/>
            <a:ext cx="3042920" cy="31222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ru-RU" sz="5400" b="1" dirty="0" err="1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Дякую</a:t>
            </a:r>
            <a:r>
              <a:rPr lang="ru-RU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/>
            </a:r>
            <a:br>
              <a:rPr lang="ru-RU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</a:br>
            <a:r>
              <a:rPr lang="ru-RU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за</a:t>
            </a:r>
            <a:br>
              <a:rPr lang="ru-RU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</a:br>
            <a:r>
              <a:rPr lang="ru-RU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ru-RU" sz="5400" b="1" dirty="0" err="1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увагу</a:t>
            </a:r>
            <a:r>
              <a:rPr lang="ru-RU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!</a:t>
            </a:r>
            <a:endParaRPr lang="ru-UA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5122" name="Picture 2" descr="Мудрая сова из соленого теста. Мастер-класс с фот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739" y="306970"/>
            <a:ext cx="4476750" cy="5972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682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резентація на тему: &quot;Мовні та немовні звуки&quot; | Презентація. НУШ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030" y="452582"/>
            <a:ext cx="10999200" cy="5772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4657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03605" y="1425499"/>
            <a:ext cx="195091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4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Голосні</a:t>
            </a:r>
            <a:endParaRPr lang="ru-RU" sz="4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920463" y="1375494"/>
            <a:ext cx="305551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44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Приголосні </a:t>
            </a:r>
            <a:endParaRPr lang="ru-RU" sz="4400" b="1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019076" y="2594858"/>
            <a:ext cx="152157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4400" b="1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</a:t>
            </a:r>
            <a:r>
              <a:rPr lang="en-US" sz="4400" b="1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’</a:t>
            </a:r>
            <a:r>
              <a:rPr lang="uk-UA" sz="4400" b="1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які</a:t>
            </a:r>
            <a:endParaRPr lang="ru-RU" sz="4400" b="1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Равно 5"/>
          <p:cNvSpPr/>
          <p:nvPr/>
        </p:nvSpPr>
        <p:spPr>
          <a:xfrm>
            <a:off x="8687332" y="3665059"/>
            <a:ext cx="2185060" cy="1451829"/>
          </a:xfrm>
          <a:prstGeom prst="math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254430" y="3814222"/>
            <a:ext cx="1505655" cy="125878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Минус 7"/>
          <p:cNvSpPr/>
          <p:nvPr/>
        </p:nvSpPr>
        <p:spPr>
          <a:xfrm flipV="1">
            <a:off x="5644449" y="3814222"/>
            <a:ext cx="2505693" cy="1619532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77888AA-C709-44BE-9704-78A96AC7F9BB}"/>
              </a:ext>
            </a:extLst>
          </p:cNvPr>
          <p:cNvSpPr/>
          <p:nvPr/>
        </p:nvSpPr>
        <p:spPr>
          <a:xfrm>
            <a:off x="6096000" y="2587727"/>
            <a:ext cx="175682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err="1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Тверді</a:t>
            </a:r>
            <a:endParaRPr lang="ru-RU" sz="4400" b="1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5B5C54AB-F9C3-47D9-965D-FD6E19F44D05}"/>
              </a:ext>
            </a:extLst>
          </p:cNvPr>
          <p:cNvSpPr txBox="1">
            <a:spLocks/>
          </p:cNvSpPr>
          <p:nvPr/>
        </p:nvSpPr>
        <p:spPr>
          <a:xfrm>
            <a:off x="1639495" y="376580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6000" b="1" dirty="0" err="1">
                <a:solidFill>
                  <a:srgbClr val="002060"/>
                </a:solidFill>
              </a:rPr>
              <a:t>Умовні</a:t>
            </a:r>
            <a:r>
              <a:rPr lang="ru-RU" sz="6000" b="1" dirty="0">
                <a:solidFill>
                  <a:srgbClr val="002060"/>
                </a:solidFill>
              </a:rPr>
              <a:t> </a:t>
            </a:r>
            <a:r>
              <a:rPr lang="ru-RU" sz="6000" b="1" dirty="0" err="1">
                <a:solidFill>
                  <a:srgbClr val="002060"/>
                </a:solidFill>
              </a:rPr>
              <a:t>позначення</a:t>
            </a:r>
            <a:r>
              <a:rPr lang="ru-RU" sz="6000" b="1" dirty="0">
                <a:solidFill>
                  <a:srgbClr val="002060"/>
                </a:solidFill>
              </a:rPr>
              <a:t> </a:t>
            </a:r>
            <a:r>
              <a:rPr lang="ru-RU" sz="6000" b="1" dirty="0" err="1">
                <a:solidFill>
                  <a:srgbClr val="002060"/>
                </a:solidFill>
              </a:rPr>
              <a:t>звуків</a:t>
            </a:r>
            <a:endParaRPr lang="ru-UA" sz="6000" b="1" dirty="0">
              <a:solidFill>
                <a:srgbClr val="002060"/>
              </a:solidFill>
            </a:endParaRPr>
          </a:p>
        </p:txBody>
      </p: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66F82D76-4A9F-4030-9D27-AA20F8235246}"/>
              </a:ext>
            </a:extLst>
          </p:cNvPr>
          <p:cNvCxnSpPr/>
          <p:nvPr/>
        </p:nvCxnSpPr>
        <p:spPr>
          <a:xfrm flipH="1">
            <a:off x="6793889" y="2144935"/>
            <a:ext cx="554765" cy="66517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43BB715B-87B0-4EB1-93F0-A8853AA280B1}"/>
              </a:ext>
            </a:extLst>
          </p:cNvPr>
          <p:cNvCxnSpPr>
            <a:cxnSpLocks/>
          </p:cNvCxnSpPr>
          <p:nvPr/>
        </p:nvCxnSpPr>
        <p:spPr>
          <a:xfrm flipH="1">
            <a:off x="4007257" y="2287621"/>
            <a:ext cx="1" cy="128406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6F230697-E9EA-4D09-9B2B-C8F7678BAACE}"/>
              </a:ext>
            </a:extLst>
          </p:cNvPr>
          <p:cNvCxnSpPr>
            <a:cxnSpLocks/>
          </p:cNvCxnSpPr>
          <p:nvPr/>
        </p:nvCxnSpPr>
        <p:spPr>
          <a:xfrm>
            <a:off x="9207593" y="2072519"/>
            <a:ext cx="572268" cy="62853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Сова в выпускной кепке, держащей книгу. обратно в школу. мудрая сова  мультипликационный персонаж. фондовый вектор иллюстрация | Премиум вектор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14" y="2385628"/>
            <a:ext cx="2475642" cy="2238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Голосні та Приголосні звуки - Yo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60" y="0"/>
            <a:ext cx="11638448" cy="6546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1404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Презентація &quot;Фонетика. Графіка. Орфографія. Орфоепія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4" y="249381"/>
            <a:ext cx="11496335" cy="6470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8138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Звуки і букви. Передача звуків на письмі – Українська мова та літератур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047" y="-8010"/>
            <a:ext cx="8748280" cy="6561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81127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Співвідношення звуків і букв: типові тести ЗНО з української | дисКур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01" y="91382"/>
            <a:ext cx="11653435" cy="6542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50640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5599" y="93818"/>
            <a:ext cx="9494837" cy="6614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1513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8290" y="120073"/>
            <a:ext cx="8557491" cy="6418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42122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477</TotalTime>
  <Words>190</Words>
  <Application>Microsoft Office PowerPoint</Application>
  <PresentationFormat>Широкоэкранный</PresentationFormat>
  <Paragraphs>30</Paragraphs>
  <Slides>19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Cavolini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Звуко-буквений аналіз слів</vt:lpstr>
      <vt:lpstr>Дякую  за 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Prizvishe Name</dc:creator>
  <cp:lastModifiedBy>Света</cp:lastModifiedBy>
  <cp:revision>43</cp:revision>
  <dcterms:created xsi:type="dcterms:W3CDTF">2020-04-19T14:15:46Z</dcterms:created>
  <dcterms:modified xsi:type="dcterms:W3CDTF">2024-04-14T19:52:14Z</dcterms:modified>
</cp:coreProperties>
</file>