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5" r:id="rId2"/>
    <p:sldId id="284" r:id="rId3"/>
    <p:sldId id="285" r:id="rId4"/>
    <p:sldId id="286" r:id="rId5"/>
    <p:sldId id="288" r:id="rId6"/>
    <p:sldId id="287" r:id="rId7"/>
    <p:sldId id="283" r:id="rId8"/>
    <p:sldId id="276" r:id="rId9"/>
    <p:sldId id="277" r:id="rId10"/>
    <p:sldId id="278" r:id="rId11"/>
    <p:sldId id="279" r:id="rId12"/>
    <p:sldId id="294" r:id="rId13"/>
    <p:sldId id="280" r:id="rId14"/>
    <p:sldId id="293" r:id="rId15"/>
    <p:sldId id="29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varScale="1">
        <p:scale>
          <a:sx n="62" d="100"/>
          <a:sy n="62" d="100"/>
        </p:scale>
        <p:origin x="79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190168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1CA23A8-25C3-4024-9CB8-00049F3E9CAC}"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26067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127904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5C83E0-68DE-4319-AB25-C09867777CC2}" type="slidenum">
              <a:rPr lang="ru-RU" smtClean="0"/>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6507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2600061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CA23A8-25C3-4024-9CB8-00049F3E9CAC}" type="datetimeFigureOut">
              <a:rPr lang="ru-RU" smtClean="0"/>
              <a:t>10.04.2024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185730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CA23A8-25C3-4024-9CB8-00049F3E9CAC}" type="datetimeFigureOut">
              <a:rPr lang="ru-RU" smtClean="0"/>
              <a:t>10.04.2024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4046268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1049183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289523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188024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376018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1CA23A8-25C3-4024-9CB8-00049F3E9CAC}"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221190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1CA23A8-25C3-4024-9CB8-00049F3E9CAC}" type="datetimeFigureOut">
              <a:rPr lang="ru-RU" smtClean="0"/>
              <a:t>10.04.2024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366873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66973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41814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11CA23A8-25C3-4024-9CB8-00049F3E9CAC}" type="datetimeFigureOut">
              <a:rPr lang="ru-RU" smtClean="0"/>
              <a:t>10.04.2024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303998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1CA23A8-25C3-4024-9CB8-00049F3E9CAC}"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5C83E0-68DE-4319-AB25-C09867777CC2}" type="slidenum">
              <a:rPr lang="ru-RU" smtClean="0"/>
              <a:t>‹№›</a:t>
            </a:fld>
            <a:endParaRPr lang="ru-RU"/>
          </a:p>
        </p:txBody>
      </p:sp>
    </p:spTree>
    <p:extLst>
      <p:ext uri="{BB962C8B-B14F-4D97-AF65-F5344CB8AC3E}">
        <p14:creationId xmlns:p14="http://schemas.microsoft.com/office/powerpoint/2010/main" val="423026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CA23A8-25C3-4024-9CB8-00049F3E9CAC}" type="datetimeFigureOut">
              <a:rPr lang="ru-RU" smtClean="0"/>
              <a:t>10.04.2024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65C83E0-68DE-4319-AB25-C09867777CC2}" type="slidenum">
              <a:rPr lang="ru-RU" smtClean="0"/>
              <a:t>‹№›</a:t>
            </a:fld>
            <a:endParaRPr lang="ru-RU"/>
          </a:p>
        </p:txBody>
      </p:sp>
    </p:spTree>
    <p:extLst>
      <p:ext uri="{BB962C8B-B14F-4D97-AF65-F5344CB8AC3E}">
        <p14:creationId xmlns:p14="http://schemas.microsoft.com/office/powerpoint/2010/main" val="294435684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97" y="407485"/>
            <a:ext cx="2098637" cy="14455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49697" y="4245200"/>
            <a:ext cx="2209125" cy="1472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Заголовок 1"/>
          <p:cNvSpPr>
            <a:spLocks noGrp="1"/>
          </p:cNvSpPr>
          <p:nvPr>
            <p:ph type="title"/>
          </p:nvPr>
        </p:nvSpPr>
        <p:spPr>
          <a:xfrm>
            <a:off x="1703388" y="5876925"/>
            <a:ext cx="8424862" cy="1138238"/>
          </a:xfrm>
        </p:spPr>
        <p:txBody>
          <a:bodyPr/>
          <a:lstStyle/>
          <a:p>
            <a:pPr algn="ctr"/>
            <a:endParaRPr lang="uk-UA" altLang="ru-RU" sz="2400" dirty="0">
              <a:solidFill>
                <a:srgbClr val="FFFF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54258" y="1455026"/>
            <a:ext cx="10015051" cy="1569660"/>
          </a:xfrm>
          <a:prstGeom prst="rect">
            <a:avLst/>
          </a:prstGeom>
        </p:spPr>
        <p:txBody>
          <a:bodyPr wrap="square">
            <a:spAutoFit/>
          </a:bodyPr>
          <a:lstStyle/>
          <a:p>
            <a:pPr algn="ctr"/>
            <a:endParaRPr lang="uk-UA" sz="3200" b="1" dirty="0">
              <a:solidFill>
                <a:srgbClr val="FFC000"/>
              </a:solidFill>
              <a:latin typeface="Arial" panose="020B0604020202020204" pitchFamily="34" charset="0"/>
              <a:cs typeface="Arial" panose="020B0604020202020204" pitchFamily="34" charset="0"/>
            </a:endParaRPr>
          </a:p>
          <a:p>
            <a:pPr algn="ctr"/>
            <a:r>
              <a:rPr lang="uk-UA" sz="3200" b="1" dirty="0">
                <a:solidFill>
                  <a:srgbClr val="FFC000"/>
                </a:solidFill>
                <a:latin typeface="Arial" panose="020B0604020202020204" pitchFamily="34" charset="0"/>
                <a:cs typeface="Arial" panose="020B0604020202020204" pitchFamily="34" charset="0"/>
              </a:rPr>
              <a:t>Правовий режим надзвичайного стану.</a:t>
            </a:r>
          </a:p>
          <a:p>
            <a:pPr algn="ctr"/>
            <a:r>
              <a:rPr lang="uk-UA" sz="3200" b="1" dirty="0">
                <a:solidFill>
                  <a:srgbClr val="FFC000"/>
                </a:solidFill>
                <a:latin typeface="Arial" panose="020B0604020202020204" pitchFamily="34" charset="0"/>
                <a:cs typeface="Arial" panose="020B0604020202020204" pitchFamily="34" charset="0"/>
              </a:rPr>
              <a:t>Правовий режим воєнного стану.</a:t>
            </a: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862" y="4852103"/>
            <a:ext cx="5287231" cy="191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24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731" y="284100"/>
            <a:ext cx="9717363" cy="743587"/>
          </a:xfrm>
        </p:spPr>
        <p:txBody>
          <a:bodyPr rtlCol="0">
            <a:noAutofit/>
          </a:bodyPr>
          <a:lstStyle/>
          <a:p>
            <a:pPr algn="ctr">
              <a:defRPr/>
            </a:pPr>
            <a:r>
              <a:rPr lang="uk-UA" sz="2800" b="1" dirty="0">
                <a:solidFill>
                  <a:srgbClr val="FFC000"/>
                </a:solidFill>
              </a:rPr>
              <a:t>Не можуть бути припинені повноваження</a:t>
            </a:r>
          </a:p>
        </p:txBody>
      </p:sp>
      <p:sp>
        <p:nvSpPr>
          <p:cNvPr id="3" name="Объект 2"/>
          <p:cNvSpPr>
            <a:spLocks noGrp="1"/>
          </p:cNvSpPr>
          <p:nvPr>
            <p:ph idx="1"/>
          </p:nvPr>
        </p:nvSpPr>
        <p:spPr>
          <a:xfrm>
            <a:off x="1060056" y="914400"/>
            <a:ext cx="10021303" cy="4928049"/>
          </a:xfrm>
        </p:spPr>
        <p:txBody>
          <a:bodyPr>
            <a:noAutofit/>
          </a:bodyPr>
          <a:lstStyle/>
          <a:p>
            <a:pPr marL="321750" indent="-285750" algn="just">
              <a:spcBef>
                <a:spcPts val="0"/>
              </a:spcBef>
              <a:buClr>
                <a:schemeClr val="accent6"/>
              </a:buClr>
              <a:defRPr/>
            </a:pPr>
            <a:r>
              <a:rPr lang="uk-UA" sz="2800" b="1" dirty="0">
                <a:solidFill>
                  <a:srgbClr val="FFFF00"/>
                </a:solidFill>
                <a:latin typeface="Arial" panose="020B0604020202020204" pitchFamily="34" charset="0"/>
                <a:cs typeface="Arial" panose="020B0604020202020204" pitchFamily="34" charset="0"/>
              </a:rPr>
              <a:t>Президента України,</a:t>
            </a:r>
          </a:p>
          <a:p>
            <a:pPr marL="321750" indent="-285750" algn="just">
              <a:spcBef>
                <a:spcPts val="0"/>
              </a:spcBef>
              <a:buClr>
                <a:schemeClr val="accent6"/>
              </a:buClr>
              <a:defRPr/>
            </a:pPr>
            <a:r>
              <a:rPr lang="uk-UA" sz="2800" b="1" dirty="0">
                <a:solidFill>
                  <a:srgbClr val="FFFF00"/>
                </a:solidFill>
                <a:latin typeface="Arial" panose="020B0604020202020204" pitchFamily="34" charset="0"/>
                <a:cs typeface="Arial" panose="020B0604020202020204" pitchFamily="34" charset="0"/>
              </a:rPr>
              <a:t>Верховної Ради України,</a:t>
            </a:r>
          </a:p>
          <a:p>
            <a:pPr marL="321750" indent="-285750" algn="just">
              <a:spcBef>
                <a:spcPts val="0"/>
              </a:spcBef>
              <a:buClr>
                <a:schemeClr val="accent6"/>
              </a:buClr>
              <a:defRPr/>
            </a:pPr>
            <a:r>
              <a:rPr lang="uk-UA" sz="2800" b="1" dirty="0">
                <a:solidFill>
                  <a:srgbClr val="FFFF00"/>
                </a:solidFill>
                <a:latin typeface="Arial" panose="020B0604020202020204" pitchFamily="34" charset="0"/>
                <a:cs typeface="Arial" panose="020B0604020202020204" pitchFamily="34" charset="0"/>
              </a:rPr>
              <a:t>Кабінету Міністрів України,</a:t>
            </a:r>
          </a:p>
          <a:p>
            <a:pPr marL="321750" indent="-285750" algn="just">
              <a:spcBef>
                <a:spcPts val="0"/>
              </a:spcBef>
              <a:buClr>
                <a:schemeClr val="accent6"/>
              </a:buClr>
              <a:defRPr/>
            </a:pPr>
            <a:r>
              <a:rPr lang="uk-UA" sz="2800" b="1" dirty="0">
                <a:solidFill>
                  <a:srgbClr val="FFFF00"/>
                </a:solidFill>
                <a:latin typeface="Arial" panose="020B0604020202020204" pitchFamily="34" charset="0"/>
                <a:cs typeface="Arial" panose="020B0604020202020204" pitchFamily="34" charset="0"/>
              </a:rPr>
              <a:t>Національного банку України,</a:t>
            </a:r>
          </a:p>
          <a:p>
            <a:pPr marL="321750" indent="-285750" algn="just">
              <a:spcBef>
                <a:spcPts val="0"/>
              </a:spcBef>
              <a:buClr>
                <a:schemeClr val="accent6"/>
              </a:buClr>
              <a:defRPr/>
            </a:pPr>
            <a:r>
              <a:rPr lang="uk-UA" sz="2800" b="1" dirty="0">
                <a:solidFill>
                  <a:srgbClr val="FFFF00"/>
                </a:solidFill>
                <a:latin typeface="Arial" panose="020B0604020202020204" pitchFamily="34" charset="0"/>
                <a:cs typeface="Arial" panose="020B0604020202020204" pitchFamily="34" charset="0"/>
              </a:rPr>
              <a:t>Уповноваженого Верховної Ради України з прав людини,</a:t>
            </a:r>
          </a:p>
          <a:p>
            <a:pPr marL="321750" indent="-285750" algn="just">
              <a:spcBef>
                <a:spcPts val="0"/>
              </a:spcBef>
              <a:buClr>
                <a:schemeClr val="accent6"/>
              </a:buClr>
              <a:defRPr/>
            </a:pPr>
            <a:r>
              <a:rPr lang="uk-UA" sz="2800" b="1" dirty="0">
                <a:solidFill>
                  <a:srgbClr val="FFFF00"/>
                </a:solidFill>
                <a:latin typeface="Arial" panose="020B0604020202020204" pitchFamily="34" charset="0"/>
                <a:cs typeface="Arial" panose="020B0604020202020204" pitchFamily="34" charset="0"/>
              </a:rPr>
              <a:t>судів, органів прокуратури,</a:t>
            </a:r>
          </a:p>
          <a:p>
            <a:pPr marL="321750" indent="-285750" algn="just">
              <a:spcBef>
                <a:spcPts val="0"/>
              </a:spcBef>
              <a:buClr>
                <a:schemeClr val="accent6"/>
              </a:buClr>
              <a:defRPr/>
            </a:pPr>
            <a:r>
              <a:rPr lang="uk-UA" sz="2800" b="1" dirty="0">
                <a:solidFill>
                  <a:srgbClr val="FFFF00"/>
                </a:solidFill>
                <a:latin typeface="Arial" panose="020B0604020202020204" pitchFamily="34" charset="0"/>
                <a:cs typeface="Arial" panose="020B0604020202020204" pitchFamily="34" charset="0"/>
              </a:rPr>
              <a:t>органів, що здійснюють оперативно-розшукову діяльність, досудове розслідування,</a:t>
            </a:r>
          </a:p>
          <a:p>
            <a:pPr marL="321750" indent="-285750" algn="just">
              <a:spcBef>
                <a:spcPts val="0"/>
              </a:spcBef>
              <a:buClr>
                <a:schemeClr val="accent6"/>
              </a:buClr>
              <a:defRPr/>
            </a:pPr>
            <a:r>
              <a:rPr lang="uk-UA" sz="2800" b="1" dirty="0">
                <a:solidFill>
                  <a:srgbClr val="FFFF00"/>
                </a:solidFill>
                <a:latin typeface="Arial" panose="020B0604020202020204" pitchFamily="34" charset="0"/>
                <a:cs typeface="Arial" panose="020B0604020202020204" pitchFamily="34" charset="0"/>
              </a:rPr>
              <a:t>розвідувальних органів та органів, підрозділи яких здійснюють контррозвідувальну діяльність.</a:t>
            </a:r>
          </a:p>
        </p:txBody>
      </p:sp>
      <p:sp>
        <p:nvSpPr>
          <p:cNvPr id="4" name="Прямоугольник 3"/>
          <p:cNvSpPr/>
          <p:nvPr/>
        </p:nvSpPr>
        <p:spPr>
          <a:xfrm>
            <a:off x="5726464" y="5899973"/>
            <a:ext cx="6096000" cy="738664"/>
          </a:xfrm>
          <a:prstGeom prst="rect">
            <a:avLst/>
          </a:prstGeom>
        </p:spPr>
        <p:txBody>
          <a:bodyPr>
            <a:spAutoFit/>
          </a:bodyPr>
          <a:lstStyle/>
          <a:p>
            <a:pPr lvl="0"/>
            <a:r>
              <a:rPr lang="uk-UA" sz="1400" b="1" dirty="0">
                <a:solidFill>
                  <a:srgbClr val="EF7A24">
                    <a:lumMod val="60000"/>
                    <a:lumOff val="40000"/>
                  </a:srgbClr>
                </a:solidFill>
                <a:latin typeface="Arial" panose="020B0604020202020204" pitchFamily="34" charset="0"/>
                <a:cs typeface="Arial" panose="020B0604020202020204" pitchFamily="34" charset="0"/>
              </a:rPr>
              <a:t>Закон України «Про правовий режим воєнного стану» </a:t>
            </a:r>
            <a:br>
              <a:rPr lang="uk-UA" sz="1400" b="1" dirty="0">
                <a:solidFill>
                  <a:srgbClr val="EF7A24">
                    <a:lumMod val="60000"/>
                    <a:lumOff val="40000"/>
                  </a:srgbClr>
                </a:solidFill>
                <a:latin typeface="Arial" panose="020B0604020202020204" pitchFamily="34" charset="0"/>
                <a:cs typeface="Arial" panose="020B0604020202020204" pitchFamily="34" charset="0"/>
              </a:rPr>
            </a:br>
            <a:r>
              <a:rPr lang="uk-UA" sz="1400" b="1" dirty="0">
                <a:solidFill>
                  <a:srgbClr val="EF7A24">
                    <a:lumMod val="60000"/>
                    <a:lumOff val="40000"/>
                  </a:srgbClr>
                </a:solidFill>
                <a:latin typeface="Arial" panose="020B0604020202020204" pitchFamily="34" charset="0"/>
                <a:cs typeface="Arial" panose="020B0604020202020204" pitchFamily="34" charset="0"/>
              </a:rPr>
              <a:t>від 12.05.2015 № 389-VIII зі змінами станом на 06.09.2022 р. </a:t>
            </a:r>
            <a:br>
              <a:rPr lang="uk-UA" sz="1400" b="1" dirty="0">
                <a:solidFill>
                  <a:srgbClr val="EF7A24">
                    <a:lumMod val="60000"/>
                    <a:lumOff val="40000"/>
                  </a:srgbClr>
                </a:solidFill>
                <a:latin typeface="Arial" panose="020B0604020202020204" pitchFamily="34" charset="0"/>
                <a:cs typeface="Arial" panose="020B0604020202020204" pitchFamily="34" charset="0"/>
              </a:rPr>
            </a:br>
            <a:r>
              <a:rPr lang="uk-UA" sz="1400" b="1" dirty="0">
                <a:solidFill>
                  <a:srgbClr val="EF7A24">
                    <a:lumMod val="60000"/>
                    <a:lumOff val="40000"/>
                  </a:srgbClr>
                </a:solidFill>
                <a:latin typeface="Arial" panose="020B0604020202020204" pitchFamily="34" charset="0"/>
                <a:cs typeface="Arial" panose="020B0604020202020204" pitchFamily="34" charset="0"/>
              </a:rPr>
              <a:t>URL: https://ips.ligazakon.net/document/T150389?an=284</a:t>
            </a:r>
            <a:endParaRPr lang="ru-RU" sz="1400" dirty="0">
              <a:solidFill>
                <a:prstClr val="white"/>
              </a:solidFill>
            </a:endParaRPr>
          </a:p>
        </p:txBody>
      </p:sp>
    </p:spTree>
    <p:extLst>
      <p:ext uri="{BB962C8B-B14F-4D97-AF65-F5344CB8AC3E}">
        <p14:creationId xmlns:p14="http://schemas.microsoft.com/office/powerpoint/2010/main" val="11549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837" y="265793"/>
            <a:ext cx="9502486" cy="503238"/>
          </a:xfrm>
        </p:spPr>
        <p:txBody>
          <a:bodyPr rtlCol="0">
            <a:noAutofit/>
          </a:bodyPr>
          <a:lstStyle/>
          <a:p>
            <a:pPr algn="ctr">
              <a:defRPr/>
            </a:pPr>
            <a:r>
              <a:rPr lang="uk-UA" sz="2800" b="1" dirty="0">
                <a:solidFill>
                  <a:srgbClr val="FFC000"/>
                </a:solidFill>
              </a:rPr>
              <a:t>Влада переходить військовим </a:t>
            </a:r>
            <a:endParaRPr lang="uk-UA" sz="2800" b="1" dirty="0">
              <a:solidFill>
                <a:srgbClr val="FFC000"/>
              </a:solidFill>
              <a:latin typeface="+mn-lt"/>
            </a:endParaRPr>
          </a:p>
        </p:txBody>
      </p:sp>
      <p:sp>
        <p:nvSpPr>
          <p:cNvPr id="3" name="Объект 2"/>
          <p:cNvSpPr>
            <a:spLocks noGrp="1"/>
          </p:cNvSpPr>
          <p:nvPr>
            <p:ph idx="1"/>
          </p:nvPr>
        </p:nvSpPr>
        <p:spPr>
          <a:xfrm>
            <a:off x="4543427" y="1379601"/>
            <a:ext cx="6738131" cy="2554348"/>
          </a:xfrm>
        </p:spPr>
        <p:txBody>
          <a:bodyPr>
            <a:noAutofit/>
          </a:bodyPr>
          <a:lstStyle/>
          <a:p>
            <a:pPr marL="137160" indent="0">
              <a:spcBef>
                <a:spcPts val="0"/>
              </a:spcBef>
              <a:buClr>
                <a:schemeClr val="tx1">
                  <a:shade val="95000"/>
                </a:schemeClr>
              </a:buClr>
              <a:buNone/>
              <a:defRPr/>
            </a:pPr>
            <a:r>
              <a:rPr lang="ru-RU" sz="1400" b="1" dirty="0">
                <a:solidFill>
                  <a:srgbClr val="FFFF00"/>
                </a:solidFill>
                <a:latin typeface="Times New Roman" panose="02020603050405020304" pitchFamily="18" charset="0"/>
                <a:cs typeface="Times New Roman" panose="02020603050405020304" pitchFamily="18" charset="0"/>
              </a:rPr>
              <a:t>	</a:t>
            </a:r>
            <a:endParaRPr lang="uk-UA" sz="1400" b="1" dirty="0">
              <a:solidFill>
                <a:srgbClr val="FFFF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27688" y="1198888"/>
            <a:ext cx="8982160" cy="4801314"/>
          </a:xfrm>
          <a:prstGeom prst="rect">
            <a:avLst/>
          </a:prstGeom>
        </p:spPr>
        <p:txBody>
          <a:bodyPr wrap="square">
            <a:spAutoFit/>
          </a:bodyPr>
          <a:lstStyle/>
          <a:p>
            <a:pPr algn="just"/>
            <a:r>
              <a:rPr lang="uk-UA" b="1" dirty="0">
                <a:solidFill>
                  <a:srgbClr val="FFFF00"/>
                </a:solidFill>
              </a:rPr>
              <a:t>Стаття 3. Закону України «Про правовий режим воєнного стану» </a:t>
            </a:r>
          </a:p>
          <a:p>
            <a:pPr algn="just"/>
            <a:r>
              <a:rPr lang="uk-UA" dirty="0">
                <a:solidFill>
                  <a:srgbClr val="FFFF00"/>
                </a:solidFill>
              </a:rPr>
              <a:t>• Військовим командуванням, якому згідно з цим Законом надається право разом з органами виконавчої влади, військовими адміністраціями, Радою міністрів Автономної Республіки Крим та органами місцевого самоврядування запроваджувати та здійснювати заходи правового режиму воєнного стану, є: </a:t>
            </a:r>
          </a:p>
          <a:p>
            <a:pPr algn="just"/>
            <a:r>
              <a:rPr lang="uk-UA" dirty="0">
                <a:solidFill>
                  <a:srgbClr val="FFFF00"/>
                </a:solidFill>
              </a:rPr>
              <a:t>• Головнокомандувач Збройних Сил України, Командувач об'єднаних сил Збройних Сил України, командувачі видів та окремих родів військ (сил) Збройних Сил України, командувачі (начальники) органів військового управління, командири з'єднань, військових частин Збройних Сил України та інших утворених відповідно до законів України військових формувань… </a:t>
            </a:r>
          </a:p>
          <a:p>
            <a:pPr algn="just"/>
            <a:r>
              <a:rPr lang="uk-UA" dirty="0">
                <a:solidFill>
                  <a:srgbClr val="FFFF00"/>
                </a:solidFill>
              </a:rPr>
              <a:t>• 2. Військове командування, в межах повноважень, визначених цим Законом та Указом Президента України про введення воєнного стану в Україні або окремих її місцевостях, затвердженим Верховною Радою України, видає обов'язкові до виконання накази і директиви з питань забезпечення оборони, громадської безпеки і порядку, здійснення заходів правового режиму воєнного стану.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586" y="5390886"/>
            <a:ext cx="2887521" cy="108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16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b="1" dirty="0">
                <a:solidFill>
                  <a:srgbClr val="FFC000"/>
                </a:solidFill>
              </a:rPr>
              <a:t>Військові адміністрації</a:t>
            </a:r>
          </a:p>
        </p:txBody>
      </p:sp>
      <p:sp>
        <p:nvSpPr>
          <p:cNvPr id="3" name="Объект 2"/>
          <p:cNvSpPr>
            <a:spLocks noGrp="1"/>
          </p:cNvSpPr>
          <p:nvPr>
            <p:ph idx="1"/>
          </p:nvPr>
        </p:nvSpPr>
        <p:spPr>
          <a:xfrm>
            <a:off x="1103312" y="1157162"/>
            <a:ext cx="8946541" cy="5091238"/>
          </a:xfrm>
        </p:spPr>
        <p:txBody>
          <a:bodyPr>
            <a:normAutofit lnSpcReduction="10000"/>
          </a:bodyPr>
          <a:lstStyle/>
          <a:p>
            <a:pPr marL="0" indent="0" algn="just">
              <a:buNone/>
            </a:pPr>
            <a:r>
              <a:rPr lang="uk-UA" b="1" dirty="0">
                <a:solidFill>
                  <a:srgbClr val="FFFF00"/>
                </a:solidFill>
              </a:rPr>
              <a:t>Стаття 4. Закону України «Про правовий режим воєнного стану»</a:t>
            </a:r>
          </a:p>
          <a:p>
            <a:pPr marL="0" indent="0" algn="just">
              <a:buNone/>
            </a:pPr>
            <a:r>
              <a:rPr lang="uk-UA" dirty="0">
                <a:solidFill>
                  <a:srgbClr val="FFFF00"/>
                </a:solidFill>
              </a:rPr>
              <a:t>1. На територіях, на яких введено воєнний стан, для забезпечення</a:t>
            </a:r>
          </a:p>
          <a:p>
            <a:pPr marL="0" indent="0" algn="just">
              <a:buNone/>
            </a:pPr>
            <a:r>
              <a:rPr lang="uk-UA" dirty="0">
                <a:solidFill>
                  <a:srgbClr val="FFFF00"/>
                </a:solidFill>
              </a:rPr>
              <a:t>дії Конституції та законів України, забезпечення разом із</a:t>
            </a:r>
          </a:p>
          <a:p>
            <a:pPr marL="0" indent="0" algn="just">
              <a:buNone/>
            </a:pPr>
            <a:r>
              <a:rPr lang="uk-UA" dirty="0">
                <a:solidFill>
                  <a:srgbClr val="FFFF00"/>
                </a:solidFill>
              </a:rPr>
              <a:t>військовим командуванням запровадження та здійснення</a:t>
            </a:r>
          </a:p>
          <a:p>
            <a:pPr marL="0" indent="0" algn="just">
              <a:buNone/>
            </a:pPr>
            <a:r>
              <a:rPr lang="uk-UA" dirty="0">
                <a:solidFill>
                  <a:srgbClr val="FFFF00"/>
                </a:solidFill>
              </a:rPr>
              <a:t>заходів правового режиму воєнного стану, оборони, цивільного</a:t>
            </a:r>
          </a:p>
          <a:p>
            <a:pPr marL="0" indent="0" algn="just">
              <a:buNone/>
            </a:pPr>
            <a:r>
              <a:rPr lang="uk-UA" dirty="0">
                <a:solidFill>
                  <a:srgbClr val="FFFF00"/>
                </a:solidFill>
              </a:rPr>
              <a:t>захисту, громадської безпеки і порядку, захисту критичної</a:t>
            </a:r>
          </a:p>
          <a:p>
            <a:pPr marL="0" indent="0" algn="just">
              <a:buNone/>
            </a:pPr>
            <a:r>
              <a:rPr lang="uk-UA" dirty="0">
                <a:solidFill>
                  <a:srgbClr val="FFFF00"/>
                </a:solidFill>
              </a:rPr>
              <a:t>інфраструктури, охорони прав, свобод і законних інтересів</a:t>
            </a:r>
          </a:p>
          <a:p>
            <a:pPr marL="0" indent="0" algn="just">
              <a:buNone/>
            </a:pPr>
            <a:r>
              <a:rPr lang="uk-UA" dirty="0">
                <a:solidFill>
                  <a:srgbClr val="FFFF00"/>
                </a:solidFill>
              </a:rPr>
              <a:t>громадян </a:t>
            </a:r>
            <a:r>
              <a:rPr lang="uk-UA" b="1" dirty="0">
                <a:solidFill>
                  <a:srgbClr val="FFFF00"/>
                </a:solidFill>
              </a:rPr>
              <a:t>можуть утворюватися тимчасові державні органи –</a:t>
            </a:r>
          </a:p>
          <a:p>
            <a:pPr marL="0" indent="0" algn="just">
              <a:buNone/>
            </a:pPr>
            <a:r>
              <a:rPr lang="uk-UA" b="1" dirty="0">
                <a:solidFill>
                  <a:srgbClr val="FFFF00"/>
                </a:solidFill>
              </a:rPr>
              <a:t>військові адміністрації.</a:t>
            </a:r>
          </a:p>
          <a:p>
            <a:pPr marL="0" indent="0" algn="just">
              <a:buNone/>
            </a:pPr>
            <a:r>
              <a:rPr lang="uk-UA" dirty="0">
                <a:solidFill>
                  <a:srgbClr val="FFFF00"/>
                </a:solidFill>
              </a:rPr>
              <a:t>2. Рішення про утворення військових адміністрацій приймається</a:t>
            </a:r>
          </a:p>
          <a:p>
            <a:pPr marL="0" indent="0" algn="just">
              <a:buNone/>
            </a:pPr>
            <a:r>
              <a:rPr lang="uk-UA" dirty="0">
                <a:solidFill>
                  <a:srgbClr val="FFFF00"/>
                </a:solidFill>
              </a:rPr>
              <a:t>Президентом України за поданням обласних державних</a:t>
            </a:r>
          </a:p>
          <a:p>
            <a:pPr marL="0" indent="0" algn="just">
              <a:buNone/>
            </a:pPr>
            <a:r>
              <a:rPr lang="uk-UA" dirty="0">
                <a:solidFill>
                  <a:srgbClr val="FFFF00"/>
                </a:solidFill>
              </a:rPr>
              <a:t>адміністрацій або військового командування.</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1747" y="5209944"/>
            <a:ext cx="3514926" cy="132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14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430" y="1488935"/>
            <a:ext cx="6867921" cy="4911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238081" y="319005"/>
            <a:ext cx="5700713" cy="720725"/>
          </a:xfrm>
        </p:spPr>
        <p:txBody>
          <a:bodyPr rtlCol="0">
            <a:normAutofit fontScale="90000"/>
          </a:bodyPr>
          <a:lstStyle/>
          <a:p>
            <a:pPr algn="just">
              <a:defRPr/>
            </a:pPr>
            <a:r>
              <a:rPr lang="uk-UA" sz="3200" b="1" dirty="0">
                <a:solidFill>
                  <a:srgbClr val="FFC000"/>
                </a:solidFill>
                <a:latin typeface="+mn-lt"/>
              </a:rPr>
              <a:t>Не можуть бути обмежені…</a:t>
            </a:r>
          </a:p>
        </p:txBody>
      </p:sp>
      <p:pic>
        <p:nvPicPr>
          <p:cNvPr id="19464" name="Picture 11" descr="ÐÐ°ÑÑÐ¸Ð½ÐºÐ¸ Ð¿Ð¾ Ð·Ð°Ð¿ÑÐ¾ÑÑ Ð·Ð°Ð±Ð¾ÑÐ¾Ð½Ð° ÑÐ¾ÑÑÑ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485" y="319005"/>
            <a:ext cx="1029596" cy="1028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Объект 2"/>
          <p:cNvSpPr txBox="1">
            <a:spLocks/>
          </p:cNvSpPr>
          <p:nvPr/>
        </p:nvSpPr>
        <p:spPr>
          <a:xfrm>
            <a:off x="493615" y="1056118"/>
            <a:ext cx="5882972" cy="2749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137160" indent="0" algn="just">
              <a:buClr>
                <a:schemeClr val="tx1">
                  <a:shade val="95000"/>
                </a:schemeClr>
              </a:buClr>
              <a:buFont typeface="Wingdings 3" charset="2"/>
              <a:buNone/>
              <a:defRPr/>
            </a:pPr>
            <a:r>
              <a:rPr lang="ru-RU" b="1" dirty="0">
                <a:solidFill>
                  <a:srgbClr val="FFFF00"/>
                </a:solidFill>
                <a:latin typeface="Times New Roman" panose="02020603050405020304" pitchFamily="18" charset="0"/>
                <a:cs typeface="Times New Roman" panose="02020603050405020304" pitchFamily="18" charset="0"/>
              </a:rPr>
              <a:t>	</a:t>
            </a:r>
            <a:r>
              <a:rPr lang="uk-UA" b="1" dirty="0">
                <a:solidFill>
                  <a:srgbClr val="FF0000"/>
                </a:solidFill>
                <a:latin typeface="Times New Roman" panose="02020603050405020304" pitchFamily="18" charset="0"/>
                <a:cs typeface="Times New Roman" panose="02020603050405020304" pitchFamily="18" charset="0"/>
              </a:rPr>
              <a:t>Натомість закон містить перелік прав, які не можуть бути обмежені під час воєнного стану. Чинною лишається заборона тортур та покарань, що принижують гідність. Воєнний стан не скасовує права громадян на справедливий суд та правову допомогу. Створення надзвичайних та особливих судів не допускається.</a:t>
            </a:r>
          </a:p>
        </p:txBody>
      </p:sp>
    </p:spTree>
    <p:extLst>
      <p:ext uri="{BB962C8B-B14F-4D97-AF65-F5344CB8AC3E}">
        <p14:creationId xmlns:p14="http://schemas.microsoft.com/office/powerpoint/2010/main" val="281496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82102" y="283221"/>
            <a:ext cx="7106443" cy="653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09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081D7F-717E-4EF9-8668-BD9EB7E5FE68}"/>
              </a:ext>
            </a:extLst>
          </p:cNvPr>
          <p:cNvSpPr>
            <a:spLocks noGrp="1"/>
          </p:cNvSpPr>
          <p:nvPr>
            <p:ph type="title"/>
          </p:nvPr>
        </p:nvSpPr>
        <p:spPr/>
        <p:txBody>
          <a:bodyPr/>
          <a:lstStyle/>
          <a:p>
            <a:endParaRPr lang="es-ES"/>
          </a:p>
        </p:txBody>
      </p:sp>
      <p:sp>
        <p:nvSpPr>
          <p:cNvPr id="3" name="Місце для вмісту 2">
            <a:extLst>
              <a:ext uri="{FF2B5EF4-FFF2-40B4-BE49-F238E27FC236}">
                <a16:creationId xmlns:a16="http://schemas.microsoft.com/office/drawing/2014/main" id="{92DC34B6-AF32-458B-AC5A-B8D979EE2547}"/>
              </a:ext>
            </a:extLst>
          </p:cNvPr>
          <p:cNvSpPr>
            <a:spLocks noGrp="1"/>
          </p:cNvSpPr>
          <p:nvPr>
            <p:ph idx="1"/>
          </p:nvPr>
        </p:nvSpPr>
        <p:spPr/>
        <p:txBody>
          <a:bodyPr>
            <a:normAutofit fontScale="92500" lnSpcReduction="10000"/>
          </a:bodyPr>
          <a:lstStyle/>
          <a:p>
            <a:r>
              <a:rPr lang="uk-UA" b="0" i="0" dirty="0">
                <a:solidFill>
                  <a:schemeClr val="accent1">
                    <a:lumMod val="40000"/>
                    <a:lumOff val="60000"/>
                  </a:schemeClr>
                </a:solidFill>
                <a:effectLst/>
                <a:latin typeface="Times New Roman" panose="02020603050405020304" pitchFamily="18" charset="0"/>
              </a:rPr>
              <a:t>Надзвичайний стан - це особливий правовий режим, який може тимчасово вводитися в Україні чи в окремих її місцевостях при виникненні надзвичайних ситуацій техногенного або природного характеру не нижче загальнодержавного рівня, що призвели чи можуть призвести до людських і матеріальних втрат, створюють загрозу життю і здоров’ю громадян, або при спробі захоплення державної влади чи зміни конституційного ладу України шляхом насильства і передбачає надання відповідним органам державної влади, військовому командуванню та органам місцевого самоврядування відповідно до цього Закону повноважень, необхідних для відвернення загрози та забезпечення безпеки і здоров’я громадян, нормального функціонування національної економіки, органів державної влади та органів місцевого самоврядування, захисту конституційного ладу, а також допускає тимчасове, обумовлене загрозою, обмеження у здійсненні конституційних прав і свобод людини і громадянина та прав і законних інтересів юридичних осіб із зазначенням строку дії цих обмежень.</a:t>
            </a:r>
            <a:endParaRPr lang="es-ES" dirty="0">
              <a:solidFill>
                <a:schemeClr val="accent1">
                  <a:lumMod val="40000"/>
                  <a:lumOff val="60000"/>
                </a:schemeClr>
              </a:solidFill>
            </a:endParaRPr>
          </a:p>
        </p:txBody>
      </p:sp>
    </p:spTree>
    <p:extLst>
      <p:ext uri="{BB962C8B-B14F-4D97-AF65-F5344CB8AC3E}">
        <p14:creationId xmlns:p14="http://schemas.microsoft.com/office/powerpoint/2010/main" val="186307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46" y="5945916"/>
            <a:ext cx="2184849" cy="81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193" y="412693"/>
            <a:ext cx="8193453" cy="614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9767" y="549422"/>
            <a:ext cx="2085911" cy="11418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74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4171" y="412694"/>
            <a:ext cx="8277701" cy="630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36" y="5895975"/>
            <a:ext cx="21891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43" y="412694"/>
            <a:ext cx="1666773" cy="2136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9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1600" b="1" dirty="0">
                <a:solidFill>
                  <a:schemeClr val="accent3">
                    <a:lumMod val="60000"/>
                    <a:lumOff val="40000"/>
                  </a:schemeClr>
                </a:solidFill>
                <a:latin typeface="Arial" panose="020B0604020202020204" pitchFamily="34" charset="0"/>
                <a:cs typeface="Arial" panose="020B0604020202020204" pitchFamily="34" charset="0"/>
              </a:rPr>
              <a:t>Закон України «Про правовий режим воєнного стану» </a:t>
            </a:r>
            <a:br>
              <a:rPr lang="uk-UA" sz="1600" b="1" dirty="0">
                <a:solidFill>
                  <a:schemeClr val="accent3">
                    <a:lumMod val="60000"/>
                    <a:lumOff val="40000"/>
                  </a:schemeClr>
                </a:solidFill>
                <a:latin typeface="Arial" panose="020B0604020202020204" pitchFamily="34" charset="0"/>
                <a:cs typeface="Arial" panose="020B0604020202020204" pitchFamily="34" charset="0"/>
              </a:rPr>
            </a:br>
            <a:r>
              <a:rPr lang="uk-UA" sz="1600" b="1" dirty="0">
                <a:solidFill>
                  <a:schemeClr val="accent3">
                    <a:lumMod val="60000"/>
                    <a:lumOff val="40000"/>
                  </a:schemeClr>
                </a:solidFill>
                <a:latin typeface="Arial" panose="020B0604020202020204" pitchFamily="34" charset="0"/>
                <a:cs typeface="Arial" panose="020B0604020202020204" pitchFamily="34" charset="0"/>
              </a:rPr>
              <a:t>від 12.05.2015 № 389-VIII зі змінами станом на 06.09.2022 р. </a:t>
            </a:r>
            <a:br>
              <a:rPr lang="uk-UA" sz="1600" b="1" dirty="0">
                <a:solidFill>
                  <a:schemeClr val="accent3">
                    <a:lumMod val="60000"/>
                    <a:lumOff val="40000"/>
                  </a:schemeClr>
                </a:solidFill>
                <a:latin typeface="Arial" panose="020B0604020202020204" pitchFamily="34" charset="0"/>
                <a:cs typeface="Arial" panose="020B0604020202020204" pitchFamily="34" charset="0"/>
              </a:rPr>
            </a:br>
            <a:r>
              <a:rPr lang="uk-UA" sz="1600" b="1" dirty="0">
                <a:solidFill>
                  <a:schemeClr val="accent3">
                    <a:lumMod val="60000"/>
                    <a:lumOff val="40000"/>
                  </a:schemeClr>
                </a:solidFill>
                <a:latin typeface="Arial" panose="020B0604020202020204" pitchFamily="34" charset="0"/>
                <a:cs typeface="Arial" panose="020B0604020202020204" pitchFamily="34" charset="0"/>
              </a:rPr>
              <a:t>URL: https://ips.ligazakon.net/document/T150389?an=284</a:t>
            </a:r>
          </a:p>
        </p:txBody>
      </p:sp>
      <p:sp>
        <p:nvSpPr>
          <p:cNvPr id="3" name="Объект 2"/>
          <p:cNvSpPr>
            <a:spLocks noGrp="1"/>
          </p:cNvSpPr>
          <p:nvPr>
            <p:ph idx="1"/>
          </p:nvPr>
        </p:nvSpPr>
        <p:spPr/>
        <p:txBody>
          <a:bodyPr>
            <a:normAutofit lnSpcReduction="10000"/>
          </a:bodyPr>
          <a:lstStyle/>
          <a:p>
            <a:r>
              <a:rPr lang="uk-UA" b="1" dirty="0">
                <a:solidFill>
                  <a:srgbClr val="FFFF00"/>
                </a:solidFill>
                <a:latin typeface="Times New Roman" panose="02020603050405020304" pitchFamily="18" charset="0"/>
                <a:cs typeface="Times New Roman" panose="02020603050405020304" pitchFamily="18" charset="0"/>
              </a:rPr>
              <a:t>ВОЄННИЙ СТАН - це особливий правовий режим, що вводиться в Україні або в окремих її місцевостях у разі збройної агресії чи загрози нападу, небезпеки державній незалежності України, її територіальній цілісності та передбачає надання відповідним органам державної влади, військовому командуванню, військовим адміністраціям та органам місцевого самоврядування повноважень, необхідних для відвернення загрози, відсічі збройної агресії та забезпечення національної безпеки, усунення загрози небезпеки державній незалежності України, її територіальній цілісності, а також тимчасове, зумовлене загрозою, </a:t>
            </a:r>
            <a:r>
              <a:rPr lang="uk-UA" b="1" dirty="0">
                <a:solidFill>
                  <a:srgbClr val="FF0000"/>
                </a:solidFill>
                <a:latin typeface="Times New Roman" panose="02020603050405020304" pitchFamily="18" charset="0"/>
                <a:cs typeface="Times New Roman" panose="02020603050405020304" pitchFamily="18" charset="0"/>
              </a:rPr>
              <a:t>обмеження конституційних прав і свобод людини і громадянина </a:t>
            </a:r>
            <a:r>
              <a:rPr lang="uk-UA" b="1" dirty="0">
                <a:solidFill>
                  <a:srgbClr val="FFFF00"/>
                </a:solidFill>
                <a:latin typeface="Times New Roman" panose="02020603050405020304" pitchFamily="18" charset="0"/>
                <a:cs typeface="Times New Roman" panose="02020603050405020304" pitchFamily="18" charset="0"/>
              </a:rPr>
              <a:t>та прав і законних інтересів юридичних осіб із зазначенням строку дії цих обмежень.</a:t>
            </a:r>
            <a:br>
              <a:rPr lang="uk-UA" b="1" dirty="0">
                <a:solidFill>
                  <a:srgbClr val="FFFF00"/>
                </a:solidFill>
                <a:latin typeface="Times New Roman" panose="02020603050405020304" pitchFamily="18" charset="0"/>
                <a:cs typeface="Times New Roman" panose="02020603050405020304" pitchFamily="18" charset="0"/>
              </a:rPr>
            </a:br>
            <a:r>
              <a:rPr lang="uk-UA" b="1" dirty="0">
                <a:solidFill>
                  <a:srgbClr val="FFFF00"/>
                </a:solidFill>
                <a:latin typeface="Times New Roman" panose="02020603050405020304" pitchFamily="18" charset="0"/>
                <a:cs typeface="Times New Roman" panose="02020603050405020304" pitchFamily="18" charset="0"/>
              </a:rPr>
              <a:t>Стаття 2.  Правовою основою введення воєнного стану це Конституція України, закон та указ Президента України.</a:t>
            </a: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37" y="338905"/>
            <a:ext cx="3105278" cy="17569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9853" y="5294931"/>
            <a:ext cx="1610769" cy="144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54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331773"/>
            <a:ext cx="9404723" cy="1133249"/>
          </a:xfrm>
        </p:spPr>
        <p:txBody>
          <a:bodyPr/>
          <a:lstStyle/>
          <a:p>
            <a:pPr algn="ctr"/>
            <a:r>
              <a:rPr lang="uk-UA" b="1" dirty="0">
                <a:solidFill>
                  <a:srgbClr val="FFC000"/>
                </a:solidFill>
              </a:rPr>
              <a:t>Введення воєнного стану</a:t>
            </a:r>
          </a:p>
        </p:txBody>
      </p:sp>
      <p:sp>
        <p:nvSpPr>
          <p:cNvPr id="3" name="Объект 2"/>
          <p:cNvSpPr>
            <a:spLocks noGrp="1"/>
          </p:cNvSpPr>
          <p:nvPr>
            <p:ph idx="1"/>
          </p:nvPr>
        </p:nvSpPr>
        <p:spPr>
          <a:xfrm>
            <a:off x="1079036" y="1624040"/>
            <a:ext cx="8946541" cy="4195481"/>
          </a:xfrm>
        </p:spPr>
        <p:txBody>
          <a:bodyPr>
            <a:noAutofit/>
          </a:bodyPr>
          <a:lstStyle/>
          <a:p>
            <a:pPr algn="just"/>
            <a:r>
              <a:rPr lang="uk-UA" sz="2400" dirty="0">
                <a:solidFill>
                  <a:srgbClr val="FFFF00"/>
                </a:solidFill>
              </a:rPr>
              <a:t>Рада національної безпеки і оборони України подає пропозиції щодо введення воєнного стану в Україні або в окремих її місцевостях на розгляд Президентові України</a:t>
            </a:r>
          </a:p>
          <a:p>
            <a:pPr algn="just"/>
            <a:r>
              <a:rPr lang="uk-UA" sz="2400" dirty="0">
                <a:solidFill>
                  <a:srgbClr val="FFFF00"/>
                </a:solidFill>
              </a:rPr>
              <a:t>Президент України видає указ про введення воєнного стану.</a:t>
            </a:r>
          </a:p>
          <a:p>
            <a:pPr algn="just"/>
            <a:r>
              <a:rPr lang="uk-UA" sz="2400" dirty="0">
                <a:solidFill>
                  <a:srgbClr val="FFFF00"/>
                </a:solidFill>
              </a:rPr>
              <a:t>Указ протягом двох днів розглядає та приймає Верховна Рада України, яка з цією метою збирається без скликання.</a:t>
            </a:r>
          </a:p>
          <a:p>
            <a:pPr algn="just"/>
            <a:r>
              <a:rPr lang="uk-UA" sz="2400" dirty="0">
                <a:solidFill>
                  <a:srgbClr val="FFFF00"/>
                </a:solidFill>
              </a:rPr>
              <a:t>Затверджений указ негайно оголошується через засоби масової інформації</a:t>
            </a:r>
          </a:p>
          <a:p>
            <a:endParaRPr lang="ru-RU" sz="2400" dirty="0"/>
          </a:p>
        </p:txBody>
      </p:sp>
      <p:sp>
        <p:nvSpPr>
          <p:cNvPr id="4" name="Прямоугольник 3"/>
          <p:cNvSpPr/>
          <p:nvPr/>
        </p:nvSpPr>
        <p:spPr>
          <a:xfrm>
            <a:off x="6058237" y="5878083"/>
            <a:ext cx="5796595" cy="738664"/>
          </a:xfrm>
          <a:prstGeom prst="rect">
            <a:avLst/>
          </a:prstGeom>
        </p:spPr>
        <p:txBody>
          <a:bodyPr wrap="square">
            <a:spAutoFit/>
          </a:bodyPr>
          <a:lstStyle/>
          <a:p>
            <a:r>
              <a:rPr lang="uk-UA" sz="1400" b="1" dirty="0">
                <a:solidFill>
                  <a:srgbClr val="EF7A24">
                    <a:lumMod val="60000"/>
                    <a:lumOff val="40000"/>
                  </a:srgbClr>
                </a:solidFill>
                <a:latin typeface="Arial" panose="020B0604020202020204" pitchFamily="34" charset="0"/>
                <a:ea typeface="+mj-ea"/>
                <a:cs typeface="Arial" panose="020B0604020202020204" pitchFamily="34" charset="0"/>
              </a:rPr>
              <a:t>Закон України «Про правовий режим воєнного стану» </a:t>
            </a:r>
            <a:br>
              <a:rPr lang="uk-UA" sz="1400" b="1" dirty="0">
                <a:solidFill>
                  <a:srgbClr val="EF7A24">
                    <a:lumMod val="60000"/>
                    <a:lumOff val="40000"/>
                  </a:srgbClr>
                </a:solidFill>
                <a:latin typeface="Arial" panose="020B0604020202020204" pitchFamily="34" charset="0"/>
                <a:ea typeface="+mj-ea"/>
                <a:cs typeface="Arial" panose="020B0604020202020204" pitchFamily="34" charset="0"/>
              </a:rPr>
            </a:br>
            <a:r>
              <a:rPr lang="uk-UA" sz="1400" b="1" dirty="0">
                <a:solidFill>
                  <a:srgbClr val="EF7A24">
                    <a:lumMod val="60000"/>
                    <a:lumOff val="40000"/>
                  </a:srgbClr>
                </a:solidFill>
                <a:latin typeface="Arial" panose="020B0604020202020204" pitchFamily="34" charset="0"/>
                <a:ea typeface="+mj-ea"/>
                <a:cs typeface="Arial" panose="020B0604020202020204" pitchFamily="34" charset="0"/>
              </a:rPr>
              <a:t>від 12.05.2015 № 389-VIII зі змінами станом на 06.09.2022 р. </a:t>
            </a:r>
            <a:br>
              <a:rPr lang="uk-UA" sz="1400" b="1" dirty="0">
                <a:solidFill>
                  <a:srgbClr val="EF7A24">
                    <a:lumMod val="60000"/>
                    <a:lumOff val="40000"/>
                  </a:srgbClr>
                </a:solidFill>
                <a:latin typeface="Arial" panose="020B0604020202020204" pitchFamily="34" charset="0"/>
                <a:ea typeface="+mj-ea"/>
                <a:cs typeface="Arial" panose="020B0604020202020204" pitchFamily="34" charset="0"/>
              </a:rPr>
            </a:br>
            <a:r>
              <a:rPr lang="uk-UA" sz="1400" b="1" dirty="0">
                <a:solidFill>
                  <a:srgbClr val="EF7A24">
                    <a:lumMod val="60000"/>
                    <a:lumOff val="40000"/>
                  </a:srgbClr>
                </a:solidFill>
                <a:latin typeface="Arial" panose="020B0604020202020204" pitchFamily="34" charset="0"/>
                <a:ea typeface="+mj-ea"/>
                <a:cs typeface="Arial" panose="020B0604020202020204" pitchFamily="34" charset="0"/>
              </a:rPr>
              <a:t>URL: https://ips.ligazakon.net/document/T150389?an=284</a:t>
            </a:r>
            <a:endParaRPr lang="ru-RU" sz="1400" dirty="0"/>
          </a:p>
        </p:txBody>
      </p:sp>
    </p:spTree>
    <p:extLst>
      <p:ext uri="{BB962C8B-B14F-4D97-AF65-F5344CB8AC3E}">
        <p14:creationId xmlns:p14="http://schemas.microsoft.com/office/powerpoint/2010/main" val="401526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8991" y="327615"/>
            <a:ext cx="7687434" cy="631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66" y="453154"/>
            <a:ext cx="2186315" cy="14524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9" y="5647982"/>
            <a:ext cx="2930442" cy="11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15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7155" y="383880"/>
            <a:ext cx="7407563" cy="591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1" y="383881"/>
            <a:ext cx="2437951" cy="162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30" y="5549249"/>
            <a:ext cx="2783979" cy="104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84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p:cNvSpPr>
          <p:nvPr/>
        </p:nvSpPr>
        <p:spPr bwMode="auto">
          <a:xfrm>
            <a:off x="4605339" y="471489"/>
            <a:ext cx="51847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ru-RU" b="1" dirty="0">
                <a:solidFill>
                  <a:srgbClr val="FFFF00"/>
                </a:solidFill>
                <a:cs typeface="Times New Roman" pitchFamily="18" charset="0"/>
              </a:rPr>
              <a:t>	</a:t>
            </a:r>
            <a:endParaRPr lang="uk-UA" b="1" dirty="0">
              <a:solidFill>
                <a:srgbClr val="FFFF00"/>
              </a:solidFill>
            </a:endParaRPr>
          </a:p>
        </p:txBody>
      </p:sp>
      <p:pic>
        <p:nvPicPr>
          <p:cNvPr id="7170" name="Picture 2" descr="ÐÐ°ÑÑÐ¸Ð½ÐºÐ¸ Ð¿Ð¾ Ð·Ð°Ð¿ÑÐ¾ÑÑ Ð²Ð¾ÐµÐ½Ð½Ð¸Ð¹ ÑÑÐ°Ð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405" y="210471"/>
            <a:ext cx="2164551" cy="14419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373" y="291879"/>
            <a:ext cx="7547052" cy="605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83" y="5353733"/>
            <a:ext cx="2636669" cy="99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15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47" y="177842"/>
            <a:ext cx="10212778" cy="647700"/>
          </a:xfrm>
        </p:spPr>
        <p:txBody>
          <a:bodyPr rtlCol="0">
            <a:noAutofit/>
          </a:bodyPr>
          <a:lstStyle/>
          <a:p>
            <a:pPr>
              <a:defRPr/>
            </a:pPr>
            <a:r>
              <a:rPr lang="ru-RU" sz="2400" b="1" dirty="0">
                <a:latin typeface="+mn-lt"/>
              </a:rPr>
              <a:t> </a:t>
            </a:r>
            <a:endParaRPr lang="uk-UA" sz="2400" b="1" dirty="0">
              <a:solidFill>
                <a:srgbClr val="FF0000"/>
              </a:solidFill>
              <a:latin typeface="+mn-lt"/>
            </a:endParaRP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8362" y="312486"/>
            <a:ext cx="7524686" cy="596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072" y="312485"/>
            <a:ext cx="2163762"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79" y="5612753"/>
            <a:ext cx="2765717" cy="103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14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255</TotalTime>
  <Words>828</Words>
  <Application>Microsoft Office PowerPoint</Application>
  <PresentationFormat>Широкий екран</PresentationFormat>
  <Paragraphs>45</Paragraphs>
  <Slides>15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15</vt:i4>
      </vt:variant>
    </vt:vector>
  </HeadingPairs>
  <TitlesOfParts>
    <vt:vector size="20" baseType="lpstr">
      <vt:lpstr>Arial</vt:lpstr>
      <vt:lpstr>Century Gothic</vt:lpstr>
      <vt:lpstr>Times New Roman</vt:lpstr>
      <vt:lpstr>Wingdings 3</vt:lpstr>
      <vt:lpstr>Ион</vt:lpstr>
      <vt:lpstr>Презентація PowerPoint</vt:lpstr>
      <vt:lpstr>Презентація PowerPoint</vt:lpstr>
      <vt:lpstr>Презентація PowerPoint</vt:lpstr>
      <vt:lpstr>Закон України «Про правовий режим воєнного стану»  від 12.05.2015 № 389-VIII зі змінами станом на 06.09.2022 р.  URL: https://ips.ligazakon.net/document/T150389?an=284</vt:lpstr>
      <vt:lpstr>Введення воєнного стану</vt:lpstr>
      <vt:lpstr>Презентація PowerPoint</vt:lpstr>
      <vt:lpstr>Презентація PowerPoint</vt:lpstr>
      <vt:lpstr>Презентація PowerPoint</vt:lpstr>
      <vt:lpstr> </vt:lpstr>
      <vt:lpstr>Не можуть бути припинені повноваження</vt:lpstr>
      <vt:lpstr>Влада переходить військовим </vt:lpstr>
      <vt:lpstr>Військові адміністрації</vt:lpstr>
      <vt:lpstr>Не можуть бути обмежені…</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Підготував: кадет 13 взводу Андрух Дмитро</dc:title>
  <dc:creator>Psixolog</dc:creator>
  <cp:lastModifiedBy>Sebastià</cp:lastModifiedBy>
  <cp:revision>68</cp:revision>
  <dcterms:created xsi:type="dcterms:W3CDTF">2018-12-11T11:32:45Z</dcterms:created>
  <dcterms:modified xsi:type="dcterms:W3CDTF">2024-04-10T13:05:36Z</dcterms:modified>
</cp:coreProperties>
</file>