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8" r:id="rId3"/>
    <p:sldId id="277" r:id="rId4"/>
    <p:sldId id="280" r:id="rId5"/>
    <p:sldId id="302" r:id="rId6"/>
    <p:sldId id="260" r:id="rId7"/>
    <p:sldId id="262" r:id="rId8"/>
    <p:sldId id="261" r:id="rId9"/>
    <p:sldId id="263" r:id="rId10"/>
    <p:sldId id="299" r:id="rId11"/>
    <p:sldId id="293" r:id="rId12"/>
    <p:sldId id="300" r:id="rId13"/>
    <p:sldId id="282" r:id="rId14"/>
    <p:sldId id="301" r:id="rId15"/>
    <p:sldId id="266" r:id="rId16"/>
    <p:sldId id="274" r:id="rId17"/>
    <p:sldId id="303" r:id="rId18"/>
    <p:sldId id="30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F5F397C-3040-42E5-B1A7-E4D5764C8FB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FF864DD-AB38-481F-BDA8-8B0BC4515F3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державної влади в Україні</a:t>
            </a:r>
            <a:br>
              <a:rPr lang="uk-UA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 самоврядування в Україні.</a:t>
            </a: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6" name="Picture 6" descr="C:\Users\Оксана\Desktop\відкритий урок\kmu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7864" y="2276872"/>
            <a:ext cx="4965210" cy="347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Оксана\Desktop\відкритий урок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4572000" cy="351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Оксана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823" y="4149080"/>
            <a:ext cx="454419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39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Повноваження Президента України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Представляє Україну в міжнародних відносинах</a:t>
            </a:r>
          </a:p>
          <a:p>
            <a:r>
              <a:rPr lang="uk-UA" b="1" dirty="0">
                <a:solidFill>
                  <a:schemeClr val="tx1"/>
                </a:solidFill>
              </a:rPr>
              <a:t>Є Верховним Головнокомандуючим Збройних сил</a:t>
            </a:r>
          </a:p>
          <a:p>
            <a:r>
              <a:rPr lang="uk-UA" b="1" dirty="0">
                <a:solidFill>
                  <a:schemeClr val="tx1"/>
                </a:solidFill>
              </a:rPr>
              <a:t>Очолює Раду Національної безпеки і оборони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Приймає рішення про мобілізацію і впровадження воєнного стану</a:t>
            </a:r>
          </a:p>
          <a:p>
            <a:r>
              <a:rPr lang="uk-UA" b="1" dirty="0">
                <a:solidFill>
                  <a:schemeClr val="tx1"/>
                </a:solidFill>
              </a:rPr>
              <a:t>Нагороджує державними нагородами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Присвоює вищі військові </a:t>
            </a:r>
            <a:r>
              <a:rPr lang="uk-UA" b="1" dirty="0" err="1">
                <a:solidFill>
                  <a:schemeClr val="tx1"/>
                </a:solidFill>
              </a:rPr>
              <a:t>звання,чини,ранги</a:t>
            </a:r>
            <a:endParaRPr lang="uk-UA" b="1" dirty="0">
              <a:solidFill>
                <a:schemeClr val="tx1"/>
              </a:solidFill>
            </a:endParaRPr>
          </a:p>
          <a:p>
            <a:r>
              <a:rPr lang="uk-UA" b="1" dirty="0">
                <a:solidFill>
                  <a:schemeClr val="tx1"/>
                </a:solidFill>
              </a:rPr>
              <a:t>Підписує закони або накладає вето</a:t>
            </a:r>
          </a:p>
          <a:p>
            <a:r>
              <a:rPr lang="uk-UA" b="1" dirty="0">
                <a:solidFill>
                  <a:schemeClr val="tx1"/>
                </a:solidFill>
              </a:rPr>
              <a:t>Видає укази та розпорядження</a:t>
            </a:r>
          </a:p>
          <a:p>
            <a:r>
              <a:rPr lang="uk-UA" b="1" dirty="0">
                <a:solidFill>
                  <a:schemeClr val="tx1"/>
                </a:solidFill>
              </a:rPr>
              <a:t>Здійснює помилування засуджених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Призначає суддів Конституційного Суду</a:t>
            </a:r>
          </a:p>
          <a:p>
            <a:endParaRPr lang="uk-UA" b="1" dirty="0">
              <a:solidFill>
                <a:schemeClr val="tx1"/>
              </a:solidFill>
            </a:endParaRPr>
          </a:p>
          <a:p>
            <a:r>
              <a:rPr lang="uk-UA" sz="2800" b="1" dirty="0">
                <a:solidFill>
                  <a:schemeClr val="tx1"/>
                </a:solidFill>
              </a:rPr>
              <a:t>Президент не має права передавати свої повноваження іншим особам та органам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078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Повноваження Верховної Ради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10000"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Прийняття законів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Внесення змін до Конституції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Призначення референдумів</a:t>
            </a:r>
          </a:p>
          <a:p>
            <a:r>
              <a:rPr lang="uk-UA" b="1" dirty="0">
                <a:solidFill>
                  <a:schemeClr val="tx1"/>
                </a:solidFill>
              </a:rPr>
              <a:t>Визначення внутрішньої і зовнішньої політики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Призначення строків виборів Президента</a:t>
            </a:r>
          </a:p>
          <a:p>
            <a:r>
              <a:rPr lang="uk-UA" b="1" dirty="0">
                <a:solidFill>
                  <a:schemeClr val="tx1"/>
                </a:solidFill>
              </a:rPr>
              <a:t>Затвердження Державного бюджету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Затвердження чисельності Збройних сил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Здійснення контролю за діяльністю Кабміну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Оголошення за поданням Президента стану війни і миру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Призначення суддів Конституційного Суду  України</a:t>
            </a:r>
          </a:p>
          <a:p>
            <a:r>
              <a:rPr lang="uk-UA" b="1" dirty="0">
                <a:solidFill>
                  <a:schemeClr val="tx1"/>
                </a:solidFill>
              </a:rPr>
              <a:t>Призначення Уповноваженого з прав людини(омбудсмена)</a:t>
            </a:r>
          </a:p>
          <a:p>
            <a:r>
              <a:rPr lang="uk-UA" b="1" dirty="0">
                <a:solidFill>
                  <a:schemeClr val="tx1"/>
                </a:solidFill>
              </a:rPr>
              <a:t>Встановлення державних символів України</a:t>
            </a:r>
          </a:p>
          <a:p>
            <a:endParaRPr lang="uk-UA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08143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Повноваження Уряду України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 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Здійснення зовнішньої і </a:t>
            </a:r>
            <a:r>
              <a:rPr lang="uk-UA" sz="2800" b="1" dirty="0" err="1">
                <a:solidFill>
                  <a:schemeClr val="tx1"/>
                </a:solidFill>
              </a:rPr>
              <a:t>і</a:t>
            </a:r>
            <a:r>
              <a:rPr lang="uk-UA" sz="2800" b="1" dirty="0">
                <a:solidFill>
                  <a:schemeClr val="tx1"/>
                </a:solidFill>
              </a:rPr>
              <a:t> внутрішньої політики 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Забезпечення виконання Конституції і законів 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Забезпечення дотримання прав і свобод людини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Розробка і здійснення програми </a:t>
            </a:r>
            <a:r>
              <a:rPr lang="uk-UA" sz="2800" b="1" dirty="0" err="1">
                <a:solidFill>
                  <a:schemeClr val="tx1"/>
                </a:solidFill>
              </a:rPr>
              <a:t>економічного,соціального</a:t>
            </a:r>
            <a:r>
              <a:rPr lang="uk-UA" sz="2800" b="1" dirty="0">
                <a:solidFill>
                  <a:schemeClr val="tx1"/>
                </a:solidFill>
              </a:rPr>
              <a:t> і культурного розвитку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 Координація роботи міністерств і відомств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Забезпечує проведення </a:t>
            </a:r>
            <a:r>
              <a:rPr lang="uk-UA" sz="2800" b="1" dirty="0" err="1">
                <a:solidFill>
                  <a:schemeClr val="tx1"/>
                </a:solidFill>
              </a:rPr>
              <a:t>фінансової,цінової</a:t>
            </a:r>
            <a:r>
              <a:rPr lang="uk-UA" sz="2800" b="1" dirty="0">
                <a:solidFill>
                  <a:schemeClr val="tx1"/>
                </a:solidFill>
              </a:rPr>
              <a:t> і податкової політики</a:t>
            </a:r>
          </a:p>
          <a:p>
            <a:r>
              <a:rPr lang="uk-UA" sz="2800" b="1" dirty="0" err="1">
                <a:solidFill>
                  <a:schemeClr val="tx1"/>
                </a:solidFill>
              </a:rPr>
              <a:t>Забеспечення</a:t>
            </a:r>
            <a:r>
              <a:rPr lang="uk-UA" sz="2800" b="1" dirty="0">
                <a:solidFill>
                  <a:schemeClr val="tx1"/>
                </a:solidFill>
              </a:rPr>
              <a:t> прав і свобод громадян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Призначення і звільнення органів виконавчої влади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Організація  і здійснення зовнішньоекономічної діяльності</a:t>
            </a:r>
          </a:p>
          <a:p>
            <a:r>
              <a:rPr lang="uk-UA" sz="2800" b="1" dirty="0" err="1">
                <a:solidFill>
                  <a:schemeClr val="tx1"/>
                </a:solidFill>
              </a:rPr>
              <a:t>Забеспечення</a:t>
            </a:r>
            <a:r>
              <a:rPr lang="uk-UA" sz="2800" b="1" dirty="0">
                <a:solidFill>
                  <a:schemeClr val="tx1"/>
                </a:solidFill>
              </a:rPr>
              <a:t> рівних умов розвитку всіх форм власності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870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r>
              <a:rPr lang="uk-UA" sz="4400" b="1" dirty="0">
                <a:solidFill>
                  <a:schemeClr val="tx1"/>
                </a:solidFill>
              </a:rPr>
              <a:t>Функції судової влади</a:t>
            </a:r>
            <a:br>
              <a:rPr lang="uk-UA" sz="4000" b="1" i="1" dirty="0">
                <a:solidFill>
                  <a:schemeClr val="tx1"/>
                </a:solidFill>
              </a:rPr>
            </a:b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Здійснення правосуддя: розгляд і вирішення соціальних конфліктів</a:t>
            </a:r>
          </a:p>
          <a:p>
            <a:r>
              <a:rPr lang="uk-UA" b="1" dirty="0">
                <a:solidFill>
                  <a:schemeClr val="tx1"/>
                </a:solidFill>
              </a:rPr>
              <a:t>Судовий контроль(нагляд) за законністю застосування засобів процесуального примусу</a:t>
            </a:r>
          </a:p>
          <a:p>
            <a:r>
              <a:rPr lang="uk-UA" b="1" dirty="0">
                <a:solidFill>
                  <a:schemeClr val="tx1"/>
                </a:solidFill>
              </a:rPr>
              <a:t>Тлумачення правових норм, яке пов’язано з реалізацією  повноважень Конституційного Суду</a:t>
            </a:r>
          </a:p>
          <a:p>
            <a:r>
              <a:rPr lang="uk-UA" b="1" dirty="0">
                <a:solidFill>
                  <a:schemeClr val="tx1"/>
                </a:solidFill>
              </a:rPr>
              <a:t>Обмеження правосуб’єктності громадян України(визнання громадянина недієздатним)</a:t>
            </a:r>
          </a:p>
          <a:p>
            <a:endParaRPr lang="uk-UA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835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Засади судочинства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innerShdw blurRad="114300">
              <a:prstClr val="black"/>
            </a:innerShdw>
          </a:effectLst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Законність</a:t>
            </a:r>
          </a:p>
          <a:p>
            <a:r>
              <a:rPr lang="uk-UA" b="1" dirty="0">
                <a:solidFill>
                  <a:schemeClr val="tx1"/>
                </a:solidFill>
              </a:rPr>
              <a:t>Рівність усіх перед законом</a:t>
            </a:r>
          </a:p>
          <a:p>
            <a:r>
              <a:rPr lang="uk-UA" b="1" dirty="0">
                <a:solidFill>
                  <a:schemeClr val="tx1"/>
                </a:solidFill>
              </a:rPr>
              <a:t>Презумпція невинуватості</a:t>
            </a:r>
          </a:p>
          <a:p>
            <a:r>
              <a:rPr lang="uk-UA" b="1" dirty="0">
                <a:solidFill>
                  <a:schemeClr val="tx1"/>
                </a:solidFill>
              </a:rPr>
              <a:t>Змагальність сторін та надання суду доказів</a:t>
            </a:r>
          </a:p>
          <a:p>
            <a:r>
              <a:rPr lang="uk-UA" b="1" dirty="0">
                <a:solidFill>
                  <a:schemeClr val="tx1"/>
                </a:solidFill>
              </a:rPr>
              <a:t>Підтримання обвинувачення в суді прокурором</a:t>
            </a:r>
          </a:p>
          <a:p>
            <a:r>
              <a:rPr lang="uk-UA" b="1" dirty="0">
                <a:solidFill>
                  <a:schemeClr val="tx1"/>
                </a:solidFill>
              </a:rPr>
              <a:t>Забезпечення права на захист</a:t>
            </a:r>
          </a:p>
          <a:p>
            <a:r>
              <a:rPr lang="uk-UA" b="1" dirty="0">
                <a:solidFill>
                  <a:schemeClr val="tx1"/>
                </a:solidFill>
              </a:rPr>
              <a:t>Обов’язковість судового рішення</a:t>
            </a:r>
          </a:p>
          <a:p>
            <a:r>
              <a:rPr lang="uk-UA" b="1" dirty="0">
                <a:solidFill>
                  <a:schemeClr val="tx1"/>
                </a:solidFill>
              </a:rPr>
              <a:t>Забезпечення апеляційного та касаційного оскарження рішень суду</a:t>
            </a:r>
          </a:p>
          <a:p>
            <a:r>
              <a:rPr lang="uk-UA" b="1" dirty="0">
                <a:solidFill>
                  <a:schemeClr val="tx1"/>
                </a:solidFill>
              </a:rPr>
              <a:t>Гласність судового процесу</a:t>
            </a:r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54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Оксана\Desktop\відкритий урок\президент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612068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45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035496"/>
            <a:ext cx="8229600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3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 самоврядування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це гарантоване державою право та реальна здатність територіальної громади — жителів села чи добровільного об’єднання у сільську громаду жителів кількох сіл, селища, міста — самостійно або під відповідальність органів та посадових осіб місцевого самоврядування вирішувати питання місцевого значення в межах Конституції і законів України.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4800" dirty="0"/>
              <a:t>                                           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311381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1CE69-7058-48C8-9D3E-95437CC9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місцевого самоврядування включає:</a:t>
            </a:r>
            <a:endParaRPr lang="es-ES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85F5BF-F5C7-4CB3-B22E-1FBD56FD2D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Районні та обласні ради і їхні виконавчі органи;</a:t>
            </a:r>
          </a:p>
          <a:p>
            <a:r>
              <a:rPr lang="uk-UA" dirty="0">
                <a:solidFill>
                  <a:schemeClr val="tx1"/>
                </a:solidFill>
              </a:rPr>
              <a:t>Органи самоорганізації населення.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91D437C-0465-46BC-B815-4CEBF5DB0C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Територіальну громаду;</a:t>
            </a:r>
          </a:p>
          <a:p>
            <a:r>
              <a:rPr lang="uk-UA" dirty="0">
                <a:solidFill>
                  <a:schemeClr val="tx1"/>
                </a:solidFill>
              </a:rPr>
              <a:t>Сільську, селищну міську раду;</a:t>
            </a:r>
          </a:p>
          <a:p>
            <a:r>
              <a:rPr lang="uk-UA" dirty="0">
                <a:solidFill>
                  <a:schemeClr val="tx1"/>
                </a:solidFill>
              </a:rPr>
              <a:t>Старосту села, сільського, селищного, міського голову;</a:t>
            </a:r>
          </a:p>
          <a:p>
            <a:r>
              <a:rPr lang="uk-UA" dirty="0">
                <a:solidFill>
                  <a:schemeClr val="tx1"/>
                </a:solidFill>
              </a:rPr>
              <a:t>Виконавчі органи сільської, селищної, міської ради.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297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6BA56-B703-4211-8320-AC191768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A627C2-C5D3-45B2-8E3D-50F58524B39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голова, староста є головною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обирається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5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обираються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5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Депутатом сільської, селищної, міської, районної у місті, районної, обласної ради, сільським, селищним, міським головою може бути обраний громадянин України, який має право голосу і на день виборів досяг 18 років, постійно проживає чи працює у цій місцевості.</a:t>
            </a:r>
            <a:endParaRPr lang="es-E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6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sz="35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</a:t>
            </a:r>
            <a:r>
              <a:rPr lang="uk-UA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суспільний </a:t>
            </a:r>
            <a:r>
              <a:rPr lang="uk-UA" sz="3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організм,який</a:t>
            </a:r>
            <a:r>
              <a:rPr lang="uk-UA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складається з окремих </a:t>
            </a:r>
            <a:r>
              <a:rPr lang="uk-UA" sz="3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людей,подібно</a:t>
            </a:r>
            <a:r>
              <a:rPr lang="uk-UA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uk-UA" sz="3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того,як</a:t>
            </a:r>
            <a:r>
              <a:rPr lang="uk-UA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живий організм складається з клітин.</a:t>
            </a:r>
            <a:endParaRPr lang="es-ES" sz="35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36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6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36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35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3500" b="1" dirty="0">
                <a:solidFill>
                  <a:schemeClr val="tx1"/>
                </a:solidFill>
              </a:rPr>
              <a:t>                 </a:t>
            </a:r>
            <a:endParaRPr lang="ru-RU" sz="3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8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795" y="62670"/>
            <a:ext cx="8229600" cy="1600200"/>
          </a:xfrm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Органи державної влади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535" y="980728"/>
            <a:ext cx="8229600" cy="4525963"/>
          </a:xfrm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endParaRPr lang="uk-UA" dirty="0"/>
          </a:p>
          <a:p>
            <a:pPr marL="0" indent="0">
              <a:buNone/>
            </a:pPr>
            <a:r>
              <a:rPr lang="uk-UA" b="1" dirty="0"/>
              <a:t>                  </a:t>
            </a:r>
            <a:endParaRPr lang="uk-UA" sz="36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764688" y="1695496"/>
            <a:ext cx="0" cy="892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424471" y="3422306"/>
            <a:ext cx="2232248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Виконавча влада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3424808"/>
            <a:ext cx="2232248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Судова </a:t>
            </a:r>
          </a:p>
          <a:p>
            <a:pPr algn="ctr"/>
            <a:r>
              <a:rPr lang="uk-UA" sz="2400" b="1" dirty="0">
                <a:solidFill>
                  <a:schemeClr val="tx1"/>
                </a:solidFill>
              </a:rPr>
              <a:t>влада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rot="2267132">
            <a:off x="5369752" y="2314241"/>
            <a:ext cx="2468264" cy="393121"/>
          </a:xfrm>
          <a:prstGeom prst="rightArrow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8372989">
            <a:off x="1272244" y="2290028"/>
            <a:ext cx="2278860" cy="44922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4318284" y="1844825"/>
            <a:ext cx="360040" cy="1424686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83365" y="3424808"/>
            <a:ext cx="2376264" cy="9760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Законодавча</a:t>
            </a:r>
          </a:p>
          <a:p>
            <a:pPr algn="ctr"/>
            <a:r>
              <a:rPr lang="uk-UA" sz="2400" b="1" dirty="0">
                <a:solidFill>
                  <a:schemeClr val="tx1"/>
                </a:solidFill>
              </a:rPr>
              <a:t>влада</a:t>
            </a:r>
          </a:p>
        </p:txBody>
      </p:sp>
    </p:spTree>
    <p:extLst>
      <p:ext uri="{BB962C8B-B14F-4D97-AF65-F5344CB8AC3E}">
        <p14:creationId xmlns:p14="http://schemas.microsoft.com/office/powerpoint/2010/main" val="190735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775" y="-120217"/>
            <a:ext cx="8229600" cy="1600200"/>
          </a:xfrm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Органи державної влади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535" y="980728"/>
            <a:ext cx="8229600" cy="4525963"/>
          </a:xfrm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endParaRPr lang="uk-UA" dirty="0"/>
          </a:p>
          <a:p>
            <a:r>
              <a:rPr lang="uk-UA" b="1" dirty="0"/>
              <a:t>                  </a:t>
            </a:r>
            <a:r>
              <a:rPr lang="uk-UA" sz="3600" b="1" dirty="0"/>
              <a:t>Президент </a:t>
            </a:r>
            <a:r>
              <a:rPr lang="uk-UA" sz="3600" b="1" dirty="0" err="1"/>
              <a:t>україни</a:t>
            </a:r>
            <a:endParaRPr lang="uk-UA" sz="36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764688" y="1695496"/>
            <a:ext cx="0" cy="892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424471" y="3422306"/>
            <a:ext cx="2232248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Виконавча влада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3424808"/>
            <a:ext cx="2232248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Судова </a:t>
            </a:r>
          </a:p>
          <a:p>
            <a:pPr algn="ctr"/>
            <a:r>
              <a:rPr lang="uk-UA" sz="2400" b="1" dirty="0">
                <a:solidFill>
                  <a:schemeClr val="tx1"/>
                </a:solidFill>
              </a:rPr>
              <a:t>влада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rot="1695300">
            <a:off x="6239080" y="2613584"/>
            <a:ext cx="1379008" cy="393121"/>
          </a:xfrm>
          <a:prstGeom prst="rightArrow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8771114">
            <a:off x="1370915" y="2683418"/>
            <a:ext cx="1349549" cy="44922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4360575" y="2469121"/>
            <a:ext cx="360040" cy="800389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83365" y="3424808"/>
            <a:ext cx="2376264" cy="9760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Законодавча</a:t>
            </a:r>
          </a:p>
          <a:p>
            <a:pPr algn="ctr"/>
            <a:r>
              <a:rPr lang="uk-UA" sz="2400" b="1" dirty="0">
                <a:solidFill>
                  <a:schemeClr val="tx1"/>
                </a:solidFill>
              </a:rPr>
              <a:t>влада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11560" y="4726733"/>
            <a:ext cx="2376264" cy="9361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1"/>
                </a:solidFill>
              </a:rPr>
              <a:t>Парламент</a:t>
            </a:r>
          </a:p>
          <a:p>
            <a:pPr algn="ctr"/>
            <a:r>
              <a:rPr lang="uk-UA" sz="2000" b="1" i="1" dirty="0">
                <a:solidFill>
                  <a:schemeClr val="tx1"/>
                </a:solidFill>
              </a:rPr>
              <a:t>Верховна Рада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453276" y="4797945"/>
            <a:ext cx="2232248" cy="9361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1"/>
                </a:solidFill>
              </a:rPr>
              <a:t> Уряд</a:t>
            </a:r>
          </a:p>
          <a:p>
            <a:pPr algn="ctr"/>
            <a:r>
              <a:rPr lang="uk-UA" sz="2000" b="1" i="1" dirty="0">
                <a:solidFill>
                  <a:schemeClr val="tx1"/>
                </a:solidFill>
              </a:rPr>
              <a:t>Кабінет Міністрів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940152" y="4726731"/>
            <a:ext cx="2376264" cy="201463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Конституційний Суд</a:t>
            </a: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Верховний суд</a:t>
            </a: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Апеляційні суди</a:t>
            </a: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Місцеві суди</a:t>
            </a:r>
          </a:p>
          <a:p>
            <a:pPr algn="ctr"/>
            <a:endParaRPr lang="uk-UA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411760" y="1484784"/>
            <a:ext cx="4392488" cy="8611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Президент України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34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35F5D2-0240-486B-8D8D-06E45E948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72F43F-A0C0-4F12-B236-E04B30A49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Законодавча влада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 делеговане народом своїм представникам у парламенті право видавати закони.</a:t>
            </a: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Єдиним органом законодавчої влади в Україні є Верховна Рада України.</a:t>
            </a: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Верховна Рада України складається з однієї палати і має конституційний склад 450 народних депутатів. Строк повноваження Верховної Ради України становить 5 років.</a:t>
            </a:r>
            <a:endParaRPr lang="es-E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35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Хто може стати депутатом в Україні?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3000" b="1" dirty="0">
                <a:solidFill>
                  <a:schemeClr val="tx1"/>
                </a:solidFill>
              </a:rPr>
              <a:t>Громадянин України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000" b="1" dirty="0">
                <a:solidFill>
                  <a:schemeClr val="tx1"/>
                </a:solidFill>
              </a:rPr>
              <a:t>21 рік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000" b="1" dirty="0">
                <a:solidFill>
                  <a:schemeClr val="tx1"/>
                </a:solidFill>
              </a:rPr>
              <a:t>Дієздатна особа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000" b="1" dirty="0">
                <a:solidFill>
                  <a:schemeClr val="tx1"/>
                </a:solidFill>
              </a:rPr>
              <a:t>Проживає в Україні </a:t>
            </a:r>
          </a:p>
          <a:p>
            <a:pPr marL="0" indent="0">
              <a:buNone/>
            </a:pPr>
            <a:r>
              <a:rPr lang="uk-UA" sz="3000" b="1" dirty="0">
                <a:solidFill>
                  <a:schemeClr val="tx1"/>
                </a:solidFill>
              </a:rPr>
              <a:t>    останні  5 років</a:t>
            </a:r>
          </a:p>
          <a:p>
            <a:pPr marL="0" indent="0"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b="1" i="1" u="sng" dirty="0">
                <a:solidFill>
                  <a:schemeClr val="tx1"/>
                </a:solidFill>
              </a:rPr>
              <a:t>Не може бути обраний </a:t>
            </a:r>
          </a:p>
          <a:p>
            <a:pPr marL="0" indent="0"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    </a:t>
            </a:r>
            <a:r>
              <a:rPr lang="uk-UA" sz="2600" b="1" i="1" u="sng" dirty="0">
                <a:solidFill>
                  <a:schemeClr val="tx1"/>
                </a:solidFill>
              </a:rPr>
              <a:t>депутатом громадянин, який має непогашену</a:t>
            </a:r>
          </a:p>
          <a:p>
            <a:pPr marL="0" indent="0"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    </a:t>
            </a:r>
            <a:r>
              <a:rPr lang="uk-UA" sz="2600" b="1" i="1" u="sng" dirty="0">
                <a:solidFill>
                  <a:schemeClr val="tx1"/>
                </a:solidFill>
              </a:rPr>
              <a:t>судимість</a:t>
            </a:r>
          </a:p>
          <a:p>
            <a:pPr marL="0" indent="0">
              <a:buNone/>
            </a:pPr>
            <a:r>
              <a:rPr lang="uk-UA" dirty="0"/>
              <a:t>    </a:t>
            </a:r>
          </a:p>
          <a:p>
            <a:pPr>
              <a:buFont typeface="Wingdings" panose="05000000000000000000" pitchFamily="2" charset="2"/>
              <a:buChar char="§"/>
            </a:pPr>
            <a:endParaRPr lang="uk-UA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1027" name="Picture 3" descr="C:\Users\Оксана\Desktop\відкритий урок\пустая В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924" y="1628800"/>
            <a:ext cx="3240360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2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Хто може стати президентом України?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2800" b="1" dirty="0">
                <a:solidFill>
                  <a:schemeClr val="tx1"/>
                </a:solidFill>
              </a:rPr>
              <a:t>Громадянин України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>
                <a:solidFill>
                  <a:schemeClr val="tx1"/>
                </a:solidFill>
              </a:rPr>
              <a:t>35 років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>
                <a:solidFill>
                  <a:schemeClr val="tx1"/>
                </a:solidFill>
              </a:rPr>
              <a:t>Має право голосу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>
                <a:solidFill>
                  <a:schemeClr val="tx1"/>
                </a:solidFill>
              </a:rPr>
              <a:t>Володіє державною мовою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>
                <a:solidFill>
                  <a:schemeClr val="tx1"/>
                </a:solidFill>
              </a:rPr>
              <a:t>Проживає в Україні останні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</a:rPr>
              <a:t>   10 років перед виборами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</a:rPr>
              <a:t>Термін повноважень становить  5 років.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3074" name="Picture 2" descr="C:\Users\Оксана\Desktop\відкритий урок\739028_w_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60240"/>
            <a:ext cx="316835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8381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Хто може стати суддею в Україні?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7000" b="1" dirty="0">
                <a:solidFill>
                  <a:schemeClr val="tx1"/>
                </a:solidFill>
              </a:rPr>
              <a:t>Громадянин України</a:t>
            </a:r>
            <a:r>
              <a:rPr lang="uk-UA" sz="5900" b="1" dirty="0">
                <a:solidFill>
                  <a:schemeClr val="tx1"/>
                </a:solidFill>
              </a:rPr>
              <a:t>,</a:t>
            </a:r>
          </a:p>
          <a:p>
            <a:pPr marL="0" indent="0">
              <a:buNone/>
            </a:pPr>
            <a:r>
              <a:rPr lang="uk-UA" sz="5900" b="1" dirty="0">
                <a:solidFill>
                  <a:schemeClr val="tx1"/>
                </a:solidFill>
              </a:rPr>
              <a:t>    </a:t>
            </a:r>
            <a:r>
              <a:rPr lang="uk-UA" sz="7000" b="1" dirty="0">
                <a:solidFill>
                  <a:schemeClr val="tx1"/>
                </a:solidFill>
              </a:rPr>
              <a:t>рекомендований комісією суддів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7000" b="1" dirty="0">
                <a:solidFill>
                  <a:schemeClr val="tx1"/>
                </a:solidFill>
              </a:rPr>
              <a:t>30-65 років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7000" b="1" dirty="0">
                <a:solidFill>
                  <a:schemeClr val="tx1"/>
                </a:solidFill>
              </a:rPr>
              <a:t>Вища юридична освіта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7000" b="1" dirty="0">
                <a:solidFill>
                  <a:schemeClr val="tx1"/>
                </a:solidFill>
              </a:rPr>
              <a:t>Стаж роботи в галузі</a:t>
            </a:r>
            <a:r>
              <a:rPr lang="uk-UA" sz="5900" b="1" dirty="0">
                <a:solidFill>
                  <a:schemeClr val="tx1"/>
                </a:solidFill>
              </a:rPr>
              <a:t> </a:t>
            </a:r>
            <a:r>
              <a:rPr lang="uk-UA" sz="7000" b="1" dirty="0">
                <a:solidFill>
                  <a:schemeClr val="tx1"/>
                </a:solidFill>
              </a:rPr>
              <a:t>права</a:t>
            </a:r>
          </a:p>
          <a:p>
            <a:pPr marL="0" indent="0">
              <a:buNone/>
            </a:pPr>
            <a:r>
              <a:rPr lang="uk-UA" sz="5900" b="1" dirty="0">
                <a:solidFill>
                  <a:schemeClr val="tx1"/>
                </a:solidFill>
              </a:rPr>
              <a:t>    </a:t>
            </a:r>
            <a:r>
              <a:rPr lang="uk-UA" sz="7000" b="1" dirty="0">
                <a:solidFill>
                  <a:schemeClr val="tx1"/>
                </a:solidFill>
              </a:rPr>
              <a:t>не менше 5-х років</a:t>
            </a:r>
          </a:p>
          <a:p>
            <a:pPr marL="0" indent="0">
              <a:buNone/>
            </a:pPr>
            <a:r>
              <a:rPr lang="uk-UA" sz="7000" b="1" dirty="0">
                <a:solidFill>
                  <a:schemeClr val="tx1"/>
                </a:solidFill>
              </a:rPr>
              <a:t>   Володіє державною  </a:t>
            </a:r>
            <a:r>
              <a:rPr lang="uk-UA" sz="7000" b="1" dirty="0" err="1">
                <a:solidFill>
                  <a:schemeClr val="tx1"/>
                </a:solidFill>
              </a:rPr>
              <a:t>мо</a:t>
            </a:r>
            <a:endParaRPr lang="uk-UA" sz="7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7000" b="1" dirty="0">
                <a:solidFill>
                  <a:schemeClr val="tx1"/>
                </a:solidFill>
              </a:rPr>
              <a:t>   </a:t>
            </a:r>
            <a:r>
              <a:rPr lang="uk-UA" sz="7000" b="1" dirty="0" err="1">
                <a:solidFill>
                  <a:schemeClr val="tx1"/>
                </a:solidFill>
              </a:rPr>
              <a:t>вою</a:t>
            </a:r>
            <a:endParaRPr lang="uk-UA" sz="7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5900" dirty="0"/>
              <a:t>   </a:t>
            </a:r>
          </a:p>
          <a:p>
            <a:pPr marL="0" indent="0">
              <a:buNone/>
            </a:pPr>
            <a:r>
              <a:rPr lang="uk-UA" dirty="0"/>
              <a:t> </a:t>
            </a:r>
            <a:endParaRPr lang="ru-RU" dirty="0"/>
          </a:p>
        </p:txBody>
      </p:sp>
      <p:pic>
        <p:nvPicPr>
          <p:cNvPr id="2050" name="Picture 2" descr="C:\Users\Оксана\Desktop\відкритий урок\су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29000"/>
            <a:ext cx="298087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641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Конституція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України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3200" b="1" i="1" u="sng" dirty="0">
                <a:solidFill>
                  <a:schemeClr val="tx1"/>
                </a:solidFill>
              </a:rPr>
              <a:t>Стаття 1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uk-UA" sz="2800" b="1" dirty="0">
                <a:solidFill>
                  <a:schemeClr val="tx1"/>
                </a:solidFill>
              </a:rPr>
              <a:t>Україна є суверенна і незалежна , </a:t>
            </a:r>
            <a:r>
              <a:rPr lang="uk-UA" sz="2800" b="1" i="1" u="sng" dirty="0">
                <a:solidFill>
                  <a:schemeClr val="tx1"/>
                </a:solidFill>
              </a:rPr>
              <a:t>демократична</a:t>
            </a:r>
            <a:r>
              <a:rPr lang="uk-UA" sz="2800" b="1" dirty="0">
                <a:solidFill>
                  <a:schemeClr val="tx1"/>
                </a:solidFill>
              </a:rPr>
              <a:t> , соціальна держава.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sz="3200" b="1" i="1" u="sng" dirty="0">
                <a:solidFill>
                  <a:schemeClr val="tx1"/>
                </a:solidFill>
              </a:rPr>
              <a:t>Стаття 5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uk-UA" sz="2800" b="1" dirty="0">
                <a:solidFill>
                  <a:schemeClr val="tx1"/>
                </a:solidFill>
              </a:rPr>
              <a:t>Носієм суверенітету і єдиним    джерелом влади в Україні є народ. 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 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Оксана\Desktop\відкритий урок\konstututsij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992" y="4109796"/>
            <a:ext cx="2671261" cy="271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038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1494</TotalTime>
  <Words>735</Words>
  <Application>Microsoft Office PowerPoint</Application>
  <PresentationFormat>Екран (4:3)</PresentationFormat>
  <Paragraphs>136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Органи державної влади в Україні Місцеве самоврядування в Україні.</vt:lpstr>
      <vt:lpstr>Презентація PowerPoint</vt:lpstr>
      <vt:lpstr>Органи державної влади</vt:lpstr>
      <vt:lpstr>Органи державної влади</vt:lpstr>
      <vt:lpstr>Презентація PowerPoint</vt:lpstr>
      <vt:lpstr>Хто може стати депутатом в Україні?</vt:lpstr>
      <vt:lpstr>Хто може стати президентом України?</vt:lpstr>
      <vt:lpstr>Хто може стати суддею в Україні?</vt:lpstr>
      <vt:lpstr>Конституція України</vt:lpstr>
      <vt:lpstr>Повноваження Президента України</vt:lpstr>
      <vt:lpstr>Повноваження Верховної Ради </vt:lpstr>
      <vt:lpstr>Повноваження Уряду України</vt:lpstr>
      <vt:lpstr>Функції судової влади </vt:lpstr>
      <vt:lpstr>Засади судочинства</vt:lpstr>
      <vt:lpstr>Презентація PowerPoint</vt:lpstr>
      <vt:lpstr>Презентація PowerPoint</vt:lpstr>
      <vt:lpstr>Система місцевого самоврядування включає: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 державної влади</dc:title>
  <dc:creator>Пользователь Windows</dc:creator>
  <cp:lastModifiedBy>Sebastià</cp:lastModifiedBy>
  <cp:revision>93</cp:revision>
  <dcterms:created xsi:type="dcterms:W3CDTF">2019-11-24T10:58:31Z</dcterms:created>
  <dcterms:modified xsi:type="dcterms:W3CDTF">2024-04-10T09:58:59Z</dcterms:modified>
</cp:coreProperties>
</file>