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447" r:id="rId3"/>
    <p:sldId id="2448" r:id="rId4"/>
    <p:sldId id="2451" r:id="rId5"/>
    <p:sldId id="2452" r:id="rId6"/>
    <p:sldId id="2453" r:id="rId7"/>
    <p:sldId id="2454" r:id="rId8"/>
    <p:sldId id="2449" r:id="rId9"/>
    <p:sldId id="2455" r:id="rId10"/>
    <p:sldId id="2456" r:id="rId11"/>
    <p:sldId id="2457" r:id="rId12"/>
    <p:sldId id="2458" r:id="rId13"/>
    <p:sldId id="2459" r:id="rId14"/>
    <p:sldId id="2460" r:id="rId15"/>
    <p:sldId id="2465" r:id="rId16"/>
    <p:sldId id="2316" r:id="rId17"/>
    <p:sldId id="25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FFFF"/>
    <a:srgbClr val="2B4E9D"/>
    <a:srgbClr val="426CCB"/>
    <a:srgbClr val="518574"/>
    <a:srgbClr val="63A18C"/>
    <a:srgbClr val="13408F"/>
    <a:srgbClr val="34599C"/>
    <a:srgbClr val="4A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9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01.12.2021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57</a:t>
            </a: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4FA4588C-BC28-43FB-BE99-6A9739A3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F83186B-839C-440E-8626-05AE66C8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Перемикачі</a:t>
            </a:r>
          </a:p>
        </p:txBody>
      </p:sp>
      <p:pic>
        <p:nvPicPr>
          <p:cNvPr id="7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A15E24A4-6FD6-4DF0-932E-4A3E60CF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3618941"/>
            <a:ext cx="2626360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Використаємо в проєкті три перемикачі та кнопку.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перемикачів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3F7C7-AFD8-43A6-81B4-D20031F18DBA}"/>
              </a:ext>
            </a:extLst>
          </p:cNvPr>
          <p:cNvSpPr txBox="1"/>
          <p:nvPr/>
        </p:nvSpPr>
        <p:spPr>
          <a:xfrm>
            <a:off x="72009" y="1806681"/>
            <a:ext cx="825591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Створимо процедуру – обробник події </a:t>
            </a:r>
            <a:r>
              <a:rPr lang="en-US" sz="2800" b="1" i="1" dirty="0">
                <a:solidFill>
                  <a:srgbClr val="FFFF00"/>
                </a:solidFill>
              </a:rPr>
              <a:t>Click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кнопки та до її тексту </a:t>
            </a:r>
            <a:r>
              <a:rPr lang="uk-UA" sz="2800" b="1" i="1" dirty="0" err="1">
                <a:solidFill>
                  <a:schemeClr val="bg1"/>
                </a:solidFill>
              </a:rPr>
              <a:t>додамо</a:t>
            </a:r>
            <a:r>
              <a:rPr lang="uk-UA" sz="2800" b="1" i="1" dirty="0">
                <a:solidFill>
                  <a:schemeClr val="bg1"/>
                </a:solidFill>
              </a:rPr>
              <a:t> таку команду: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29477-2FF8-4FFF-8457-75457E68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678" y="1801823"/>
            <a:ext cx="3691313" cy="417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C27B5-9C2F-4D8D-AA40-B49CFCA48A6E}"/>
              </a:ext>
            </a:extLst>
          </p:cNvPr>
          <p:cNvSpPr txBox="1"/>
          <p:nvPr/>
        </p:nvSpPr>
        <p:spPr>
          <a:xfrm>
            <a:off x="71935" y="3300356"/>
            <a:ext cx="825693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 if </a:t>
            </a:r>
            <a:r>
              <a:rPr lang="en-US" sz="2800" b="1" dirty="0" err="1">
                <a:solidFill>
                  <a:schemeClr val="bg1"/>
                </a:solidFill>
              </a:rPr>
              <a:t>choice.get</a:t>
            </a:r>
            <a:r>
              <a:rPr lang="en-US" sz="2800" b="1" dirty="0">
                <a:solidFill>
                  <a:schemeClr val="bg1"/>
                </a:solidFill>
              </a:rPr>
              <a:t>()==1:</a:t>
            </a:r>
          </a:p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    </a:t>
            </a:r>
            <a:r>
              <a:rPr lang="en-US" sz="2800" b="1" dirty="0" err="1">
                <a:solidFill>
                  <a:schemeClr val="bg1"/>
                </a:solidFill>
              </a:rPr>
              <a:t>root.title</a:t>
            </a:r>
            <a:r>
              <a:rPr lang="en-US" sz="2800" b="1" dirty="0">
                <a:solidFill>
                  <a:schemeClr val="bg1"/>
                </a:solidFill>
              </a:rPr>
              <a:t>('</a:t>
            </a:r>
            <a:r>
              <a:rPr lang="uk-UA" sz="2800" b="1" dirty="0">
                <a:solidFill>
                  <a:schemeClr val="bg1"/>
                </a:solidFill>
              </a:rPr>
              <a:t>Заголовок змінений')</a:t>
            </a:r>
          </a:p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if </a:t>
            </a:r>
            <a:r>
              <a:rPr lang="en-US" sz="2800" b="1" dirty="0" err="1">
                <a:solidFill>
                  <a:schemeClr val="bg1"/>
                </a:solidFill>
              </a:rPr>
              <a:t>choice.get</a:t>
            </a:r>
            <a:r>
              <a:rPr lang="en-US" sz="2800" b="1" dirty="0">
                <a:solidFill>
                  <a:schemeClr val="bg1"/>
                </a:solidFill>
              </a:rPr>
              <a:t>()==2:</a:t>
            </a:r>
          </a:p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    root['</a:t>
            </a:r>
            <a:r>
              <a:rPr lang="en-US" sz="2800" b="1" dirty="0" err="1">
                <a:solidFill>
                  <a:schemeClr val="bg1"/>
                </a:solidFill>
              </a:rPr>
              <a:t>bg</a:t>
            </a:r>
            <a:r>
              <a:rPr lang="en-US" sz="2800" b="1" dirty="0">
                <a:solidFill>
                  <a:schemeClr val="bg1"/>
                </a:solidFill>
              </a:rPr>
              <a:t>'] = 'red'</a:t>
            </a:r>
          </a:p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else:</a:t>
            </a:r>
          </a:p>
          <a:p>
            <a:pPr indent="457200" algn="just"/>
            <a:r>
              <a:rPr lang="en-US" sz="2800" b="1" dirty="0">
                <a:solidFill>
                  <a:schemeClr val="bg1"/>
                </a:solidFill>
              </a:rPr>
              <a:t>    </a:t>
            </a:r>
            <a:r>
              <a:rPr lang="en-US" sz="2800" b="1" dirty="0" err="1">
                <a:solidFill>
                  <a:schemeClr val="bg1"/>
                </a:solidFill>
              </a:rPr>
              <a:t>root.geometry</a:t>
            </a:r>
            <a:r>
              <a:rPr lang="en-US" sz="2800" b="1" dirty="0">
                <a:solidFill>
                  <a:schemeClr val="bg1"/>
                </a:solidFill>
              </a:rPr>
              <a:t>('600x300')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Розпочинатися виконання цієї команди буде з визначення значення змінної </a:t>
            </a:r>
            <a:r>
              <a:rPr lang="en-US" sz="2800" b="1" i="1" dirty="0">
                <a:solidFill>
                  <a:srgbClr val="FFFF00"/>
                </a:solidFill>
              </a:rPr>
              <a:t>choice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перемикачів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AA56B-94BF-4E5A-9155-0D529F5FA890}"/>
              </a:ext>
            </a:extLst>
          </p:cNvPr>
          <p:cNvSpPr txBox="1"/>
          <p:nvPr/>
        </p:nvSpPr>
        <p:spPr>
          <a:xfrm>
            <a:off x="72008" y="227806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під час настання події </a:t>
            </a:r>
            <a:r>
              <a:rPr lang="en-US" sz="2800" b="1" i="1" dirty="0">
                <a:solidFill>
                  <a:srgbClr val="FFFF00"/>
                </a:solidFill>
              </a:rPr>
              <a:t>Click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кнопки буде вибрано перший перемикач, то буде істинним значення логічного виразу </a:t>
            </a:r>
            <a:r>
              <a:rPr lang="en-US" sz="2800" b="1" i="1" dirty="0">
                <a:solidFill>
                  <a:srgbClr val="FFFF00"/>
                </a:solidFill>
              </a:rPr>
              <a:t>choice. get() == 1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3C3846-C94E-4784-A25F-9D02D9E4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094" y="3790253"/>
            <a:ext cx="4076898" cy="286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E3EA29-580C-4AC4-B106-C70D660F85E2}"/>
              </a:ext>
            </a:extLst>
          </p:cNvPr>
          <p:cNvSpPr txBox="1"/>
          <p:nvPr/>
        </p:nvSpPr>
        <p:spPr>
          <a:xfrm>
            <a:off x="72008" y="3782927"/>
            <a:ext cx="784296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Тому виконається команда змінення заголовка вікна, а інші частини цієї команди розгалуження виконуватися не будуть.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97DCBFB-99D7-402A-8BB3-13AABD82436E}"/>
              </a:ext>
            </a:extLst>
          </p:cNvPr>
          <p:cNvSpPr/>
          <p:nvPr/>
        </p:nvSpPr>
        <p:spPr>
          <a:xfrm>
            <a:off x="8043094" y="3790253"/>
            <a:ext cx="2066106" cy="4363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8513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під час настання події </a:t>
            </a:r>
            <a:r>
              <a:rPr lang="en-US" sz="2800" b="1" i="1" dirty="0">
                <a:solidFill>
                  <a:srgbClr val="FFFF00"/>
                </a:solidFill>
              </a:rPr>
              <a:t>Click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кнопки буде вибрано другий перемикач, то значення логічного виразу </a:t>
            </a:r>
            <a:r>
              <a:rPr lang="en-US" sz="2800" b="1" i="1" dirty="0" err="1">
                <a:solidFill>
                  <a:srgbClr val="FFFF00"/>
                </a:solidFill>
              </a:rPr>
              <a:t>choice.get</a:t>
            </a:r>
            <a:r>
              <a:rPr lang="en-US" sz="2800" b="1" i="1" dirty="0">
                <a:solidFill>
                  <a:srgbClr val="FFFF00"/>
                </a:solidFill>
              </a:rPr>
              <a:t>() == 1 </a:t>
            </a:r>
            <a:r>
              <a:rPr lang="uk-UA" sz="2800" b="1" i="1" dirty="0">
                <a:solidFill>
                  <a:schemeClr val="bg1"/>
                </a:solidFill>
              </a:rPr>
              <a:t>буде </a:t>
            </a:r>
            <a:r>
              <a:rPr lang="en-US" sz="2800" b="1" i="1" dirty="0">
                <a:solidFill>
                  <a:srgbClr val="FFFF00"/>
                </a:solidFill>
              </a:rPr>
              <a:t>False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>
                <a:solidFill>
                  <a:schemeClr val="bg1"/>
                </a:solidFill>
              </a:rPr>
              <a:t>Тому буде виконуватися команда перевірки умови після ключового слова </a:t>
            </a:r>
            <a:r>
              <a:rPr lang="en-US" sz="2800" b="1" i="1" dirty="0" err="1">
                <a:solidFill>
                  <a:srgbClr val="FFFF00"/>
                </a:solidFill>
              </a:rPr>
              <a:t>elif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>
                <a:solidFill>
                  <a:schemeClr val="bg1"/>
                </a:solidFill>
              </a:rPr>
              <a:t>При її виконанні визначається значення змінної </a:t>
            </a:r>
            <a:r>
              <a:rPr lang="en-US" sz="2800" b="1" i="1" dirty="0">
                <a:solidFill>
                  <a:srgbClr val="FFFF00"/>
                </a:solidFill>
              </a:rPr>
              <a:t>choice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перемикачів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239DE36-ECC7-4E5F-BB91-7BEDAEF4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576" y="3974875"/>
            <a:ext cx="3682416" cy="2585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71D626A-1E7D-43E7-9B14-DC93AD42CAF3}"/>
              </a:ext>
            </a:extLst>
          </p:cNvPr>
          <p:cNvSpPr/>
          <p:nvPr/>
        </p:nvSpPr>
        <p:spPr>
          <a:xfrm>
            <a:off x="72009" y="3974875"/>
            <a:ext cx="8206752" cy="2585322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Оскільки буде вибрано другий перемикач, то це значення дорівнює </a:t>
            </a:r>
            <a:r>
              <a:rPr lang="uk-UA" sz="2800" b="1" i="1" dirty="0">
                <a:solidFill>
                  <a:srgbClr val="FFFF00"/>
                </a:solidFill>
              </a:rPr>
              <a:t>2</a:t>
            </a:r>
            <a:r>
              <a:rPr lang="uk-UA" sz="2800" b="1" i="1" dirty="0">
                <a:solidFill>
                  <a:schemeClr val="bg1"/>
                </a:solidFill>
              </a:rPr>
              <a:t>. Тому виконається команда змінення кольору вікна, а інші частини команди розгалуження виконуватися не будуть.</a:t>
            </a:r>
          </a:p>
        </p:txBody>
      </p:sp>
    </p:spTree>
    <p:extLst>
      <p:ext uri="{BB962C8B-B14F-4D97-AF65-F5344CB8AC3E}">
        <p14:creationId xmlns:p14="http://schemas.microsoft.com/office/powerpoint/2010/main" val="3962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ж під час настання події </a:t>
            </a:r>
            <a:r>
              <a:rPr lang="en-US" sz="2800" b="1" i="1" dirty="0">
                <a:solidFill>
                  <a:srgbClr val="FFFF00"/>
                </a:solidFill>
              </a:rPr>
              <a:t>Click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для кнопки буде вибрано третій перемикач, то значення логічного виразу </a:t>
            </a:r>
            <a:r>
              <a:rPr lang="en-US" sz="2800" b="1" i="1" dirty="0" err="1">
                <a:solidFill>
                  <a:srgbClr val="FFFF00"/>
                </a:solidFill>
              </a:rPr>
              <a:t>choice.get</a:t>
            </a:r>
            <a:r>
              <a:rPr lang="en-US" sz="2800" b="1" i="1" dirty="0">
                <a:solidFill>
                  <a:srgbClr val="FFFF00"/>
                </a:solidFill>
              </a:rPr>
              <a:t>() == 1 </a:t>
            </a:r>
            <a:r>
              <a:rPr lang="uk-UA" sz="2800" b="1" i="1" dirty="0">
                <a:solidFill>
                  <a:schemeClr val="bg1"/>
                </a:solidFill>
              </a:rPr>
              <a:t>буде </a:t>
            </a:r>
            <a:r>
              <a:rPr lang="en-US" sz="2800" b="1" i="1" dirty="0">
                <a:solidFill>
                  <a:srgbClr val="FFFF00"/>
                </a:solidFill>
              </a:rPr>
              <a:t>False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>
                <a:solidFill>
                  <a:schemeClr val="bg1"/>
                </a:solidFill>
              </a:rPr>
              <a:t>Тому буде виконуватися команди перевірки умови після ключового слова </a:t>
            </a:r>
            <a:r>
              <a:rPr lang="en-US" sz="2800" b="1" i="1" dirty="0" err="1">
                <a:solidFill>
                  <a:srgbClr val="FFFF00"/>
                </a:solidFill>
              </a:rPr>
              <a:t>elif</a:t>
            </a:r>
            <a:r>
              <a:rPr lang="en-US" sz="2800" b="1" i="1" dirty="0">
                <a:solidFill>
                  <a:schemeClr val="bg1"/>
                </a:solidFill>
              </a:rPr>
              <a:t>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перемикачів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4ED36-3980-48F3-B72A-FDA4DFFD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01" y="3546395"/>
            <a:ext cx="5328892" cy="3000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E74E23-F0B4-4EDC-AD91-AAB6AF3745D5}"/>
              </a:ext>
            </a:extLst>
          </p:cNvPr>
          <p:cNvSpPr txBox="1"/>
          <p:nvPr/>
        </p:nvSpPr>
        <p:spPr>
          <a:xfrm>
            <a:off x="72007" y="3546395"/>
            <a:ext cx="6615097" cy="300082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700" b="1" i="1" dirty="0">
                <a:solidFill>
                  <a:schemeClr val="bg1"/>
                </a:solidFill>
              </a:rPr>
              <a:t>Оскільки другий перемикач не вибрано, то значення логічного виразу </a:t>
            </a:r>
            <a:r>
              <a:rPr lang="en-US" sz="2700" b="1" i="1" dirty="0" err="1">
                <a:solidFill>
                  <a:srgbClr val="FFFF00"/>
                </a:solidFill>
              </a:rPr>
              <a:t>choice.get</a:t>
            </a:r>
            <a:r>
              <a:rPr lang="en-US" sz="2700" b="1" i="1" dirty="0">
                <a:solidFill>
                  <a:srgbClr val="FFFF00"/>
                </a:solidFill>
              </a:rPr>
              <a:t>() == 2 </a:t>
            </a:r>
            <a:r>
              <a:rPr lang="uk-UA" sz="2700" b="1" i="1" dirty="0">
                <a:solidFill>
                  <a:schemeClr val="bg1"/>
                </a:solidFill>
              </a:rPr>
              <a:t>буде </a:t>
            </a:r>
            <a:r>
              <a:rPr lang="en-US" sz="2700" b="1" i="1" dirty="0">
                <a:solidFill>
                  <a:srgbClr val="FFFF00"/>
                </a:solidFill>
              </a:rPr>
              <a:t>False</a:t>
            </a:r>
            <a:r>
              <a:rPr lang="en-US" sz="2700" b="1" i="1" dirty="0">
                <a:solidFill>
                  <a:schemeClr val="bg1"/>
                </a:solidFill>
              </a:rPr>
              <a:t>. </a:t>
            </a:r>
            <a:r>
              <a:rPr lang="uk-UA" sz="2700" b="1" i="1" dirty="0">
                <a:solidFill>
                  <a:schemeClr val="bg1"/>
                </a:solidFill>
              </a:rPr>
              <a:t>Тоді будуть виконуватися команди після ключового слова </a:t>
            </a:r>
            <a:r>
              <a:rPr lang="en-US" sz="2700" b="1" i="1" dirty="0">
                <a:solidFill>
                  <a:srgbClr val="FFFF00"/>
                </a:solidFill>
              </a:rPr>
              <a:t>else</a:t>
            </a:r>
            <a:r>
              <a:rPr lang="en-US" sz="2700" b="1" i="1" dirty="0">
                <a:solidFill>
                  <a:schemeClr val="bg1"/>
                </a:solidFill>
              </a:rPr>
              <a:t>, </a:t>
            </a:r>
            <a:r>
              <a:rPr lang="uk-UA" sz="2700" b="1" i="1" dirty="0">
                <a:solidFill>
                  <a:schemeClr val="bg1"/>
                </a:solidFill>
              </a:rPr>
              <a:t>тобто команди змінення розмірів вікна.</a:t>
            </a:r>
          </a:p>
        </p:txBody>
      </p:sp>
    </p:spTree>
    <p:extLst>
      <p:ext uri="{BB962C8B-B14F-4D97-AF65-F5344CB8AC3E}">
        <p14:creationId xmlns:p14="http://schemas.microsoft.com/office/powerpoint/2010/main" val="39519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під час виконання проєкту не вибрати жодного з перемикачів, а вибрати кнопку, то зміняться розміри вікна (подумайте самостійно, чому відбудуться саме такі змінення). Щоб так не сталося, потрібно замість ключового слова </a:t>
            </a:r>
            <a:r>
              <a:rPr lang="uk-UA" sz="2800" b="1" i="1" dirty="0" err="1">
                <a:solidFill>
                  <a:srgbClr val="FFFF00"/>
                </a:solidFill>
              </a:rPr>
              <a:t>else</a:t>
            </a:r>
            <a:r>
              <a:rPr lang="uk-UA" sz="2800" b="1" i="1" dirty="0">
                <a:solidFill>
                  <a:schemeClr val="bg1"/>
                </a:solidFill>
              </a:rPr>
              <a:t> використати ще одну команду </a:t>
            </a:r>
            <a:r>
              <a:rPr lang="uk-UA" sz="2800" b="1" i="1" dirty="0" err="1">
                <a:solidFill>
                  <a:srgbClr val="FFFF00"/>
                </a:solidFill>
              </a:rPr>
              <a:t>elif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перемикачів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16343-16F9-4578-AC2E-DB78EEE008C7}"/>
              </a:ext>
            </a:extLst>
          </p:cNvPr>
          <p:cNvSpPr txBox="1"/>
          <p:nvPr/>
        </p:nvSpPr>
        <p:spPr>
          <a:xfrm>
            <a:off x="70929" y="3566060"/>
            <a:ext cx="12050142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i="1" dirty="0">
                <a:solidFill>
                  <a:schemeClr val="bg1"/>
                </a:solidFill>
              </a:rPr>
              <a:t>if </a:t>
            </a:r>
            <a:r>
              <a:rPr lang="en-US" sz="2800" b="1" i="1" dirty="0" err="1">
                <a:solidFill>
                  <a:schemeClr val="bg1"/>
                </a:solidFill>
              </a:rPr>
              <a:t>choice.get</a:t>
            </a:r>
            <a:r>
              <a:rPr lang="en-US" sz="2800" b="1" i="1" dirty="0">
                <a:solidFill>
                  <a:schemeClr val="bg1"/>
                </a:solidFill>
              </a:rPr>
              <a:t>()==1: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    </a:t>
            </a:r>
            <a:r>
              <a:rPr lang="en-US" sz="2800" b="1" i="1" dirty="0" err="1">
                <a:solidFill>
                  <a:schemeClr val="bg1"/>
                </a:solidFill>
              </a:rPr>
              <a:t>root.title</a:t>
            </a:r>
            <a:r>
              <a:rPr lang="en-US" sz="2800" b="1" i="1" dirty="0">
                <a:solidFill>
                  <a:schemeClr val="bg1"/>
                </a:solidFill>
              </a:rPr>
              <a:t>('</a:t>
            </a:r>
            <a:r>
              <a:rPr lang="uk-UA" sz="2800" b="1" i="1" dirty="0">
                <a:solidFill>
                  <a:schemeClr val="bg1"/>
                </a:solidFill>
              </a:rPr>
              <a:t>Заголовок змінений')</a:t>
            </a:r>
          </a:p>
          <a:p>
            <a:pPr indent="457200" algn="just"/>
            <a:r>
              <a:rPr lang="en-US" sz="2800" b="1" i="1" dirty="0">
                <a:solidFill>
                  <a:schemeClr val="bg1"/>
                </a:solidFill>
              </a:rPr>
              <a:t>if </a:t>
            </a:r>
            <a:r>
              <a:rPr lang="en-US" sz="2800" b="1" i="1" dirty="0" err="1">
                <a:solidFill>
                  <a:schemeClr val="bg1"/>
                </a:solidFill>
              </a:rPr>
              <a:t>choice.get</a:t>
            </a:r>
            <a:r>
              <a:rPr lang="en-US" sz="2800" b="1" i="1" dirty="0">
                <a:solidFill>
                  <a:schemeClr val="bg1"/>
                </a:solidFill>
              </a:rPr>
              <a:t>()==2: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    </a:t>
            </a:r>
            <a:r>
              <a:rPr lang="en-US" sz="2800" b="1" i="1" dirty="0">
                <a:solidFill>
                  <a:schemeClr val="bg1"/>
                </a:solidFill>
              </a:rPr>
              <a:t>root['</a:t>
            </a:r>
            <a:r>
              <a:rPr lang="en-US" sz="2800" b="1" i="1" dirty="0" err="1">
                <a:solidFill>
                  <a:schemeClr val="bg1"/>
                </a:solidFill>
              </a:rPr>
              <a:t>bg</a:t>
            </a:r>
            <a:r>
              <a:rPr lang="en-US" sz="2800" b="1" i="1" dirty="0">
                <a:solidFill>
                  <a:schemeClr val="bg1"/>
                </a:solidFill>
              </a:rPr>
              <a:t>'] = 'red'</a:t>
            </a:r>
          </a:p>
          <a:p>
            <a:pPr indent="457200" algn="just"/>
            <a:r>
              <a:rPr lang="en-US" sz="2800" b="1" i="1" dirty="0">
                <a:solidFill>
                  <a:schemeClr val="bg1"/>
                </a:solidFill>
              </a:rPr>
              <a:t>if </a:t>
            </a:r>
            <a:r>
              <a:rPr lang="en-US" sz="2800" b="1" i="1" dirty="0" err="1">
                <a:solidFill>
                  <a:schemeClr val="bg1"/>
                </a:solidFill>
              </a:rPr>
              <a:t>choice.get</a:t>
            </a:r>
            <a:r>
              <a:rPr lang="en-US" sz="2800" b="1" i="1" dirty="0">
                <a:solidFill>
                  <a:schemeClr val="bg1"/>
                </a:solidFill>
              </a:rPr>
              <a:t>()==3: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    </a:t>
            </a:r>
            <a:r>
              <a:rPr lang="en-US" sz="2800" b="1" i="1" dirty="0" err="1">
                <a:solidFill>
                  <a:schemeClr val="bg1"/>
                </a:solidFill>
              </a:rPr>
              <a:t>root.geometry</a:t>
            </a:r>
            <a:r>
              <a:rPr lang="en-US" sz="2800" b="1" i="1" dirty="0">
                <a:solidFill>
                  <a:schemeClr val="bg1"/>
                </a:solidFill>
              </a:rPr>
              <a:t>('600x300')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Перемикач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262" y="1314066"/>
            <a:ext cx="8386805" cy="40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доцільно записувати команди розгалуження, у яких перевіряється, вибрано перемикач чи ні?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928" y="2269712"/>
            <a:ext cx="4235601" cy="25853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Як визначити, який перемикач вибрано у проекті, розробленому мовою </a:t>
            </a:r>
            <a:r>
              <a:rPr lang="uk-UA" sz="2700" b="1" i="1" kern="0" dirty="0" err="1">
                <a:solidFill>
                  <a:srgbClr val="002060"/>
                </a:solidFill>
              </a:rPr>
              <a:t>Python</a:t>
            </a:r>
            <a:r>
              <a:rPr lang="uk-UA" sz="27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" name="Picture 2" descr="Neelam Dwivedi - Assistant Teaching Professor - Carnegie Mellon University  | LinkedIn">
            <a:extLst>
              <a:ext uri="{FF2B5EF4-FFF2-40B4-BE49-F238E27FC236}">
                <a16:creationId xmlns:a16="http://schemas.microsoft.com/office/drawing/2014/main" id="{B6F9CC56-D5AB-4DC7-BE23-9E36EDD5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74" y="2282739"/>
            <a:ext cx="6050299" cy="34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228-234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232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pic>
        <p:nvPicPr>
          <p:cNvPr id="8" name="Picture 6" descr="code, coding, custom, marketing, seo, web icon">
            <a:extLst>
              <a:ext uri="{FF2B5EF4-FFF2-40B4-BE49-F238E27FC236}">
                <a16:creationId xmlns:a16="http://schemas.microsoft.com/office/drawing/2014/main" id="{FE46CA71-7CCF-4A60-A984-AD97EA7B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3685534"/>
            <a:ext cx="2336810" cy="23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 ÐµÐ·ÑÐ»ÑÑÐ°Ñ Ð¿Ð¾ÑÑÐºÑ Ð·Ð¾Ð±ÑÐ°Ð¶ÐµÐ½Ñ Ð·Ð° Ð·Ð°Ð¿Ð¸ÑÐ¾Ð¼ &quot;Python&quot;">
            <a:extLst>
              <a:ext uri="{FF2B5EF4-FFF2-40B4-BE49-F238E27FC236}">
                <a16:creationId xmlns:a16="http://schemas.microsoft.com/office/drawing/2014/main" id="{9BF6B78B-5AA0-4C5A-A244-0DFBC4FD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3618941"/>
            <a:ext cx="2626360" cy="262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Розглянемо компонент </a:t>
            </a:r>
            <a:r>
              <a:rPr lang="uk-UA" sz="2800" b="1" i="1" dirty="0">
                <a:solidFill>
                  <a:srgbClr val="FFFF00"/>
                </a:solidFill>
              </a:rPr>
              <a:t>перемикач</a:t>
            </a:r>
            <a:r>
              <a:rPr lang="uk-UA" sz="2800" b="1" i="1" dirty="0">
                <a:solidFill>
                  <a:schemeClr val="bg1"/>
                </a:solidFill>
              </a:rPr>
              <a:t>. Перемикачі використовують для вибору тільки одного варіанта з кількох можливих.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4AF2C-EB08-45FE-B3ED-6B861C8117B6}"/>
              </a:ext>
            </a:extLst>
          </p:cNvPr>
          <p:cNvSpPr txBox="1"/>
          <p:nvPr/>
        </p:nvSpPr>
        <p:spPr>
          <a:xfrm>
            <a:off x="72008" y="2736502"/>
            <a:ext cx="702688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у вікні розміщено кілька перемикачів, то серед них можна вибрати тільки один.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2B6786-5F2D-4BED-9B30-6B87BA2A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73" y="2736502"/>
            <a:ext cx="4873619" cy="371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0634A6-756C-4DE7-8F90-784ED4FB9D5E}"/>
              </a:ext>
            </a:extLst>
          </p:cNvPr>
          <p:cNvSpPr txBox="1"/>
          <p:nvPr/>
        </p:nvSpPr>
        <p:spPr>
          <a:xfrm>
            <a:off x="72008" y="4279376"/>
            <a:ext cx="7026882" cy="1384995"/>
          </a:xfrm>
          <a:prstGeom prst="wedgeRectCallout">
            <a:avLst>
              <a:gd name="adj1" fmla="val 55285"/>
              <a:gd name="adj2" fmla="val 1848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перемикач вибрано, то в нього всередині з'являється позначка</a:t>
            </a:r>
          </a:p>
        </p:txBody>
      </p:sp>
    </p:spTree>
    <p:extLst>
      <p:ext uri="{BB962C8B-B14F-4D97-AF65-F5344CB8AC3E}">
        <p14:creationId xmlns:p14="http://schemas.microsoft.com/office/powerpoint/2010/main" val="30793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 відміну від прапорців, з однієї групи перемикачів можна вибрати тільки один. Для цього всі перемикачі з однієї групи повинні бути пов'язані з однією змінною цілого типу. Команда створення такої змінної має вигляд: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197F3-CE58-43C3-938D-E934023C3A88}"/>
              </a:ext>
            </a:extLst>
          </p:cNvPr>
          <p:cNvSpPr txBox="1"/>
          <p:nvPr/>
        </p:nvSpPr>
        <p:spPr>
          <a:xfrm>
            <a:off x="70929" y="356606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&lt;ім’я змінної&gt; = </a:t>
            </a:r>
            <a:r>
              <a:rPr lang="en-US" sz="2800" b="1" i="1" dirty="0" err="1">
                <a:solidFill>
                  <a:schemeClr val="bg1"/>
                </a:solidFill>
              </a:rPr>
              <a:t>IntVar</a:t>
            </a:r>
            <a:r>
              <a:rPr lang="en-US" sz="2800" b="1" i="1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77C5F-A2FF-4BA0-B8AC-DC73DB37CAEA}"/>
              </a:ext>
            </a:extLst>
          </p:cNvPr>
          <p:cNvSpPr txBox="1"/>
          <p:nvPr/>
        </p:nvSpPr>
        <p:spPr>
          <a:xfrm>
            <a:off x="70929" y="421180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Команда створення кожного з перемикачів групи має такий вигляд: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795E8-D481-4838-9F53-1588EB750395}"/>
              </a:ext>
            </a:extLst>
          </p:cNvPr>
          <p:cNvSpPr txBox="1"/>
          <p:nvPr/>
        </p:nvSpPr>
        <p:spPr>
          <a:xfrm>
            <a:off x="70929" y="5258947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700" b="1" i="1" dirty="0">
                <a:solidFill>
                  <a:schemeClr val="bg1"/>
                </a:solidFill>
              </a:rPr>
              <a:t>&lt;ім’я перемикача&gt; = </a:t>
            </a:r>
            <a:r>
              <a:rPr lang="en-US" sz="2700" b="1" i="1" dirty="0" err="1">
                <a:solidFill>
                  <a:schemeClr val="bg1"/>
                </a:solidFill>
              </a:rPr>
              <a:t>Radiobutton</a:t>
            </a:r>
            <a:r>
              <a:rPr lang="en-US" sz="2700" b="1" i="1" dirty="0">
                <a:solidFill>
                  <a:schemeClr val="bg1"/>
                </a:solidFill>
              </a:rPr>
              <a:t>(text = '&lt;</a:t>
            </a:r>
            <a:r>
              <a:rPr lang="uk-UA" sz="2700" b="1" i="1" dirty="0">
                <a:solidFill>
                  <a:schemeClr val="bg1"/>
                </a:solidFill>
              </a:rPr>
              <a:t>тест підпису»</a:t>
            </a:r>
            <a:r>
              <a:rPr lang="en-US" sz="2700" b="1" i="1" dirty="0">
                <a:solidFill>
                  <a:schemeClr val="bg1"/>
                </a:solidFill>
              </a:rPr>
              <a:t>'</a:t>
            </a:r>
            <a:r>
              <a:rPr lang="uk-UA" sz="2700" b="1" i="1" dirty="0">
                <a:solidFill>
                  <a:schemeClr val="bg1"/>
                </a:solidFill>
              </a:rPr>
              <a:t>,</a:t>
            </a:r>
            <a:r>
              <a:rPr lang="en-US" sz="2700" b="1" i="1" dirty="0">
                <a:solidFill>
                  <a:schemeClr val="bg1"/>
                </a:solidFill>
              </a:rPr>
              <a:t> variable = &lt;</a:t>
            </a:r>
            <a:r>
              <a:rPr lang="uk-UA" sz="2700" b="1" i="1" dirty="0">
                <a:solidFill>
                  <a:schemeClr val="bg1"/>
                </a:solidFill>
              </a:rPr>
              <a:t>ім’я змінно&gt;, </a:t>
            </a:r>
            <a:r>
              <a:rPr lang="en-US" sz="2700" b="1" i="1" dirty="0">
                <a:solidFill>
                  <a:schemeClr val="bg1"/>
                </a:solidFill>
              </a:rPr>
              <a:t>value = &lt;</a:t>
            </a:r>
            <a:r>
              <a:rPr lang="uk-UA" sz="2700" b="1" i="1" dirty="0">
                <a:solidFill>
                  <a:schemeClr val="bg1"/>
                </a:solidFill>
              </a:rPr>
              <a:t>значення змінної&gt;)</a:t>
            </a:r>
          </a:p>
        </p:txBody>
      </p:sp>
    </p:spTree>
    <p:extLst>
      <p:ext uri="{BB962C8B-B14F-4D97-AF65-F5344CB8AC3E}">
        <p14:creationId xmlns:p14="http://schemas.microsoft.com/office/powerpoint/2010/main" val="41021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207B3-0CFD-4BD6-9F3A-5B7DA37D1269}"/>
              </a:ext>
            </a:extLst>
          </p:cNvPr>
          <p:cNvSpPr txBox="1"/>
          <p:nvPr/>
        </p:nvSpPr>
        <p:spPr>
          <a:xfrm>
            <a:off x="4478335" y="1196764"/>
            <a:ext cx="7638930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визначає текст підпису перемикача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390812D-AD56-46F5-A98F-668D5BB2ED75}"/>
              </a:ext>
            </a:extLst>
          </p:cNvPr>
          <p:cNvSpPr/>
          <p:nvPr/>
        </p:nvSpPr>
        <p:spPr>
          <a:xfrm>
            <a:off x="69850" y="1196764"/>
            <a:ext cx="4335002" cy="5232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властивість </a:t>
            </a:r>
            <a:r>
              <a:rPr lang="uk-UA" sz="2800" b="1" i="1" dirty="0" err="1">
                <a:solidFill>
                  <a:schemeClr val="bg1"/>
                </a:solidFill>
              </a:rPr>
              <a:t>text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0DCDE-5E70-421B-8AAF-6196A35031AC}"/>
              </a:ext>
            </a:extLst>
          </p:cNvPr>
          <p:cNvSpPr txBox="1"/>
          <p:nvPr/>
        </p:nvSpPr>
        <p:spPr>
          <a:xfrm>
            <a:off x="4478335" y="1806682"/>
            <a:ext cx="7638930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</a:rPr>
              <a:t>визначає ім’я змінної, яка пов'язана з перемикачем. Повинна бути одна й та сама змінна для всіх перемикачів однієї групи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7A3AD9D-3762-4119-8421-4AD0CD06934E}"/>
              </a:ext>
            </a:extLst>
          </p:cNvPr>
          <p:cNvSpPr/>
          <p:nvPr/>
        </p:nvSpPr>
        <p:spPr>
          <a:xfrm>
            <a:off x="69850" y="1806682"/>
            <a:ext cx="4335002" cy="18158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властивість </a:t>
            </a:r>
            <a:r>
              <a:rPr lang="uk-UA" sz="2800" b="1" i="1" dirty="0" err="1">
                <a:solidFill>
                  <a:schemeClr val="bg1"/>
                </a:solidFill>
              </a:rPr>
              <a:t>variable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603F7-9C76-403A-AAEB-4B226AB5AE2C}"/>
              </a:ext>
            </a:extLst>
          </p:cNvPr>
          <p:cNvSpPr txBox="1"/>
          <p:nvPr/>
        </p:nvSpPr>
        <p:spPr>
          <a:xfrm>
            <a:off x="4478335" y="3718420"/>
            <a:ext cx="7638930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визначає значення, яке набуде змінна, якщо буде вибрано саме цей перемикач. Значення повинні бути різними для кожного з перемикачів однієї групи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A0A65E0-A70A-4AF3-B2CC-FC0043CFBEA9}"/>
              </a:ext>
            </a:extLst>
          </p:cNvPr>
          <p:cNvSpPr/>
          <p:nvPr/>
        </p:nvSpPr>
        <p:spPr>
          <a:xfrm>
            <a:off x="69850" y="3718419"/>
            <a:ext cx="4335002" cy="2246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властивість </a:t>
            </a:r>
            <a:r>
              <a:rPr lang="uk-UA" sz="2800" b="1" i="1" dirty="0" err="1">
                <a:solidFill>
                  <a:schemeClr val="bg1"/>
                </a:solidFill>
              </a:rPr>
              <a:t>value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Фрагмент проєкту, у якому створено три перемикачі однієї групи </a:t>
            </a:r>
            <a:r>
              <a:rPr lang="en-US" sz="2800" b="1" i="1" dirty="0">
                <a:solidFill>
                  <a:srgbClr val="FFFF00"/>
                </a:solidFill>
              </a:rPr>
              <a:t>switch1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en-US" sz="2800" b="1" i="1" dirty="0">
                <a:solidFill>
                  <a:srgbClr val="FFFF00"/>
                </a:solidFill>
              </a:rPr>
              <a:t>switch2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та </a:t>
            </a:r>
            <a:r>
              <a:rPr lang="en-US" sz="2800" b="1" i="1" dirty="0">
                <a:solidFill>
                  <a:srgbClr val="FFFF00"/>
                </a:solidFill>
              </a:rPr>
              <a:t>switch3</a:t>
            </a:r>
            <a:r>
              <a:rPr lang="en-US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>
                <a:solidFill>
                  <a:schemeClr val="bg1"/>
                </a:solidFill>
              </a:rPr>
              <a:t>для яких змінна </a:t>
            </a:r>
            <a:r>
              <a:rPr lang="en-US" sz="2800" b="1" i="1" dirty="0">
                <a:solidFill>
                  <a:schemeClr val="bg1"/>
                </a:solidFill>
              </a:rPr>
              <a:t>choice </a:t>
            </a:r>
            <a:r>
              <a:rPr lang="uk-UA" sz="2800" b="1" i="1" dirty="0">
                <a:solidFill>
                  <a:schemeClr val="bg1"/>
                </a:solidFill>
              </a:rPr>
              <a:t>набуває відповідно значень 1, 2 та 3.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AF385-5437-4684-9C3E-B6EBAB490258}"/>
              </a:ext>
            </a:extLst>
          </p:cNvPr>
          <p:cNvSpPr txBox="1"/>
          <p:nvPr/>
        </p:nvSpPr>
        <p:spPr>
          <a:xfrm>
            <a:off x="72008" y="2671603"/>
            <a:ext cx="8688534" cy="40934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choice = </a:t>
            </a:r>
            <a:r>
              <a:rPr lang="en-US" sz="2600" b="1" i="1" dirty="0" err="1">
                <a:solidFill>
                  <a:schemeClr val="bg1"/>
                </a:solidFill>
              </a:rPr>
              <a:t>IntVar</a:t>
            </a:r>
            <a:r>
              <a:rPr lang="en-US" sz="2600" b="1" i="1" dirty="0">
                <a:solidFill>
                  <a:schemeClr val="bg1"/>
                </a:solidFill>
              </a:rPr>
              <a:t>()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switch1 = </a:t>
            </a:r>
            <a:r>
              <a:rPr lang="en-US" sz="2600" b="1" i="1" dirty="0" err="1">
                <a:solidFill>
                  <a:schemeClr val="bg1"/>
                </a:solidFill>
              </a:rPr>
              <a:t>Radiobutton</a:t>
            </a:r>
            <a:r>
              <a:rPr lang="en-US" sz="2600" b="1" i="1" dirty="0">
                <a:solidFill>
                  <a:schemeClr val="bg1"/>
                </a:solidFill>
              </a:rPr>
              <a:t>(text = "</a:t>
            </a:r>
            <a:r>
              <a:rPr lang="uk-UA" sz="2600" b="1" i="1" dirty="0">
                <a:solidFill>
                  <a:schemeClr val="bg1"/>
                </a:solidFill>
              </a:rPr>
              <a:t>Заголовок",</a:t>
            </a:r>
          </a:p>
          <a:p>
            <a:pPr algn="just"/>
            <a:r>
              <a:rPr lang="uk-UA" sz="2600" b="1" i="1" dirty="0">
                <a:solidFill>
                  <a:schemeClr val="bg1"/>
                </a:solidFill>
              </a:rPr>
              <a:t>			</a:t>
            </a:r>
            <a:r>
              <a:rPr lang="en-US" sz="2600" b="1" i="1" dirty="0">
                <a:solidFill>
                  <a:schemeClr val="bg1"/>
                </a:solidFill>
              </a:rPr>
              <a:t>variable = choice, value = 1)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switch1.pack(</a:t>
            </a:r>
            <a:r>
              <a:rPr lang="en-US" sz="2600" b="1" i="1" dirty="0" err="1">
                <a:solidFill>
                  <a:schemeClr val="bg1"/>
                </a:solidFill>
              </a:rPr>
              <a:t>pady</a:t>
            </a:r>
            <a:r>
              <a:rPr lang="en-US" sz="2600" b="1" i="1" dirty="0">
                <a:solidFill>
                  <a:schemeClr val="bg1"/>
                </a:solidFill>
              </a:rPr>
              <a:t> = 10)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switch2 = </a:t>
            </a:r>
            <a:r>
              <a:rPr lang="en-US" sz="2600" b="1" i="1" dirty="0" err="1">
                <a:solidFill>
                  <a:schemeClr val="bg1"/>
                </a:solidFill>
              </a:rPr>
              <a:t>Radiobutton</a:t>
            </a:r>
            <a:r>
              <a:rPr lang="en-US" sz="2600" b="1" i="1" dirty="0">
                <a:solidFill>
                  <a:schemeClr val="bg1"/>
                </a:solidFill>
              </a:rPr>
              <a:t>(text = "</a:t>
            </a:r>
            <a:r>
              <a:rPr lang="uk-UA" sz="2600" b="1" i="1" dirty="0">
                <a:solidFill>
                  <a:schemeClr val="bg1"/>
                </a:solidFill>
              </a:rPr>
              <a:t>Колір",</a:t>
            </a:r>
          </a:p>
          <a:p>
            <a:pPr algn="just"/>
            <a:r>
              <a:rPr lang="uk-UA" sz="2600" b="1" i="1" dirty="0">
                <a:solidFill>
                  <a:schemeClr val="bg1"/>
                </a:solidFill>
              </a:rPr>
              <a:t>			</a:t>
            </a:r>
            <a:r>
              <a:rPr lang="en-US" sz="2600" b="1" i="1" dirty="0">
                <a:solidFill>
                  <a:schemeClr val="bg1"/>
                </a:solidFill>
              </a:rPr>
              <a:t>variable = choice, value = 2)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switch2.pack(</a:t>
            </a:r>
            <a:r>
              <a:rPr lang="en-US" sz="2600" b="1" i="1" dirty="0" err="1">
                <a:solidFill>
                  <a:schemeClr val="bg1"/>
                </a:solidFill>
              </a:rPr>
              <a:t>pady</a:t>
            </a:r>
            <a:r>
              <a:rPr lang="en-US" sz="2600" b="1" i="1" dirty="0">
                <a:solidFill>
                  <a:schemeClr val="bg1"/>
                </a:solidFill>
              </a:rPr>
              <a:t> = 10)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switch3 = </a:t>
            </a:r>
            <a:r>
              <a:rPr lang="en-US" sz="2600" b="1" i="1" dirty="0" err="1">
                <a:solidFill>
                  <a:schemeClr val="bg1"/>
                </a:solidFill>
              </a:rPr>
              <a:t>Radiobutton</a:t>
            </a:r>
            <a:r>
              <a:rPr lang="en-US" sz="2600" b="1" i="1" dirty="0">
                <a:solidFill>
                  <a:schemeClr val="bg1"/>
                </a:solidFill>
              </a:rPr>
              <a:t>(text = "</a:t>
            </a:r>
            <a:r>
              <a:rPr lang="uk-UA" sz="2600" b="1" i="1" dirty="0">
                <a:solidFill>
                  <a:schemeClr val="bg1"/>
                </a:solidFill>
              </a:rPr>
              <a:t>Розміри",</a:t>
            </a:r>
          </a:p>
          <a:p>
            <a:pPr algn="just"/>
            <a:r>
              <a:rPr lang="uk-UA" sz="2600" b="1" i="1" dirty="0">
                <a:solidFill>
                  <a:schemeClr val="bg1"/>
                </a:solidFill>
              </a:rPr>
              <a:t>			</a:t>
            </a:r>
            <a:r>
              <a:rPr lang="en-US" sz="2600" b="1" i="1" dirty="0">
                <a:solidFill>
                  <a:schemeClr val="bg1"/>
                </a:solidFill>
              </a:rPr>
              <a:t>variable = choice, value = 3)</a:t>
            </a:r>
          </a:p>
          <a:p>
            <a:pPr algn="just"/>
            <a:r>
              <a:rPr lang="en-US" sz="2600" b="1" i="1" dirty="0">
                <a:solidFill>
                  <a:schemeClr val="bg1"/>
                </a:solidFill>
              </a:rPr>
              <a:t>switch3.pack(</a:t>
            </a:r>
            <a:r>
              <a:rPr lang="en-US" sz="2600" b="1" i="1" dirty="0" err="1">
                <a:solidFill>
                  <a:schemeClr val="bg1"/>
                </a:solidFill>
              </a:rPr>
              <a:t>pady</a:t>
            </a:r>
            <a:r>
              <a:rPr lang="en-US" sz="2600" b="1" i="1" dirty="0">
                <a:solidFill>
                  <a:schemeClr val="bg1"/>
                </a:solidFill>
              </a:rPr>
              <a:t> = 10)</a:t>
            </a:r>
            <a:endParaRPr lang="uk-UA" sz="26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2B5C1A-FE4C-43DF-A64D-C2270ED5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002" y="2671602"/>
            <a:ext cx="3197990" cy="409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63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Властивості перемикача: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5B0BF09-8136-4C52-96BA-79D3652DA42D}"/>
              </a:ext>
            </a:extLst>
          </p:cNvPr>
          <p:cNvSpPr/>
          <p:nvPr/>
        </p:nvSpPr>
        <p:spPr>
          <a:xfrm>
            <a:off x="71894" y="1835858"/>
            <a:ext cx="2304594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width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6ECA92F-222D-41AA-A758-0C4A6EE1D717}"/>
              </a:ext>
            </a:extLst>
          </p:cNvPr>
          <p:cNvSpPr/>
          <p:nvPr/>
        </p:nvSpPr>
        <p:spPr>
          <a:xfrm>
            <a:off x="2507114" y="1835858"/>
            <a:ext cx="230448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height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0F17709-997C-4933-91C6-0C7D08F331A9}"/>
              </a:ext>
            </a:extLst>
          </p:cNvPr>
          <p:cNvSpPr/>
          <p:nvPr/>
        </p:nvSpPr>
        <p:spPr>
          <a:xfrm>
            <a:off x="4942220" y="1835858"/>
            <a:ext cx="2307099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bg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16AE099-CD17-4189-AB7D-03D74938FDE2}"/>
              </a:ext>
            </a:extLst>
          </p:cNvPr>
          <p:cNvSpPr/>
          <p:nvPr/>
        </p:nvSpPr>
        <p:spPr>
          <a:xfrm>
            <a:off x="7379945" y="1835858"/>
            <a:ext cx="230710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fg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0EAA2F7-B7FD-4CF2-963C-77B30E398DEC}"/>
              </a:ext>
            </a:extLst>
          </p:cNvPr>
          <p:cNvSpPr/>
          <p:nvPr/>
        </p:nvSpPr>
        <p:spPr>
          <a:xfrm>
            <a:off x="9817670" y="1835858"/>
            <a:ext cx="2304480" cy="7017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font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32B67-993D-40D7-A046-8D1E9319DEF0}"/>
              </a:ext>
            </a:extLst>
          </p:cNvPr>
          <p:cNvSpPr txBox="1"/>
          <p:nvPr/>
        </p:nvSpPr>
        <p:spPr>
          <a:xfrm>
            <a:off x="70698" y="2653461"/>
            <a:ext cx="869967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Аналогічні до відповідних властивостей прапорця.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CD7CC-DA63-40F9-BB71-C167E5C8ED6C}"/>
              </a:ext>
            </a:extLst>
          </p:cNvPr>
          <p:cNvSpPr txBox="1"/>
          <p:nvPr/>
        </p:nvSpPr>
        <p:spPr>
          <a:xfrm>
            <a:off x="70698" y="3723443"/>
            <a:ext cx="869967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 замовчуванням змінна </a:t>
            </a:r>
            <a:r>
              <a:rPr lang="en-US" sz="2800" b="1" i="1" dirty="0">
                <a:solidFill>
                  <a:srgbClr val="FFFF00"/>
                </a:solidFill>
              </a:rPr>
              <a:t>choice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має значення </a:t>
            </a:r>
            <a:r>
              <a:rPr lang="uk-UA" sz="2800" b="1" i="1" dirty="0">
                <a:solidFill>
                  <a:srgbClr val="FFFF00"/>
                </a:solidFill>
              </a:rPr>
              <a:t>0</a:t>
            </a:r>
            <a:r>
              <a:rPr lang="uk-UA" sz="2800" b="1" i="1" dirty="0">
                <a:solidFill>
                  <a:schemeClr val="bg1"/>
                </a:solidFill>
              </a:rPr>
              <a:t>. Оскільки це значення не відповідає жодному перемикачу, то після запуску проєкту на виконання жоден перемикач не буде вибрано.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A39CBC-DF35-4E3B-87A5-6A8E5B317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002" y="2671602"/>
            <a:ext cx="3197990" cy="4093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6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один з перемикачів одразу було вибрано, то потрібно встановити для змінної відповідне значення командою виду: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F2781-433F-4B3F-9875-9D4A1C1D6419}"/>
              </a:ext>
            </a:extLst>
          </p:cNvPr>
          <p:cNvSpPr txBox="1"/>
          <p:nvPr/>
        </p:nvSpPr>
        <p:spPr>
          <a:xfrm>
            <a:off x="72008" y="273650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&lt;ім'я змінної&gt;.</a:t>
            </a:r>
            <a:r>
              <a:rPr lang="uk-UA" sz="2800" b="1" dirty="0" err="1">
                <a:solidFill>
                  <a:schemeClr val="bg1"/>
                </a:solidFill>
              </a:rPr>
              <a:t>set</a:t>
            </a:r>
            <a:r>
              <a:rPr lang="uk-UA" sz="2800" b="1" dirty="0">
                <a:solidFill>
                  <a:schemeClr val="bg1"/>
                </a:solidFill>
              </a:rPr>
              <a:t>(&lt;значення змінної&gt;)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2B51C-960D-497C-83F8-4AAAAF8F2452}"/>
              </a:ext>
            </a:extLst>
          </p:cNvPr>
          <p:cNvSpPr txBox="1"/>
          <p:nvPr/>
        </p:nvSpPr>
        <p:spPr>
          <a:xfrm>
            <a:off x="70929" y="341446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Наприклад, після виконання команди: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3B7CC-300C-47BE-8C21-7C4B3C2BEF5D}"/>
              </a:ext>
            </a:extLst>
          </p:cNvPr>
          <p:cNvSpPr txBox="1"/>
          <p:nvPr/>
        </p:nvSpPr>
        <p:spPr>
          <a:xfrm>
            <a:off x="70929" y="409243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 err="1">
                <a:solidFill>
                  <a:schemeClr val="bg1"/>
                </a:solidFill>
              </a:rPr>
              <a:t>choice.set</a:t>
            </a:r>
            <a:r>
              <a:rPr lang="uk-UA" sz="2800" b="1" dirty="0">
                <a:solidFill>
                  <a:schemeClr val="bg1"/>
                </a:solidFill>
              </a:rPr>
              <a:t>(1)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3248E-4597-4793-9346-94F42E26E815}"/>
              </a:ext>
            </a:extLst>
          </p:cNvPr>
          <p:cNvSpPr txBox="1"/>
          <p:nvPr/>
        </p:nvSpPr>
        <p:spPr>
          <a:xfrm>
            <a:off x="70929" y="477039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Стане вибраним перший перемикач.</a:t>
            </a:r>
          </a:p>
        </p:txBody>
      </p:sp>
    </p:spTree>
    <p:extLst>
      <p:ext uri="{BB962C8B-B14F-4D97-AF65-F5344CB8AC3E}">
        <p14:creationId xmlns:p14="http://schemas.microsoft.com/office/powerpoint/2010/main" val="800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дізнатися в ході виконання проєкту, який з перемикачів вибрано, потрібно виконати команду виду: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Перемикачі та їх властивості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17F56-11AD-42AD-8EF9-48F1016F434F}"/>
              </a:ext>
            </a:extLst>
          </p:cNvPr>
          <p:cNvSpPr txBox="1"/>
          <p:nvPr/>
        </p:nvSpPr>
        <p:spPr>
          <a:xfrm>
            <a:off x="72008" y="2278064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dirty="0">
                <a:solidFill>
                  <a:schemeClr val="bg1"/>
                </a:solidFill>
              </a:rPr>
              <a:t>&lt;ім'я змінної&gt;.</a:t>
            </a:r>
            <a:r>
              <a:rPr lang="en-US" sz="2800" b="1" dirty="0">
                <a:solidFill>
                  <a:schemeClr val="bg1"/>
                </a:solidFill>
              </a:rPr>
              <a:t>get()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F4A90-D847-4141-B6DF-C079BC94481D}"/>
              </a:ext>
            </a:extLst>
          </p:cNvPr>
          <p:cNvSpPr txBox="1"/>
          <p:nvPr/>
        </p:nvSpPr>
        <p:spPr>
          <a:xfrm>
            <a:off x="72008" y="294081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Наприклад: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6C70A5-93BA-4121-94F2-EDDBD0F1CEA6}"/>
              </a:ext>
            </a:extLst>
          </p:cNvPr>
          <p:cNvSpPr txBox="1"/>
          <p:nvPr/>
        </p:nvSpPr>
        <p:spPr>
          <a:xfrm>
            <a:off x="70929" y="3603570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800" b="1" dirty="0" err="1">
                <a:solidFill>
                  <a:schemeClr val="bg1"/>
                </a:solidFill>
              </a:rPr>
              <a:t>chois.get</a:t>
            </a:r>
            <a:r>
              <a:rPr lang="en-US" sz="2800" b="1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B2872-ACD6-477D-8855-AC0FAB6CC319}"/>
              </a:ext>
            </a:extLst>
          </p:cNvPr>
          <p:cNvSpPr txBox="1"/>
          <p:nvPr/>
        </p:nvSpPr>
        <p:spPr>
          <a:xfrm>
            <a:off x="1567543" y="4293932"/>
            <a:ext cx="10554607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потрібно розмістити у вікні кілька незалежних груп перемикачів, то кожну групу перемикачів потрібно пов'язати з окремою змінною.</a:t>
            </a:r>
          </a:p>
        </p:txBody>
      </p:sp>
      <p:pic>
        <p:nvPicPr>
          <p:cNvPr id="13" name="Picture 2" descr="attention, notice, warning icon">
            <a:extLst>
              <a:ext uri="{FF2B5EF4-FFF2-40B4-BE49-F238E27FC236}">
                <a16:creationId xmlns:a16="http://schemas.microsoft.com/office/drawing/2014/main" id="{55F634D1-E214-4EBD-8999-888DEB5D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29393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6.9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Розглянемо, як можна, використовуючи перемикачі, змінювати значення тільки однієї з властивостей вікна: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Використання перемикачів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CA047-F2DC-4B33-B5A1-675757E6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4"/>
          <a:stretch/>
        </p:blipFill>
        <p:spPr>
          <a:xfrm>
            <a:off x="5561978" y="2303883"/>
            <a:ext cx="6558014" cy="3345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321B8-5843-4935-965B-B4275B7250CE}"/>
              </a:ext>
            </a:extLst>
          </p:cNvPr>
          <p:cNvSpPr txBox="1"/>
          <p:nvPr/>
        </p:nvSpPr>
        <p:spPr>
          <a:xfrm>
            <a:off x="462116" y="2278064"/>
            <a:ext cx="498495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або заголовок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5A59C-3961-49A6-8CB3-E096B5765050}"/>
              </a:ext>
            </a:extLst>
          </p:cNvPr>
          <p:cNvSpPr txBox="1"/>
          <p:nvPr/>
        </p:nvSpPr>
        <p:spPr>
          <a:xfrm>
            <a:off x="462116" y="2961109"/>
            <a:ext cx="498495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або колір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414B4-3AB0-46A1-B3FF-A00C5BAFAC0F}"/>
              </a:ext>
            </a:extLst>
          </p:cNvPr>
          <p:cNvSpPr txBox="1"/>
          <p:nvPr/>
        </p:nvSpPr>
        <p:spPr>
          <a:xfrm>
            <a:off x="462116" y="3644154"/>
            <a:ext cx="4984955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або розміри</a:t>
            </a:r>
          </a:p>
        </p:txBody>
      </p:sp>
    </p:spTree>
    <p:extLst>
      <p:ext uri="{BB962C8B-B14F-4D97-AF65-F5344CB8AC3E}">
        <p14:creationId xmlns:p14="http://schemas.microsoft.com/office/powerpoint/2010/main" val="10228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27440</TotalTime>
  <Words>989</Words>
  <Application>Microsoft Office PowerPoint</Application>
  <PresentationFormat>Широкий екран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Перемикачі</vt:lpstr>
      <vt:lpstr>Перемикачі та їх властивості</vt:lpstr>
      <vt:lpstr>Перемикачі та їх властивості</vt:lpstr>
      <vt:lpstr>Перемикачі та їх властивості</vt:lpstr>
      <vt:lpstr>Перемикачі та їх властивості</vt:lpstr>
      <vt:lpstr>Перемикачі та їх властивості</vt:lpstr>
      <vt:lpstr>Перемикачі та їх властивості</vt:lpstr>
      <vt:lpstr>Перемикачі та їх властивості</vt:lpstr>
      <vt:lpstr>Використання перемикачів</vt:lpstr>
      <vt:lpstr>Використання перемикачів</vt:lpstr>
      <vt:lpstr>Використання перемикачів</vt:lpstr>
      <vt:lpstr>Використання перемикачів</vt:lpstr>
      <vt:lpstr>Використання перемикачів</vt:lpstr>
      <vt:lpstr>Використання перемикачів</vt:lpstr>
      <vt:lpstr>Розгадайте ребус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1469</cp:revision>
  <dcterms:created xsi:type="dcterms:W3CDTF">2016-06-06T19:48:43Z</dcterms:created>
  <dcterms:modified xsi:type="dcterms:W3CDTF">2021-12-01T07:30:06Z</dcterms:modified>
</cp:coreProperties>
</file>