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75" r:id="rId6"/>
  </p:sldMasterIdLst>
  <p:notesMasterIdLst>
    <p:notesMasterId r:id="rId23"/>
  </p:notesMasterIdLst>
  <p:sldIdLst>
    <p:sldId id="256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22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6536710-A9E0-4FB1-8371-E4F08DABF184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27619BA-0637-4301-8A17-68C1106B2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051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553FBF-AD33-4B66-80F3-FC21401EE27B}" type="slidenum">
              <a:rPr lang="ru-RU" smtClean="0"/>
              <a:pPr eaLnBrk="1" hangingPunct="1"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A5D0F-603D-4D79-A749-EF0F81DADE0E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5F7BD-BA9E-46FC-8F9C-91265BD2C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70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006D7-5886-4257-B35A-A38056E52593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BA123-10DA-4244-BDE7-3F7DCF667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77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E3F04-CE71-498E-BB17-5756E38DE857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4D34E-897F-4A71-B96F-62A4382FA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693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9B288-AD70-4FDE-8315-35B6C4F7B397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0E1CA-50B6-4025-9B2C-BDD90CA60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104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7627F-1ED8-4110-9926-A9D7F41309BF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E21D7-171A-4601-AFA2-BD163323D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75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A5577-987E-4115-86B0-8D729A1387B8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CDE7C-8025-4235-8F19-4D53B0930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108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58DFB-0809-4AAC-88C2-B34D36FC7E38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365CB-0F01-4E52-9C76-A60BFC223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673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28E06-77EB-4B90-AC84-CF1FBA9601FB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7E1C4-98EC-426D-B44C-3B8C36C36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040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3C4F6-C97E-444D-BEB0-CD0149B798B1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125A9-07B0-4631-853D-A9FA4D6FD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028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369F2-FCD2-43DD-B6B0-7A93FF3A9D00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69B6D-A8B7-4A29-9E82-6DAA89DF2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910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93A91-2C0E-4DBE-8643-0441CDDD3629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E1A53-16C3-4F08-BB97-045F068EC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287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4F4A4-ED16-49EC-BBF3-2F16344936C6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1F157-BC6D-42AF-9AEA-AC78012BC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639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380C7-4ED1-4F53-8AE1-10C60DC282AE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EBEEB-B5BE-497E-9A00-53510D13D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237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1EA47-53EE-4139-9A03-1A9C152866BB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F4C79-879E-4DF8-BA47-62273BF89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8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BE400-3793-49DE-967C-3F308B931136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06003-3E0C-4A5D-89B9-AEA5935BF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1301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9FAA9-7CD5-4FD0-88A0-39068E1D7BB2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E3AC3-D537-41E0-B06A-38A39CF12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3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40904-7842-436E-9355-DF5F33424037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B6037-CD9B-4387-B447-2B4AD1356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009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BE240-5BC6-4734-858D-C1861D2EA727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10FDA-67BA-416D-9F2A-D012FAE70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3191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D63C1-8AC6-4C61-8AC5-FD3DE9427A16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A5177-3277-42B0-899F-D06DF9998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0801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A51EA-2E72-44E2-B6C6-9F20D732335B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12198-4A76-4CD6-9040-5345DA251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479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58A98-030B-4D00-A506-AFA26890C3DA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330FB-32AB-4FB9-9E42-D278C9218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107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37F13-5EA0-4D08-B849-B24CBA26109B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F23D0-BEBF-4596-AFAF-D141A8A9F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998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8039D-EDAC-4920-A0A2-03FAB4C282C2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EDA42-4A8B-4205-A622-A982C38A3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5960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AE0D-98A8-4856-AE77-9FB0B6BEF434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FF610-9AAA-4FE0-A1F2-EFEE97CB4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272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FA1F5-037C-4C36-89AE-B1372F6D9D00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8A897-8C00-4E2C-85E5-8BC7A4957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7656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5B18A-6F75-43B3-BC77-9926D48614AE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FFCCD-E260-4F0B-A7F7-649C35E43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451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0BB4B-1BBA-4AD4-B671-FA503CD101EC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539D-2398-4CFD-BEDB-7F7D10DD7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9636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4C97C-0855-4E14-8220-BE9FDC1B1666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5C033-1573-4401-8C55-35680E8AA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5500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93F2B-37A7-434D-82BF-A805C5EDE977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69F9-535F-4BBB-9441-F0B0A4C0F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523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B12DD-9577-4707-B3D3-7451B9EFA128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13D2B-711E-4BFD-A37C-E4F8076F0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3245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AC32D-D2D9-4444-8E39-A5DC9FCF5FFA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B2105-344F-45A4-8D65-180178532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7387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AE4F0-3291-4ABB-A128-7F879D997AC9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7ECBD-0F95-4AF2-AFAB-FC30295C6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678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C2459-707F-4FE7-BB13-0CD87267880A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D4827-BD10-4596-BA69-D503120EC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23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07D30-2321-4E37-9A95-9C9E5EB66AF2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B82C2-BBFE-41B7-8CDF-50215AB9A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2291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27755-B487-4553-BE9F-464E76E3F2DE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18E87-ADAD-484C-AD91-A767CC866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2136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2345F-0F57-4F9E-8A04-6231280CBFD3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72A85-5801-47DD-917F-19247E89B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984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F093D-9B89-4282-9433-A35CC3E5BC20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65E65-44BC-40E7-9310-C50972814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2704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18EAA-0409-4DBD-A2D3-2E0323F64E3E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7BA84-3986-4040-B230-7F903543A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888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CAFE7-679F-464B-9C4C-2E600C537E11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5CE5F-6173-45E8-8288-FD741CFFC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9485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4B7BB-26A7-4A66-B034-154308CF2210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C1322-8BD8-40BE-8359-D109E0276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8587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8AB59-9BFF-4220-B8C7-0DF0B8A04261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03579-46C7-46FD-B777-6D6D2BF9D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6642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C40D5-2632-4559-B389-D8705ACDE03A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9825D-34B3-4704-A2AC-1AD174702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2871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66197-C42D-44BC-8A0C-8C628F76D268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2969C-1410-42A6-91B0-0BA49ED32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6930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EBD21-9E1E-46C8-9D53-032725D505AC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8F445-485E-4E97-A8E6-9F5B60570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64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CA9CA-C053-4756-AC8F-3A8CE8A81DD5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6E259-FD34-43D7-AB14-725B28B24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880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F36BA-DB9B-4A54-8538-18C1C2F08C93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7B15B-5602-47D5-9F33-0FE6B0E07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3241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F5670-1EE4-46CD-BA7C-11F8B2296925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FF804-C2DA-4148-97AB-D9CACAD44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5991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04C1B-B99C-4E87-AFE3-E3070A8BED45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36E77-19F5-4A5A-9D61-24B6181B3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595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B7AE8-E94F-46E4-95C1-0B388B209216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78EF0-6CB3-479C-8917-66FEDDD12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219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ED85F-1E4A-4A10-BD43-837603C37664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4CC91-9B50-429D-946F-81D660CA1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984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B869F-82AD-4B57-B657-24315D6E9F9B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6B856-A912-460E-88C2-E25B8D54C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0251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B6D71-A2C7-451C-AEE4-6B07FD698DC1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5BE-AC74-415E-A954-F8090AD1F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7256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9D68E-661C-4CCF-87C4-3442BE39DCA6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9BA31-A73F-4216-88B5-D3C7C5441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6923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CF612-1250-44EF-B3F4-1A16205F3DF1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67F46-ED41-40C6-94E8-CBF450095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1586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9C217-C1AF-4460-927A-46D46EBAE977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56371-8B63-46D7-80F3-8C80813E5D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178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33443-D6BD-4F66-AD9D-2E7627B293AD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27945-383A-4125-8998-DBFBD6EBC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2378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B4EA1-A266-418D-B976-B6C9DF0EF040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57AEF-87ED-4F9C-967C-997DAE302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8000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042C1-A6DC-47F2-863E-80C6704DA62C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CF635-78F7-498C-A6F5-26EC37963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2826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F42AF-5F6D-495B-958C-A1AB77DC49A8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30168-A215-40CC-9C65-0122DC261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1307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867FB-2C4E-44CB-97F9-0BAEDD965EE1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9C8C0-3048-4451-856D-A457B0A02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5386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67BAD-8910-4273-A8C7-9C798CF0C93E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46B35-778E-4B35-99C2-C574B3819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9341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9EDD8-830D-4298-8233-8B88E53B37A4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6C0B1-9ED0-4D8C-BB55-E01475341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6489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26C66-261F-4E27-BCA7-B4FFB9C362DC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83AB9-F4DC-4623-B910-0C838EA1C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2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FCE7A-DA1D-4A51-A50C-559F1E4816C1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9B05A-91F5-45C6-8A4B-54CCEF7F9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813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47E49-C69F-49B2-A1D2-5E42A7C1969F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3EE42-649A-4015-A9DA-F9A4298EA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874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081E6-CBF1-4616-B59D-7E0B2AF08B48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B6680-4CA3-4303-A9F1-671B9A08B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65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9AD9E5-B57C-4C66-8D8D-2CFEFD8E269C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DAD486-0D11-477E-B3E1-1CB3D8ADC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C7CB247-2804-4278-8255-8D61FA6FD1EB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49EE8E1-575F-4919-A0E4-2BAABFC2B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34192B5-C66B-4B9D-9093-5D2F79D32824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6D6CE80-2170-47DC-BAF0-990ABA3C3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34B59DE-D136-41EE-876C-FE5E389D7E94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A7F9F9A-06E2-4E22-A986-E46B4F211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5BBB92B-81C5-4FCE-8799-31A9D43FBFA7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70E99B8-D6B1-4E74-BFE7-56947B16E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D9ED72F-729C-481D-8B51-894FA0978316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AAFE310-BF1B-4E66-90E0-F82B00189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6.png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196752"/>
            <a:ext cx="6737742" cy="39703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Дата</a:t>
            </a:r>
          </a:p>
          <a:p>
            <a:pPr algn="ctr">
              <a:defRPr/>
            </a:pP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Дистанційна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робота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Активна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і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пасивна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лексика </a:t>
            </a:r>
          </a:p>
          <a:p>
            <a:pPr algn="ctr"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української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мови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: </a:t>
            </a:r>
          </a:p>
          <a:p>
            <a:pPr algn="ctr"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застарілі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слова </a:t>
            </a:r>
          </a:p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архаїзми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й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історизми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),</a:t>
            </a:r>
          </a:p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неологізми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1928813" y="1571625"/>
            <a:ext cx="6500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1928813" y="890588"/>
            <a:ext cx="7035800" cy="466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uk-UA" dirty="0"/>
              <a:t>До пасивного словника, як правило, належать і </a:t>
            </a:r>
            <a:r>
              <a:rPr lang="uk-UA" i="1" dirty="0">
                <a:solidFill>
                  <a:srgbClr val="FF0000"/>
                </a:solidFill>
              </a:rPr>
              <a:t>неологізми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/>
              <a:t>(</a:t>
            </a:r>
            <a:r>
              <a:rPr lang="uk-UA" i="1" dirty="0"/>
              <a:t>гр</a:t>
            </a:r>
            <a:r>
              <a:rPr lang="uk-UA" dirty="0"/>
              <a:t>. новий) — нові слова, на позначення нових реалій, що виникли в процесі розвитку суспільного життя. Згодом більшість із них стають загальновживаними: </a:t>
            </a:r>
            <a:r>
              <a:rPr lang="uk-UA" i="1" dirty="0"/>
              <a:t>космодром, радіотелемеханіка, відеомаг­нітофон, інтернет</a:t>
            </a:r>
            <a:r>
              <a:rPr lang="uk-UA" dirty="0"/>
              <a:t>.</a:t>
            </a:r>
            <a:endParaRPr lang="ru-RU" dirty="0"/>
          </a:p>
          <a:p>
            <a:pPr indent="457200">
              <a:lnSpc>
                <a:spcPct val="150000"/>
              </a:lnSpc>
            </a:pPr>
            <a:r>
              <a:rPr lang="uk-UA" dirty="0"/>
              <a:t>Багато неологізмів створюються в художніх текстах. Це </a:t>
            </a:r>
            <a:r>
              <a:rPr lang="uk-UA" dirty="0">
                <a:solidFill>
                  <a:srgbClr val="FF0000"/>
                </a:solidFill>
              </a:rPr>
              <a:t>автор­ські неологізми</a:t>
            </a:r>
            <a:r>
              <a:rPr lang="uk-UA" dirty="0"/>
              <a:t>. Вони не набувають загальновживаного характеру, але у своїх текстах забезпечують їх образність (</a:t>
            </a:r>
            <a:r>
              <a:rPr lang="uk-UA" i="1" dirty="0" err="1"/>
              <a:t>лірити</a:t>
            </a:r>
            <a:r>
              <a:rPr lang="uk-UA" i="1" dirty="0"/>
              <a:t>, </a:t>
            </a:r>
            <a:r>
              <a:rPr lang="uk-UA" i="1" dirty="0" err="1"/>
              <a:t>трояндо</a:t>
            </a:r>
            <a:r>
              <a:rPr lang="uk-UA" i="1" dirty="0"/>
              <a:t>-шовково (П. Тичина), </a:t>
            </a:r>
            <a:r>
              <a:rPr lang="uk-UA" i="1" dirty="0" err="1"/>
              <a:t>дипломатити</a:t>
            </a:r>
            <a:r>
              <a:rPr lang="uk-UA" i="1" dirty="0"/>
              <a:t>, залізно (М. Рильський), </a:t>
            </a:r>
            <a:r>
              <a:rPr lang="uk-UA" i="1" dirty="0" err="1"/>
              <a:t>ясінь</a:t>
            </a:r>
            <a:r>
              <a:rPr lang="uk-UA" i="1" dirty="0"/>
              <a:t>, </a:t>
            </a:r>
            <a:r>
              <a:rPr lang="uk-UA" i="1" dirty="0" err="1"/>
              <a:t>гречінь</a:t>
            </a:r>
            <a:r>
              <a:rPr lang="uk-UA" i="1" dirty="0"/>
              <a:t> (А. Малишко), піднебесність, </a:t>
            </a:r>
            <a:r>
              <a:rPr lang="uk-UA" i="1" dirty="0" err="1"/>
              <a:t>заокеанець</a:t>
            </a:r>
            <a:r>
              <a:rPr lang="uk-UA" i="1" dirty="0"/>
              <a:t>, </a:t>
            </a:r>
            <a:r>
              <a:rPr lang="uk-UA" i="1" dirty="0" err="1"/>
              <a:t>всніжити</a:t>
            </a:r>
            <a:r>
              <a:rPr lang="uk-UA" i="1" dirty="0"/>
              <a:t>, </a:t>
            </a:r>
            <a:r>
              <a:rPr lang="uk-UA" i="1" dirty="0" err="1"/>
              <a:t>зашовковитися</a:t>
            </a:r>
            <a:r>
              <a:rPr lang="uk-UA" i="1" dirty="0"/>
              <a:t> (М. Стельмах)</a:t>
            </a:r>
            <a:r>
              <a:rPr lang="uk-UA" dirty="0"/>
              <a:t> й ін.).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 descr="http://s4.pic4you.ru/y2014/08-12/12216/45427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4521200"/>
            <a:ext cx="2268538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Прямоугольник 1"/>
          <p:cNvSpPr>
            <a:spLocks noChangeArrowheads="1"/>
          </p:cNvSpPr>
          <p:nvPr/>
        </p:nvSpPr>
        <p:spPr bwMode="auto">
          <a:xfrm>
            <a:off x="1928813" y="1571625"/>
            <a:ext cx="6500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27784" y="548680"/>
            <a:ext cx="468320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Перевір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себе</a:t>
            </a:r>
          </a:p>
        </p:txBody>
      </p:sp>
      <p:sp>
        <p:nvSpPr>
          <p:cNvPr id="19461" name="TextBox 2"/>
          <p:cNvSpPr txBox="1">
            <a:spLocks noChangeArrowheads="1"/>
          </p:cNvSpPr>
          <p:nvPr/>
        </p:nvSpPr>
        <p:spPr bwMode="auto">
          <a:xfrm>
            <a:off x="1835150" y="1460500"/>
            <a:ext cx="62706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00000"/>
              </a:lnSpc>
              <a:buFont typeface="Wingdings" pitchFamily="2" charset="2"/>
              <a:buChar char="ü"/>
            </a:pPr>
            <a:r>
              <a:rPr lang="uk-UA" b="1">
                <a:solidFill>
                  <a:srgbClr val="0070C0"/>
                </a:solidFill>
              </a:rPr>
              <a:t>У якому рядку всі слова належать до неологізмів?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63713" y="2205038"/>
            <a:ext cx="560387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uk-UA" b="1">
                <a:solidFill>
                  <a:srgbClr val="C00000"/>
                </a:solidFill>
              </a:rPr>
              <a:t>А</a:t>
            </a:r>
            <a:r>
              <a:rPr lang="uk-UA"/>
              <a:t>  менеджмент, боулінг, метрополітен, космодром;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63713" y="2924175"/>
            <a:ext cx="51974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uk-UA" b="1">
                <a:solidFill>
                  <a:srgbClr val="C00000"/>
                </a:solidFill>
              </a:rPr>
              <a:t>Б</a:t>
            </a:r>
            <a:r>
              <a:rPr lang="uk-UA"/>
              <a:t>  менеджер, телебачення, місяцехід, генотип;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63713" y="3573463"/>
            <a:ext cx="546893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uk-UA" b="1">
                <a:solidFill>
                  <a:srgbClr val="C00000"/>
                </a:solidFill>
              </a:rPr>
              <a:t>В</a:t>
            </a:r>
            <a:r>
              <a:rPr lang="uk-UA"/>
              <a:t>  іміджмейкер, гласність, приватизація, депутат;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63713" y="4221163"/>
            <a:ext cx="48133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uk-UA" b="1">
                <a:solidFill>
                  <a:srgbClr val="C00000"/>
                </a:solidFill>
              </a:rPr>
              <a:t>Г</a:t>
            </a:r>
            <a:r>
              <a:rPr lang="uk-UA"/>
              <a:t>  геном, клон, віртуальний, інтерактивний;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63713" y="4808538"/>
            <a:ext cx="407828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uk-UA" b="1">
                <a:solidFill>
                  <a:srgbClr val="C00000"/>
                </a:solidFill>
              </a:rPr>
              <a:t>Д</a:t>
            </a:r>
            <a:r>
              <a:rPr lang="uk-UA"/>
              <a:t>  банкінг, спікер, дайвінг, кришеник.</a:t>
            </a:r>
            <a:endParaRPr lang="ru-RU"/>
          </a:p>
        </p:txBody>
      </p:sp>
      <p:pic>
        <p:nvPicPr>
          <p:cNvPr id="18436" name="Picture 4" descr="http://www.kidslibrary.ru/sites/default/files/ghllcudmxh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4167188"/>
            <a:ext cx="998537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http://www.clipartfinders.com/clipart/208/sad-smiley-face-symbol-clipart-panda-free-images-2084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2235200"/>
            <a:ext cx="712788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http://www.clipartfinders.com/clipart/208/sad-smiley-face-symbol-clipart-panda-free-images-2084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2986088"/>
            <a:ext cx="7143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http://www.clipartfinders.com/clipart/208/sad-smiley-face-symbol-clipart-panda-free-images-2084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3505200"/>
            <a:ext cx="71278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http://www.clipartfinders.com/clipart/208/sad-smiley-face-symbol-clipart-panda-free-images-2084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3" y="4994275"/>
            <a:ext cx="71437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1928813" y="1571625"/>
            <a:ext cx="6500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2578100" y="833438"/>
            <a:ext cx="3560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uk-UA" b="1">
                <a:solidFill>
                  <a:srgbClr val="0070C0"/>
                </a:solidFill>
              </a:rPr>
              <a:t>Усі слова-архаїзми в рядку</a:t>
            </a:r>
            <a:endParaRPr lang="ru-RU" b="1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24075" y="2060575"/>
            <a:ext cx="2927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b="1">
                <a:solidFill>
                  <a:srgbClr val="C00000"/>
                </a:solidFill>
              </a:rPr>
              <a:t>А</a:t>
            </a:r>
            <a:r>
              <a:rPr lang="uk-UA"/>
              <a:t>  булава, пірнач, бенкет;</a:t>
            </a:r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24075" y="2774950"/>
            <a:ext cx="3151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b="1">
                <a:solidFill>
                  <a:srgbClr val="C00000"/>
                </a:solidFill>
              </a:rPr>
              <a:t>Б</a:t>
            </a:r>
            <a:r>
              <a:rPr lang="uk-UA"/>
              <a:t>  курінний, сотник, хоругва</a:t>
            </a: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24075" y="3565525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b="1">
                <a:solidFill>
                  <a:srgbClr val="C00000"/>
                </a:solidFill>
              </a:rPr>
              <a:t>В</a:t>
            </a:r>
            <a:r>
              <a:rPr lang="uk-UA"/>
              <a:t>  рать, глаголити, воліти;</a:t>
            </a:r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24075" y="4291013"/>
            <a:ext cx="272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b="1">
                <a:solidFill>
                  <a:srgbClr val="C00000"/>
                </a:solidFill>
              </a:rPr>
              <a:t>Г</a:t>
            </a:r>
            <a:r>
              <a:rPr lang="uk-UA"/>
              <a:t>  очіпок, свита, абетка;</a:t>
            </a:r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24075" y="4972050"/>
            <a:ext cx="3375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b="1">
                <a:solidFill>
                  <a:srgbClr val="C00000"/>
                </a:solidFill>
              </a:rPr>
              <a:t>Д</a:t>
            </a:r>
            <a:r>
              <a:rPr lang="uk-UA"/>
              <a:t>  офірувати, жриця, фараон.</a:t>
            </a:r>
            <a:endParaRPr lang="ru-RU"/>
          </a:p>
        </p:txBody>
      </p:sp>
      <p:pic>
        <p:nvPicPr>
          <p:cNvPr id="10" name="Picture 8" descr="http://www.clipartfinders.com/clipart/208/sad-smiley-face-symbol-clipart-panda-free-images-2084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870075"/>
            <a:ext cx="71437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http://www.clipartfinders.com/clipart/208/sad-smiley-face-symbol-clipart-panda-free-images-2084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2620963"/>
            <a:ext cx="71278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http://www.clipartfinders.com/clipart/208/sad-smiley-face-symbol-clipart-panda-free-images-2084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4051300"/>
            <a:ext cx="71278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http://www.clipartfinders.com/clipart/208/sad-smiley-face-symbol-clipart-panda-free-images-2084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4811713"/>
            <a:ext cx="71278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http://www.kidslibrary.ru/sites/default/files/ghllcudmxh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5" y="3360738"/>
            <a:ext cx="998538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4" descr="http://www.yrok.net.ua/_ld/29/9189533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4051300"/>
            <a:ext cx="2727325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1928813" y="1571625"/>
            <a:ext cx="6500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2627313" y="908050"/>
            <a:ext cx="458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uk-UA" b="1">
                <a:solidFill>
                  <a:srgbClr val="0070C0"/>
                </a:solidFill>
              </a:rPr>
              <a:t>У якому рядку всі слова історизми?</a:t>
            </a:r>
            <a:endParaRPr lang="ru-RU" b="1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24075" y="1844675"/>
            <a:ext cx="3913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b="1">
                <a:solidFill>
                  <a:srgbClr val="C00000"/>
                </a:solidFill>
              </a:rPr>
              <a:t>А</a:t>
            </a:r>
            <a:r>
              <a:rPr lang="uk-UA"/>
              <a:t>  боярин, челядь, волость, лакей;</a:t>
            </a:r>
            <a:endParaRPr lang="ru-RU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24075" y="2565400"/>
            <a:ext cx="403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b="1">
                <a:solidFill>
                  <a:srgbClr val="C00000"/>
                </a:solidFill>
              </a:rPr>
              <a:t>Б</a:t>
            </a:r>
            <a:r>
              <a:rPr lang="uk-UA"/>
              <a:t>  вельможа, війт, район, командир;</a:t>
            </a:r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24075" y="3282950"/>
            <a:ext cx="4684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b="1">
                <a:solidFill>
                  <a:srgbClr val="C00000"/>
                </a:solidFill>
              </a:rPr>
              <a:t>В</a:t>
            </a:r>
            <a:r>
              <a:rPr lang="uk-UA"/>
              <a:t>  дворянин, городовий, ратуша, ватажок;</a:t>
            </a: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24075" y="3995738"/>
            <a:ext cx="5553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b="1">
                <a:solidFill>
                  <a:srgbClr val="C00000"/>
                </a:solidFill>
              </a:rPr>
              <a:t>Г</a:t>
            </a:r>
            <a:r>
              <a:rPr lang="uk-UA"/>
              <a:t>  кріпак, десятник, лихвар, лікоть (міра довжини);</a:t>
            </a:r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24075" y="4724400"/>
            <a:ext cx="4211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b="1">
                <a:solidFill>
                  <a:srgbClr val="C00000"/>
                </a:solidFill>
              </a:rPr>
              <a:t>Д</a:t>
            </a:r>
            <a:r>
              <a:rPr lang="uk-UA"/>
              <a:t>  депутат, осавула, бондар, гульден.</a:t>
            </a:r>
            <a:endParaRPr lang="ru-RU"/>
          </a:p>
        </p:txBody>
      </p:sp>
      <p:pic>
        <p:nvPicPr>
          <p:cNvPr id="9" name="Picture 8" descr="http://www.clipartfinders.com/clipart/208/sad-smiley-face-symbol-clipart-panda-free-images-2084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1654175"/>
            <a:ext cx="712787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http://www.clipartfinders.com/clipart/208/sad-smiley-face-symbol-clipart-panda-free-images-2084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2374900"/>
            <a:ext cx="71278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http://www.clipartfinders.com/clipart/208/sad-smiley-face-symbol-clipart-panda-free-images-2084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3092450"/>
            <a:ext cx="712787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http://www.clipartfinders.com/clipart/208/sad-smiley-face-symbol-clipart-panda-free-images-2084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4437063"/>
            <a:ext cx="7143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www.kidslibrary.ru/sites/default/files/ghllcudmxh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865563"/>
            <a:ext cx="998538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2" descr="https://ds03.infourok.ru/uploads/ex/0564/0003aee3-d486ca31/hello_html_4b869a6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463550"/>
            <a:ext cx="1493837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Скругленный прямоугольник 22531"/>
          <p:cNvSpPr/>
          <p:nvPr/>
        </p:nvSpPr>
        <p:spPr>
          <a:xfrm>
            <a:off x="3467100" y="4264025"/>
            <a:ext cx="889000" cy="3698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28" name="Скругленный прямоугольник 22527"/>
          <p:cNvSpPr/>
          <p:nvPr/>
        </p:nvSpPr>
        <p:spPr>
          <a:xfrm>
            <a:off x="3517900" y="3721100"/>
            <a:ext cx="608013" cy="3651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928813" y="3716338"/>
            <a:ext cx="1538287" cy="36988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695575" y="3213100"/>
            <a:ext cx="1300163" cy="3063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578725" y="2089150"/>
            <a:ext cx="1111250" cy="3571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219700" y="2089150"/>
            <a:ext cx="1050925" cy="3698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125913" y="2089150"/>
            <a:ext cx="1054100" cy="3698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08300" y="2076450"/>
            <a:ext cx="1217613" cy="3698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538" name="Picture 3" descr="http://img-fotki.yandex.ru/get/6828/47407354.1163/0_181130_cfa83915_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662488"/>
            <a:ext cx="971550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Прямоугольник 1"/>
          <p:cNvSpPr>
            <a:spLocks noChangeArrowheads="1"/>
          </p:cNvSpPr>
          <p:nvPr/>
        </p:nvSpPr>
        <p:spPr bwMode="auto">
          <a:xfrm>
            <a:off x="1928813" y="1571625"/>
            <a:ext cx="6500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2540" name="Прямоугольник 1"/>
          <p:cNvSpPr>
            <a:spLocks noChangeArrowheads="1"/>
          </p:cNvSpPr>
          <p:nvPr/>
        </p:nvSpPr>
        <p:spPr bwMode="auto">
          <a:xfrm>
            <a:off x="2097088" y="279400"/>
            <a:ext cx="66071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uk-UA" b="1" i="1">
                <a:solidFill>
                  <a:srgbClr val="0070C0"/>
                </a:solidFill>
              </a:rPr>
              <a:t>Знайди слова пасивної лексики, натиснувши на них мишкою.</a:t>
            </a:r>
            <a:endParaRPr lang="ru-RU" b="1" i="1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5150" y="1893888"/>
            <a:ext cx="7129463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200000"/>
              </a:lnSpc>
              <a:buFontTx/>
              <a:buAutoNum type="arabicPeriod"/>
              <a:defRPr/>
            </a:pPr>
            <a:r>
              <a:rPr lang="uk-UA" dirty="0"/>
              <a:t>Йшли                                                      сховавши в </a:t>
            </a:r>
          </a:p>
          <a:p>
            <a:pPr>
              <a:lnSpc>
                <a:spcPct val="200000"/>
              </a:lnSpc>
              <a:defRPr/>
            </a:pPr>
            <a:r>
              <a:rPr lang="uk-UA" dirty="0"/>
              <a:t>рій бистрих стріл — разючий дощ війни (</a:t>
            </a:r>
            <a:r>
              <a:rPr lang="uk-UA" i="1" dirty="0"/>
              <a:t>М. Бажан</a:t>
            </a:r>
            <a:r>
              <a:rPr lang="uk-UA" dirty="0"/>
              <a:t>). </a:t>
            </a:r>
            <a:r>
              <a:rPr lang="uk-UA" b="1" dirty="0"/>
              <a:t>2. </a:t>
            </a:r>
            <a:r>
              <a:rPr lang="uk-UA" dirty="0"/>
              <a:t>…Як бувало                      </a:t>
            </a:r>
            <a:r>
              <a:rPr lang="uk-UA" dirty="0" err="1"/>
              <a:t>возвисили</a:t>
            </a:r>
            <a:r>
              <a:rPr lang="uk-UA" dirty="0"/>
              <a:t> свій Божий            Німим </a:t>
            </a:r>
          </a:p>
          <a:p>
            <a:pPr>
              <a:lnSpc>
                <a:spcPct val="200000"/>
              </a:lnSpc>
              <a:defRPr/>
            </a:pPr>
            <a:r>
              <a:rPr lang="uk-UA" dirty="0"/>
              <a:t>                                   … (</a:t>
            </a:r>
            <a:r>
              <a:rPr lang="uk-UA" i="1" dirty="0"/>
              <a:t>Т. Шевченко</a:t>
            </a:r>
            <a:r>
              <a:rPr lang="uk-UA" dirty="0"/>
              <a:t>) </a:t>
            </a:r>
            <a:r>
              <a:rPr lang="uk-UA" b="1" dirty="0"/>
              <a:t>3. </a:t>
            </a:r>
            <a:r>
              <a:rPr lang="uk-UA" dirty="0"/>
              <a:t>І так щодня, щовечора, щоранку. Так                  — мигтять у всі кінці (</a:t>
            </a:r>
            <a:r>
              <a:rPr lang="uk-UA" i="1" dirty="0"/>
              <a:t>Л. Костенко</a:t>
            </a:r>
            <a:r>
              <a:rPr lang="uk-UA" dirty="0"/>
              <a:t>).</a:t>
            </a:r>
            <a:endParaRPr lang="ru-RU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908300" y="2076450"/>
            <a:ext cx="1217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/>
              <a:t>списники,</a:t>
            </a:r>
            <a:endParaRPr lang="ru-RU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125913" y="2089150"/>
            <a:ext cx="1198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/>
              <a:t>мечники, </a:t>
            </a:r>
            <a:endParaRPr lang="ru-RU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165725" y="2089150"/>
            <a:ext cx="1104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/>
              <a:t>лучники,</a:t>
            </a:r>
            <a:endParaRPr lang="ru-RU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593013" y="2089150"/>
            <a:ext cx="1111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/>
              <a:t>колчани </a:t>
            </a:r>
            <a:endParaRPr lang="ru-RU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695575" y="3151188"/>
            <a:ext cx="1389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/>
              <a:t>во дні они, </a:t>
            </a:r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372225" y="3213100"/>
            <a:ext cx="706438" cy="3365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372225" y="3179763"/>
            <a:ext cx="706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/>
              <a:t>глас;</a:t>
            </a:r>
            <a:endParaRPr lang="ru-RU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928813" y="3716338"/>
            <a:ext cx="153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/>
              <a:t>отверзуться </a:t>
            </a:r>
            <a:endParaRPr lang="ru-RU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467100" y="3721100"/>
            <a:ext cx="644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/>
              <a:t>уста</a:t>
            </a:r>
            <a:endParaRPr lang="ru-RU"/>
          </a:p>
        </p:txBody>
      </p:sp>
      <p:sp>
        <p:nvSpPr>
          <p:cNvPr id="22529" name="TextBox 22528"/>
          <p:cNvSpPr txBox="1">
            <a:spLocks noChangeArrowheads="1"/>
          </p:cNvSpPr>
          <p:nvPr/>
        </p:nvSpPr>
        <p:spPr bwMode="auto">
          <a:xfrm>
            <a:off x="3397250" y="4264025"/>
            <a:ext cx="1046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/>
              <a:t>щодуші!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2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29"/>
                  </p:tgtEl>
                </p:cond>
              </p:nextCondLst>
            </p:seq>
          </p:childTnLst>
        </p:cTn>
      </p:par>
    </p:tnLst>
    <p:bldLst>
      <p:bldP spid="22532" grpId="0" animBg="1"/>
      <p:bldP spid="22528" grpId="0" animBg="1"/>
      <p:bldP spid="30" grpId="0" animBg="1"/>
      <p:bldP spid="26" grpId="0" animBg="1"/>
      <p:bldP spid="24" grpId="0" animBg="1"/>
      <p:bldP spid="22" grpId="0" animBg="1"/>
      <p:bldP spid="20" grpId="0" animBg="1"/>
      <p:bldP spid="18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1928813" y="1571625"/>
            <a:ext cx="6500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04482" y="620688"/>
            <a:ext cx="4473276" cy="517064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ВІТАЮ!</a:t>
            </a:r>
          </a:p>
          <a:p>
            <a:pPr algn="ctr">
              <a:lnSpc>
                <a:spcPct val="150000"/>
              </a:lnSpc>
              <a:defRPr/>
            </a:pPr>
            <a:r>
              <a:rPr lang="uk-UA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Ти прекрасно </a:t>
            </a:r>
            <a:endParaRPr lang="uk-UA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  <a:defRPr/>
            </a:pPr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справляєшся</a:t>
            </a:r>
            <a:endParaRPr lang="uk-UA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  <a:defRPr/>
            </a:pPr>
            <a:r>
              <a:rPr lang="uk-UA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із завданнями. </a:t>
            </a:r>
          </a:p>
          <a:p>
            <a:pPr algn="ctr">
              <a:lnSpc>
                <a:spcPct val="150000"/>
              </a:lnSpc>
              <a:defRPr/>
            </a:pPr>
            <a:r>
              <a:rPr lang="uk-UA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Успіхів!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3556" name="Picture 2" descr="http://kzschool.ru/uploads/posts/2014-12/1419695308_3920107-thum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924175"/>
            <a:ext cx="209867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ds03.infourok.ru/uploads/ex/12d6/0000265d-8b10bbd8/hello_html_401f19f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20593"/>
            <a:ext cx="7123113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Прямоугольник 1"/>
          <p:cNvSpPr>
            <a:spLocks noChangeArrowheads="1"/>
          </p:cNvSpPr>
          <p:nvPr/>
        </p:nvSpPr>
        <p:spPr bwMode="auto">
          <a:xfrm>
            <a:off x="1928813" y="1571625"/>
            <a:ext cx="6500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3328" y="188640"/>
            <a:ext cx="677179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Домашнє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завдання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581" name="TextBox 8"/>
          <p:cNvSpPr txBox="1">
            <a:spLocks noChangeArrowheads="1"/>
          </p:cNvSpPr>
          <p:nvPr/>
        </p:nvSpPr>
        <p:spPr bwMode="auto">
          <a:xfrm>
            <a:off x="2339975" y="1571625"/>
            <a:ext cx="44434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lnSpc>
                <a:spcPct val="200000"/>
              </a:lnSpc>
              <a:buAutoNum type="arabicPeriod"/>
            </a:pPr>
            <a:r>
              <a:rPr lang="uk-UA" sz="2000" b="1" dirty="0" smtClean="0">
                <a:solidFill>
                  <a:schemeClr val="bg1"/>
                </a:solidFill>
                <a:latin typeface="Monotype Corsiva" pitchFamily="66" charset="0"/>
              </a:rPr>
              <a:t>Вивчи матеріал уроку</a:t>
            </a:r>
          </a:p>
          <a:p>
            <a:pPr eaLnBrk="1" hangingPunct="1">
              <a:lnSpc>
                <a:spcPct val="200000"/>
              </a:lnSpc>
            </a:pPr>
            <a:r>
              <a:rPr lang="uk-UA" sz="2000" b="1" dirty="0" smtClean="0">
                <a:solidFill>
                  <a:schemeClr val="bg1"/>
                </a:solidFill>
                <a:latin typeface="Monotype Corsiva" pitchFamily="66" charset="0"/>
              </a:rPr>
              <a:t>2. Склади  зв’язну розповідь, використовуючи слова слайду 9.</a:t>
            </a:r>
            <a:endParaRPr lang="ru-RU" sz="2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5FD6E-F050-4CEA-A71F-02A536E09D92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78840" y="260648"/>
            <a:ext cx="3703129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</a:t>
            </a:r>
            <a:r>
              <a:rPr lang="ru-RU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уроці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3750" y="1484313"/>
            <a:ext cx="6332538" cy="337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uk-UA" sz="2400" b="1" dirty="0">
                <a:solidFill>
                  <a:srgbClr val="002060"/>
                </a:solidFill>
                <a:latin typeface="Monotype Corsiva" pitchFamily="66" charset="0"/>
              </a:rPr>
              <a:t>дізнаєшся, як поділяється лексика за частотою </a:t>
            </a:r>
          </a:p>
          <a:p>
            <a:pPr>
              <a:lnSpc>
                <a:spcPct val="150000"/>
              </a:lnSpc>
              <a:defRPr/>
            </a:pPr>
            <a:r>
              <a:rPr lang="uk-UA" sz="2400" b="1" dirty="0">
                <a:solidFill>
                  <a:srgbClr val="002060"/>
                </a:solidFill>
                <a:latin typeface="Monotype Corsiva" pitchFamily="66" charset="0"/>
              </a:rPr>
              <a:t>вживання в мовленні;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uk-UA" sz="2400" b="1" dirty="0">
                <a:solidFill>
                  <a:srgbClr val="002060"/>
                </a:solidFill>
                <a:latin typeface="Monotype Corsiva" pitchFamily="66" charset="0"/>
              </a:rPr>
              <a:t>навчишся розрізняти слова, що є в повсякденному </a:t>
            </a:r>
          </a:p>
          <a:p>
            <a:pPr>
              <a:lnSpc>
                <a:spcPct val="150000"/>
              </a:lnSpc>
              <a:defRPr/>
            </a:pPr>
            <a:r>
              <a:rPr lang="uk-UA" sz="2400" b="1" dirty="0">
                <a:solidFill>
                  <a:srgbClr val="002060"/>
                </a:solidFill>
                <a:latin typeface="Monotype Corsiva" pitchFamily="66" charset="0"/>
              </a:rPr>
              <a:t>вжитку і ті, які рідко використовуються в мовленні;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uk-UA" sz="2400" b="1" dirty="0">
                <a:solidFill>
                  <a:srgbClr val="002060"/>
                </a:solidFill>
                <a:latin typeface="Monotype Corsiva" pitchFamily="66" charset="0"/>
              </a:rPr>
              <a:t>виконаєш практичні вправи .</a:t>
            </a:r>
          </a:p>
          <a:p>
            <a:pPr>
              <a:lnSpc>
                <a:spcPct val="150000"/>
              </a:lnSpc>
              <a:defRPr/>
            </a:pPr>
            <a:r>
              <a:rPr lang="uk-UA" sz="24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9221" name="Picture 7" descr="C:\Users\Дом\Desktop\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806825"/>
            <a:ext cx="2497137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1928813" y="1571625"/>
            <a:ext cx="6500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35896" y="476672"/>
            <a:ext cx="28184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Згадай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</a:p>
        </p:txBody>
      </p:sp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2051050" y="1844675"/>
            <a:ext cx="2828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2800" b="1">
                <a:solidFill>
                  <a:srgbClr val="002060"/>
                </a:solidFill>
                <a:latin typeface="Monotype Corsiva" pitchFamily="66" charset="0"/>
              </a:rPr>
              <a:t>Лексикологія — …</a:t>
            </a:r>
            <a:endParaRPr lang="ru-RU" sz="2800" b="1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Солнце 4"/>
          <p:cNvSpPr/>
          <p:nvPr/>
        </p:nvSpPr>
        <p:spPr>
          <a:xfrm>
            <a:off x="4864100" y="1827213"/>
            <a:ext cx="571500" cy="541337"/>
          </a:xfrm>
          <a:prstGeom prst="su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2051050" y="2997200"/>
            <a:ext cx="21605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2800" b="1">
                <a:solidFill>
                  <a:srgbClr val="002060"/>
                </a:solidFill>
                <a:latin typeface="Monotype Corsiva" pitchFamily="66" charset="0"/>
              </a:rPr>
              <a:t>Лексика — …</a:t>
            </a:r>
            <a:endParaRPr lang="ru-RU" sz="2800" b="1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9" name="Солнце 8"/>
          <p:cNvSpPr/>
          <p:nvPr/>
        </p:nvSpPr>
        <p:spPr>
          <a:xfrm>
            <a:off x="4286250" y="3006725"/>
            <a:ext cx="546100" cy="565150"/>
          </a:xfrm>
          <a:prstGeom prst="su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8" name="TextBox 6"/>
          <p:cNvSpPr txBox="1">
            <a:spLocks noChangeArrowheads="1"/>
          </p:cNvSpPr>
          <p:nvPr/>
        </p:nvSpPr>
        <p:spPr bwMode="auto">
          <a:xfrm>
            <a:off x="2051050" y="4437063"/>
            <a:ext cx="57848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2800" b="1">
                <a:solidFill>
                  <a:srgbClr val="002060"/>
                </a:solidFill>
                <a:latin typeface="Monotype Corsiva" pitchFamily="66" charset="0"/>
              </a:rPr>
              <a:t>Як поділяється лексика української мови </a:t>
            </a:r>
          </a:p>
          <a:p>
            <a:pPr eaLnBrk="1" hangingPunct="1"/>
            <a:r>
              <a:rPr lang="uk-UA" sz="2800" b="1">
                <a:solidFill>
                  <a:srgbClr val="002060"/>
                </a:solidFill>
                <a:latin typeface="Monotype Corsiva" pitchFamily="66" charset="0"/>
              </a:rPr>
              <a:t>за походженням?</a:t>
            </a:r>
            <a:endParaRPr lang="ru-RU" sz="2800" b="1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2" name="Солнце 11"/>
          <p:cNvSpPr/>
          <p:nvPr/>
        </p:nvSpPr>
        <p:spPr>
          <a:xfrm>
            <a:off x="4557713" y="4905375"/>
            <a:ext cx="544512" cy="565150"/>
          </a:xfrm>
          <a:prstGeom prst="su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4760913" y="4935538"/>
            <a:ext cx="3868737" cy="792162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 smtClean="0"/>
              <a:t>Власне українські </a:t>
            </a:r>
            <a:r>
              <a:rPr lang="uk-UA" dirty="0"/>
              <a:t>й запозичені слова</a:t>
            </a:r>
            <a:endParaRPr lang="ru-RU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4943475" y="1741488"/>
            <a:ext cx="3868738" cy="792162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розділ науки про мову, що вивчає лексику</a:t>
            </a:r>
            <a:endParaRPr lang="ru-RU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4519613" y="2892425"/>
            <a:ext cx="3868737" cy="792163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словниковий склад мови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64544" y="5877272"/>
            <a:ext cx="538006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 Для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перевірки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клікай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сонечко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1928813" y="1571625"/>
            <a:ext cx="6500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72696" y="370573"/>
            <a:ext cx="7613046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Лексика за частотою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вживання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поділяється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268538" y="1628775"/>
            <a:ext cx="1943100" cy="12239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508625" y="1571625"/>
            <a:ext cx="1511300" cy="12811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724" name="Picture 4" descr="http://mmedia.ozon.ru/multimedia/soft_other/101156293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3284538"/>
            <a:ext cx="2668587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63775" y="2997200"/>
            <a:ext cx="1647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2400" b="1">
                <a:solidFill>
                  <a:srgbClr val="C00000"/>
                </a:solidFill>
              </a:rPr>
              <a:t>АКТИВНУ</a:t>
            </a:r>
            <a:endParaRPr lang="ru-RU" b="1">
              <a:solidFill>
                <a:srgbClr val="C00000"/>
              </a:solidFill>
            </a:endParaRPr>
          </a:p>
        </p:txBody>
      </p:sp>
      <p:pic>
        <p:nvPicPr>
          <p:cNvPr id="30726" name="Picture 6" descr="http://kompromator.in.ua/media/k2/items/cache/cd28e7de42daec61e1a7b5cd2b05356d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3429000"/>
            <a:ext cx="2476500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392863" y="2916238"/>
            <a:ext cx="170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2400" b="1">
                <a:solidFill>
                  <a:srgbClr val="C00000"/>
                </a:solidFill>
              </a:rPr>
              <a:t>ПАСИВНУ</a:t>
            </a:r>
            <a:endParaRPr lang="ru-RU" b="1">
              <a:solidFill>
                <a:srgbClr val="C00000"/>
              </a:solidFill>
            </a:endParaRPr>
          </a:p>
        </p:txBody>
      </p:sp>
      <p:pic>
        <p:nvPicPr>
          <p:cNvPr id="11274" name="Picture 8" descr="http://librarylicey4.ucoz.ru/01f31e9621df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146425"/>
            <a:ext cx="2797175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1928813" y="1571625"/>
            <a:ext cx="6500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63688" y="116632"/>
            <a:ext cx="5832648" cy="23042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До </a:t>
            </a:r>
            <a:r>
              <a:rPr lang="ru-RU" sz="2400" b="1" dirty="0" err="1"/>
              <a:t>активної</a:t>
            </a:r>
            <a:r>
              <a:rPr lang="ru-RU" sz="2400" dirty="0"/>
              <a:t> </a:t>
            </a:r>
            <a:r>
              <a:rPr lang="ru-RU" dirty="0"/>
              <a:t>лексики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належать </a:t>
            </a:r>
            <a:r>
              <a:rPr lang="ru-RU" dirty="0" err="1" smtClean="0"/>
              <a:t>загальновживані</a:t>
            </a:r>
            <a:r>
              <a:rPr lang="ru-RU" dirty="0" smtClean="0"/>
              <a:t> </a:t>
            </a:r>
            <a:r>
              <a:rPr lang="ru-RU" dirty="0"/>
              <a:t>слова,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ознак</a:t>
            </a:r>
            <a:r>
              <a:rPr lang="ru-RU" dirty="0"/>
              <a:t> </a:t>
            </a:r>
            <a:r>
              <a:rPr lang="ru-RU" dirty="0" err="1" smtClean="0"/>
              <a:t>застарілості</a:t>
            </a:r>
            <a:r>
              <a:rPr lang="ru-RU" dirty="0" smtClean="0"/>
              <a:t>: </a:t>
            </a:r>
            <a:r>
              <a:rPr lang="ru-RU" i="1" dirty="0"/>
              <a:t>земля, </a:t>
            </a:r>
            <a:r>
              <a:rPr lang="ru-RU" i="1" dirty="0" err="1"/>
              <a:t>світло</a:t>
            </a:r>
            <a:r>
              <a:rPr lang="ru-RU" i="1" dirty="0"/>
              <a:t>, </a:t>
            </a:r>
            <a:r>
              <a:rPr lang="ru-RU" i="1" dirty="0" err="1"/>
              <a:t>вільний</a:t>
            </a:r>
            <a:r>
              <a:rPr lang="ru-RU" i="1" dirty="0"/>
              <a:t>, </a:t>
            </a:r>
            <a:r>
              <a:rPr lang="ru-RU" i="1" dirty="0" err="1"/>
              <a:t>білий</a:t>
            </a:r>
            <a:r>
              <a:rPr lang="ru-RU" i="1" dirty="0"/>
              <a:t>, </a:t>
            </a:r>
            <a:r>
              <a:rPr lang="ru-RU" i="1" dirty="0" err="1"/>
              <a:t>п’ять</a:t>
            </a:r>
            <a:r>
              <a:rPr lang="ru-RU" i="1" dirty="0"/>
              <a:t>, </a:t>
            </a:r>
            <a:r>
              <a:rPr lang="ru-RU" i="1" dirty="0" err="1"/>
              <a:t>писати</a:t>
            </a:r>
            <a:r>
              <a:rPr lang="ru-RU" i="1" dirty="0"/>
              <a:t>, завтра, тут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слова і </a:t>
            </a:r>
            <a:r>
              <a:rPr lang="ru-RU" dirty="0" err="1"/>
              <a:t>терміни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широко </a:t>
            </a:r>
            <a:r>
              <a:rPr lang="ru-RU" dirty="0" err="1"/>
              <a:t>використовуються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галузях</a:t>
            </a:r>
            <a:r>
              <a:rPr lang="ru-RU" dirty="0"/>
              <a:t> науки, </a:t>
            </a:r>
            <a:r>
              <a:rPr lang="ru-RU" dirty="0" err="1"/>
              <a:t>техніки</a:t>
            </a:r>
            <a:r>
              <a:rPr lang="ru-RU" dirty="0"/>
              <a:t>, </a:t>
            </a:r>
            <a:r>
              <a:rPr lang="ru-RU" dirty="0" err="1"/>
              <a:t>культури</a:t>
            </a:r>
            <a:r>
              <a:rPr lang="ru-RU" dirty="0"/>
              <a:t>: </a:t>
            </a:r>
            <a:r>
              <a:rPr lang="ru-RU" i="1" dirty="0" err="1"/>
              <a:t>лексикологія</a:t>
            </a:r>
            <a:r>
              <a:rPr lang="ru-RU" i="1" dirty="0"/>
              <a:t>, </a:t>
            </a:r>
            <a:r>
              <a:rPr lang="ru-RU" i="1" dirty="0" err="1"/>
              <a:t>теодоліт</a:t>
            </a:r>
            <a:r>
              <a:rPr lang="ru-RU" i="1" dirty="0"/>
              <a:t>, </a:t>
            </a:r>
            <a:r>
              <a:rPr lang="ru-RU" i="1" dirty="0" err="1"/>
              <a:t>інтеграл</a:t>
            </a:r>
            <a:r>
              <a:rPr lang="ru-RU" i="1" dirty="0"/>
              <a:t>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43808" y="2852936"/>
            <a:ext cx="5832648" cy="172819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До </a:t>
            </a:r>
            <a:r>
              <a:rPr lang="ru-RU" sz="2400" b="1" dirty="0" err="1"/>
              <a:t>пасивної</a:t>
            </a:r>
            <a:r>
              <a:rPr lang="ru-RU" sz="2400" b="1" i="1" dirty="0"/>
              <a:t> </a:t>
            </a:r>
            <a:r>
              <a:rPr lang="ru-RU" dirty="0"/>
              <a:t>лексики </a:t>
            </a:r>
            <a:r>
              <a:rPr lang="ru-RU" dirty="0" err="1"/>
              <a:t>мови</a:t>
            </a:r>
            <a:r>
              <a:rPr lang="ru-RU" dirty="0"/>
              <a:t> належать слова,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(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) </a:t>
            </a:r>
            <a:r>
              <a:rPr lang="ru-RU" dirty="0" err="1"/>
              <a:t>рідко</a:t>
            </a:r>
            <a:r>
              <a:rPr lang="ru-RU" dirty="0"/>
              <a:t> </a:t>
            </a:r>
            <a:r>
              <a:rPr lang="ru-RU" dirty="0" err="1"/>
              <a:t>вживаються</a:t>
            </a:r>
            <a:r>
              <a:rPr lang="ru-RU" dirty="0"/>
              <a:t>. </a:t>
            </a:r>
            <a:r>
              <a:rPr lang="ru-RU" dirty="0" err="1"/>
              <a:t>Сюди</a:t>
            </a:r>
            <a:r>
              <a:rPr lang="ru-RU" dirty="0"/>
              <a:t> належать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застарілі</a:t>
            </a:r>
            <a:r>
              <a:rPr lang="ru-RU" dirty="0"/>
              <a:t> слова і </a:t>
            </a:r>
            <a:r>
              <a:rPr lang="ru-RU" dirty="0" err="1"/>
              <a:t>нові</a:t>
            </a:r>
            <a:r>
              <a:rPr lang="ru-RU" dirty="0"/>
              <a:t> слова, </a:t>
            </a:r>
            <a:r>
              <a:rPr lang="ru-RU" dirty="0" err="1"/>
              <a:t>які</a:t>
            </a:r>
            <a:r>
              <a:rPr lang="ru-RU" dirty="0"/>
              <a:t> недавно </a:t>
            </a:r>
            <a:r>
              <a:rPr lang="ru-RU" dirty="0" err="1"/>
              <a:t>виникли</a:t>
            </a:r>
            <a:r>
              <a:rPr lang="ru-RU" dirty="0"/>
              <a:t> і </a:t>
            </a:r>
            <a:r>
              <a:rPr lang="ru-RU" dirty="0" err="1"/>
              <a:t>ще</a:t>
            </a:r>
            <a:r>
              <a:rPr lang="ru-RU" dirty="0"/>
              <a:t> не </a:t>
            </a:r>
            <a:r>
              <a:rPr lang="ru-RU" dirty="0" err="1"/>
              <a:t>ввійшли</a:t>
            </a:r>
            <a:r>
              <a:rPr lang="ru-RU" dirty="0"/>
              <a:t> до </a:t>
            </a:r>
            <a:r>
              <a:rPr lang="ru-RU" dirty="0" err="1"/>
              <a:t>загальнолітературного</a:t>
            </a:r>
            <a:r>
              <a:rPr lang="ru-RU" dirty="0"/>
              <a:t> </a:t>
            </a:r>
            <a:r>
              <a:rPr lang="ru-RU" dirty="0" err="1"/>
              <a:t>вжитку</a:t>
            </a:r>
            <a:r>
              <a:rPr lang="ru-RU" dirty="0"/>
              <a:t>.</a:t>
            </a:r>
            <a:r>
              <a:rPr lang="ru-RU" i="1" dirty="0"/>
              <a:t> </a:t>
            </a:r>
          </a:p>
        </p:txBody>
      </p:sp>
      <p:pic>
        <p:nvPicPr>
          <p:cNvPr id="13321" name="Picture 10" descr="http://ito.vspu.net/CITN_rob_stud_2016/ENMK_%D0%86%D0%BD%D1%96%D0%B2%D0%B0%D1%82%D0%BA%D1%96%D0%BD%D0%B0/ENMK_Priroda/Zmist/ditu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206750"/>
            <a:ext cx="1878013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483768" y="5445224"/>
            <a:ext cx="2880320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b="1" dirty="0"/>
          </a:p>
          <a:p>
            <a:pPr algn="ctr">
              <a:defRPr/>
            </a:pPr>
            <a:r>
              <a:rPr lang="uk-UA" sz="2000" b="1" dirty="0">
                <a:solidFill>
                  <a:srgbClr val="FFFF00"/>
                </a:solidFill>
              </a:rPr>
              <a:t>Застарілі слова</a:t>
            </a:r>
          </a:p>
          <a:p>
            <a:pPr algn="ctr">
              <a:defRPr/>
            </a:pPr>
            <a:r>
              <a:rPr lang="uk-UA" i="1" dirty="0"/>
              <a:t>жандарм, очіпок, ночви</a:t>
            </a:r>
          </a:p>
          <a:p>
            <a:pPr algn="ctr">
              <a:defRPr/>
            </a:pPr>
            <a:endParaRPr lang="uk-UA" dirty="0"/>
          </a:p>
          <a:p>
            <a:pPr algn="ctr"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40152" y="5439645"/>
            <a:ext cx="2880320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rgbClr val="FFFF00"/>
                </a:solidFill>
              </a:rPr>
              <a:t>Неологізми</a:t>
            </a:r>
            <a:endParaRPr lang="uk-UA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uk-UA" i="1" dirty="0"/>
              <a:t>спікеріада, </a:t>
            </a:r>
            <a:r>
              <a:rPr lang="uk-UA" i="1" dirty="0" err="1"/>
              <a:t>ваучеризація</a:t>
            </a:r>
            <a:endParaRPr lang="ru-RU" i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211638" y="4581525"/>
            <a:ext cx="968375" cy="8588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118225" y="4597400"/>
            <a:ext cx="1046163" cy="8429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http://nik4.edu.27.ru/files/uploads/images/ShKOLONIE_TRADITsI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2863"/>
            <a:ext cx="2379663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Прямоугольник 1"/>
          <p:cNvSpPr>
            <a:spLocks noChangeArrowheads="1"/>
          </p:cNvSpPr>
          <p:nvPr/>
        </p:nvSpPr>
        <p:spPr bwMode="auto">
          <a:xfrm>
            <a:off x="1928813" y="1571625"/>
            <a:ext cx="6500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1760" y="648295"/>
            <a:ext cx="568880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Застарілі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слова</a:t>
            </a:r>
          </a:p>
        </p:txBody>
      </p:sp>
      <p:sp>
        <p:nvSpPr>
          <p:cNvPr id="4" name="Стрелка вверх 3"/>
          <p:cNvSpPr/>
          <p:nvPr/>
        </p:nvSpPr>
        <p:spPr>
          <a:xfrm rot="12757825">
            <a:off x="3562350" y="1558925"/>
            <a:ext cx="455613" cy="1727200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 rot="8764088">
            <a:off x="6216650" y="1476375"/>
            <a:ext cx="457200" cy="1816100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71699" y="3192427"/>
            <a:ext cx="2520280" cy="29523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C00000"/>
                </a:solidFill>
              </a:rPr>
              <a:t>АРХАЇЗМИ</a:t>
            </a:r>
            <a:r>
              <a:rPr lang="uk-UA" dirty="0">
                <a:solidFill>
                  <a:srgbClr val="C00000"/>
                </a:solidFill>
              </a:rPr>
              <a:t> </a:t>
            </a:r>
            <a:r>
              <a:rPr lang="uk-UA" dirty="0"/>
              <a:t>— це застарілі слова, що є назвами різних предметів і явищ, які мають певне найменування в сучасній мові: </a:t>
            </a:r>
            <a:r>
              <a:rPr lang="uk-UA" i="1" dirty="0"/>
              <a:t>всує (марно), ланіти (щоки), уста (губи)</a:t>
            </a:r>
            <a:endParaRPr lang="ru-RU" i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43080" y="3192427"/>
            <a:ext cx="2520280" cy="29523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C00000"/>
                </a:solidFill>
              </a:rPr>
              <a:t>ІСТОРИЗМИ</a:t>
            </a:r>
            <a:r>
              <a:rPr lang="uk-UA" dirty="0">
                <a:solidFill>
                  <a:srgbClr val="C00000"/>
                </a:solidFill>
              </a:rPr>
              <a:t> </a:t>
            </a:r>
            <a:r>
              <a:rPr lang="uk-UA" dirty="0"/>
              <a:t>— це слова, що вийшли з ужитку разом із тими предметами, які вони називали: </a:t>
            </a:r>
            <a:r>
              <a:rPr lang="uk-UA" i="1" dirty="0"/>
              <a:t>рогатина, алтин, аршин, десятина, жупан</a:t>
            </a:r>
            <a:endParaRPr lang="ru-RU" i="1" dirty="0"/>
          </a:p>
        </p:txBody>
      </p:sp>
      <p:pic>
        <p:nvPicPr>
          <p:cNvPr id="14349" name="Picture 2" descr="http://www.playcast.ru/uploads/2015/08/26/1482348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3675063"/>
            <a:ext cx="15430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1928813" y="1571625"/>
            <a:ext cx="6500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79315" y="367702"/>
            <a:ext cx="6913562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uk-UA" i="1" dirty="0"/>
              <a:t>Прочитай речення. Поясни значення виділених слів (для перевірки натисни на </a:t>
            </a:r>
            <a:r>
              <a:rPr lang="uk-UA" i="1" dirty="0" smtClean="0"/>
              <a:t>слово, там ти </a:t>
            </a:r>
            <a:r>
              <a:rPr lang="uk-UA" i="1" dirty="0"/>
              <a:t>п</a:t>
            </a:r>
            <a:r>
              <a:rPr lang="uk-UA" i="1" dirty="0" smtClean="0"/>
              <a:t>обачиш словникову статтю, де «заст.» означає «застаріле»). </a:t>
            </a:r>
            <a:r>
              <a:rPr lang="uk-UA" i="1" dirty="0"/>
              <a:t>Чи є вони активно вживаними? </a:t>
            </a:r>
          </a:p>
          <a:p>
            <a:pPr>
              <a:lnSpc>
                <a:spcPct val="150000"/>
              </a:lnSpc>
              <a:defRPr/>
            </a:pPr>
            <a:endParaRPr lang="ru-RU" dirty="0"/>
          </a:p>
          <a:p>
            <a:pPr indent="457200">
              <a:lnSpc>
                <a:spcPct val="150000"/>
              </a:lnSpc>
              <a:defRPr/>
            </a:pPr>
            <a:r>
              <a:rPr lang="uk-UA" b="1" dirty="0" smtClean="0"/>
              <a:t>1. </a:t>
            </a:r>
            <a:r>
              <a:rPr lang="uk-UA" dirty="0" smtClean="0"/>
              <a:t>Багато                  </a:t>
            </a:r>
            <a:r>
              <a:rPr lang="uk-UA" dirty="0"/>
              <a:t>духовних семінарів                 були, народ оспі­вували по-своєму. </a:t>
            </a:r>
            <a:r>
              <a:rPr lang="uk-UA" b="1" dirty="0"/>
              <a:t>2. </a:t>
            </a:r>
            <a:r>
              <a:rPr lang="uk-UA" dirty="0" err="1"/>
              <a:t>Верига</a:t>
            </a:r>
            <a:r>
              <a:rPr lang="uk-UA" dirty="0"/>
              <a:t>, в святковому      червоного сукна, біля                  читав святе письмо, переписане од руки (</a:t>
            </a:r>
            <a:r>
              <a:rPr lang="uk-UA" i="1" dirty="0"/>
              <a:t>П. Панч</a:t>
            </a:r>
            <a:r>
              <a:rPr lang="uk-UA" dirty="0" smtClean="0"/>
              <a:t>).</a:t>
            </a:r>
          </a:p>
          <a:p>
            <a:pPr indent="457200">
              <a:lnSpc>
                <a:spcPct val="150000"/>
              </a:lnSpc>
              <a:defRPr/>
            </a:pP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79613" y="4724400"/>
            <a:ext cx="6553200" cy="201771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1600" b="1" dirty="0"/>
              <a:t>СПУДЕ́Й</a:t>
            </a:r>
            <a:r>
              <a:rPr lang="vi-VN" sz="1600" dirty="0"/>
              <a:t>, я, </a:t>
            </a:r>
            <a:r>
              <a:rPr lang="vi-VN" sz="1600" i="1" dirty="0"/>
              <a:t>ч., заст.</a:t>
            </a:r>
            <a:r>
              <a:rPr lang="vi-VN" sz="1600" dirty="0"/>
              <a:t> Учень бурси та інших духовних навчальних закладів; назва учнів середніх і молодших класів Київської академії. — </a:t>
            </a:r>
            <a:r>
              <a:rPr lang="vi-VN" sz="1600" i="1" dirty="0"/>
              <a:t>Ви розумієте, панове, мову.. Ціцеронову? — спитав він. — Та дещо розуміємо ще з бурси, бо були колись спудеями у Києві,</a:t>
            </a:r>
            <a:r>
              <a:rPr lang="vi-VN" sz="1600" dirty="0"/>
              <a:t> — </a:t>
            </a:r>
            <a:r>
              <a:rPr lang="vi-VN" sz="1600" i="1" dirty="0"/>
              <a:t>одказав Палій</a:t>
            </a:r>
            <a:r>
              <a:rPr lang="vi-VN" sz="1600" dirty="0"/>
              <a:t> (Морд., І, 1958, 121)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39213" y="2029696"/>
            <a:ext cx="110568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спудеїв</a:t>
            </a: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32239" y="2029696"/>
            <a:ext cx="110568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піїтами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79613" y="4724400"/>
            <a:ext cx="6553200" cy="201771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1600" b="1" dirty="0"/>
              <a:t>ПІЇ́Т</a:t>
            </a:r>
            <a:r>
              <a:rPr lang="vi-VN" sz="1600" dirty="0"/>
              <a:t>, а, чол., книжн., заст. Поет. </a:t>
            </a:r>
            <a:r>
              <a:rPr lang="vi-VN" sz="1600" i="1" dirty="0"/>
              <a:t>Піїти в одах вихваляли Войну [війну] й царицю</a:t>
            </a:r>
            <a:r>
              <a:rPr lang="vi-VN" sz="1600" dirty="0"/>
              <a:t> (Тарас Шевченко, </a:t>
            </a:r>
            <a:r>
              <a:rPr lang="en-US" sz="1600" dirty="0"/>
              <a:t>II, 1953, 54</a:t>
            </a:r>
            <a:r>
              <a:rPr lang="en-US" sz="1600" i="1" dirty="0"/>
              <a:t>); </a:t>
            </a:r>
            <a:r>
              <a:rPr lang="vi-VN" sz="1600" i="1" dirty="0"/>
              <a:t>І він, піїт з принишклої Полтави, Замість печалі дарував нам сміх </a:t>
            </a:r>
            <a:r>
              <a:rPr lang="vi-VN" sz="1600" dirty="0"/>
              <a:t>(Любомир Дмитерко, Книга боротьби, 1939, 46).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68344" y="2451975"/>
            <a:ext cx="110568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жупані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79613" y="4724400"/>
            <a:ext cx="6553200" cy="201771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b="1" dirty="0"/>
              <a:t>ЖУПА́Н</a:t>
            </a:r>
            <a:r>
              <a:rPr lang="vi-VN" dirty="0"/>
              <a:t>, пана, чол.</a:t>
            </a:r>
          </a:p>
          <a:p>
            <a:pPr algn="ctr">
              <a:defRPr/>
            </a:pPr>
            <a:r>
              <a:rPr lang="vi-VN" dirty="0"/>
              <a:t>Старовинний верхній чоловічий одяг, оздоблений хутром та позументом, що був поширений серед заможного козацтва та польської шляхти. </a:t>
            </a:r>
            <a:r>
              <a:rPr lang="vi-VN" i="1" dirty="0"/>
              <a:t>Завзятий, у синій шапці, у жупані, В червоних, як калина, штанях, Навприсідки вліта козак</a:t>
            </a:r>
            <a:r>
              <a:rPr lang="vi-VN" dirty="0"/>
              <a:t> (Тарас Шевченко, </a:t>
            </a:r>
            <a:r>
              <a:rPr lang="en-US" dirty="0"/>
              <a:t>II, 1953, 79)</a:t>
            </a:r>
            <a:r>
              <a:rPr lang="uk-UA" dirty="0"/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30407" y="2852936"/>
            <a:ext cx="110568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каганця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79613" y="4724400"/>
            <a:ext cx="6553200" cy="201771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b="1" dirty="0"/>
              <a:t>КАГАНЕ́ЦЬ</a:t>
            </a:r>
            <a:r>
              <a:rPr lang="vi-VN" dirty="0"/>
              <a:t>, нця́, ч.</a:t>
            </a:r>
          </a:p>
          <a:p>
            <a:pPr algn="ctr">
              <a:defRPr/>
            </a:pPr>
            <a:endParaRPr lang="vi-VN" dirty="0"/>
          </a:p>
          <a:p>
            <a:pPr algn="ctr">
              <a:defRPr/>
            </a:pPr>
            <a:r>
              <a:rPr lang="vi-VN" dirty="0"/>
              <a:t>Невеличкий світильник, що складається з гнота та посуду, у який наливається олія, лій чи гас. </a:t>
            </a:r>
            <a:r>
              <a:rPr lang="vi-VN" i="1" dirty="0"/>
              <a:t>В хаті каганець ледве-ледве світив</a:t>
            </a:r>
            <a:r>
              <a:rPr lang="vi-VN" dirty="0"/>
              <a:t> (Вовчок, І, 1955, </a:t>
            </a:r>
            <a:r>
              <a:rPr lang="vi-VN" dirty="0" smtClean="0"/>
              <a:t>267</a:t>
            </a:r>
            <a:r>
              <a:rPr lang="uk-UA" dirty="0" smtClean="0"/>
              <a:t>)</a:t>
            </a:r>
            <a:r>
              <a:rPr lang="vi-VN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5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1928813" y="1571625"/>
            <a:ext cx="6500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4075" y="981075"/>
            <a:ext cx="6462713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i="1" dirty="0"/>
              <a:t>Добери до </a:t>
            </a:r>
            <a:r>
              <a:rPr lang="ru-RU" i="1" dirty="0" err="1"/>
              <a:t>поданих</a:t>
            </a:r>
            <a:r>
              <a:rPr lang="ru-RU" i="1" dirty="0"/>
              <a:t> </a:t>
            </a:r>
            <a:r>
              <a:rPr lang="ru-RU" i="1" dirty="0" err="1"/>
              <a:t>архаїзмів</a:t>
            </a:r>
            <a:r>
              <a:rPr lang="ru-RU" i="1" dirty="0"/>
              <a:t> </a:t>
            </a:r>
            <a:r>
              <a:rPr lang="ru-RU" i="1" dirty="0" err="1"/>
              <a:t>відповідні</a:t>
            </a:r>
            <a:r>
              <a:rPr lang="ru-RU" i="1" dirty="0"/>
              <a:t> слова,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вживаються</a:t>
            </a:r>
            <a:r>
              <a:rPr lang="ru-RU" i="1" dirty="0"/>
              <a:t> в </a:t>
            </a:r>
            <a:r>
              <a:rPr lang="ru-RU" i="1" dirty="0" err="1"/>
              <a:t>сучасній</a:t>
            </a:r>
            <a:r>
              <a:rPr lang="ru-RU" i="1" dirty="0"/>
              <a:t> </a:t>
            </a:r>
            <a:r>
              <a:rPr lang="ru-RU" i="1" dirty="0" err="1"/>
              <a:t>мові</a:t>
            </a:r>
            <a:r>
              <a:rPr lang="ru-RU" i="1" dirty="0"/>
              <a:t>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1928813" y="2765425"/>
            <a:ext cx="1355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002060"/>
                </a:solidFill>
                <a:latin typeface="Monotype Corsiva" pitchFamily="66" charset="0"/>
              </a:rPr>
              <a:t>Злото  —</a:t>
            </a:r>
            <a:endParaRPr lang="ru-RU" b="1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1973263" y="3284538"/>
            <a:ext cx="1266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002060"/>
                </a:solidFill>
                <a:latin typeface="Monotype Corsiva" pitchFamily="66" charset="0"/>
              </a:rPr>
              <a:t>Уста  —</a:t>
            </a:r>
            <a:endParaRPr lang="ru-RU" b="1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6390" name="TextBox 4"/>
          <p:cNvSpPr txBox="1">
            <a:spLocks noChangeArrowheads="1"/>
          </p:cNvSpPr>
          <p:nvPr/>
        </p:nvSpPr>
        <p:spPr bwMode="auto">
          <a:xfrm>
            <a:off x="1987550" y="3789363"/>
            <a:ext cx="1185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002060"/>
                </a:solidFill>
                <a:latin typeface="Monotype Corsiva" pitchFamily="66" charset="0"/>
              </a:rPr>
              <a:t>Град — </a:t>
            </a:r>
            <a:endParaRPr lang="ru-RU" b="1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6391" name="TextBox 5"/>
          <p:cNvSpPr txBox="1">
            <a:spLocks noChangeArrowheads="1"/>
          </p:cNvSpPr>
          <p:nvPr/>
        </p:nvSpPr>
        <p:spPr bwMode="auto">
          <a:xfrm>
            <a:off x="2012950" y="4365625"/>
            <a:ext cx="1135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002060"/>
                </a:solidFill>
                <a:latin typeface="Monotype Corsiva" pitchFamily="66" charset="0"/>
              </a:rPr>
              <a:t>Рече — </a:t>
            </a:r>
            <a:endParaRPr lang="ru-RU" b="1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6392" name="TextBox 7"/>
          <p:cNvSpPr txBox="1">
            <a:spLocks noChangeArrowheads="1"/>
          </p:cNvSpPr>
          <p:nvPr/>
        </p:nvSpPr>
        <p:spPr bwMode="auto">
          <a:xfrm>
            <a:off x="2014538" y="4843463"/>
            <a:ext cx="1306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002060"/>
                </a:solidFill>
                <a:latin typeface="Monotype Corsiva" pitchFamily="66" charset="0"/>
              </a:rPr>
              <a:t>Перст —</a:t>
            </a:r>
            <a:endParaRPr lang="ru-RU" b="1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51275" y="2765425"/>
            <a:ext cx="993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2400" b="1">
                <a:solidFill>
                  <a:srgbClr val="002060"/>
                </a:solidFill>
                <a:latin typeface="Monotype Corsiva" pitchFamily="66" charset="0"/>
              </a:rPr>
              <a:t>золото</a:t>
            </a:r>
            <a:endParaRPr lang="ru-RU" b="1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65563" y="3284538"/>
            <a:ext cx="679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2400" b="1">
                <a:solidFill>
                  <a:srgbClr val="002060"/>
                </a:solidFill>
                <a:latin typeface="Monotype Corsiva" pitchFamily="66" charset="0"/>
              </a:rPr>
              <a:t>губи</a:t>
            </a:r>
            <a:endParaRPr lang="ru-RU" b="1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29050" y="3789363"/>
            <a:ext cx="868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2400" b="1">
                <a:solidFill>
                  <a:srgbClr val="002060"/>
                </a:solidFill>
                <a:latin typeface="Monotype Corsiva" pitchFamily="66" charset="0"/>
              </a:rPr>
              <a:t>місто</a:t>
            </a:r>
            <a:endParaRPr lang="ru-RU" b="1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29050" y="4365625"/>
            <a:ext cx="12430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2400" b="1">
                <a:solidFill>
                  <a:srgbClr val="002060"/>
                </a:solidFill>
                <a:latin typeface="Monotype Corsiva" pitchFamily="66" charset="0"/>
              </a:rPr>
              <a:t>говорить</a:t>
            </a:r>
            <a:endParaRPr lang="ru-RU" b="1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65563" y="4843463"/>
            <a:ext cx="957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2400" b="1">
                <a:solidFill>
                  <a:srgbClr val="002060"/>
                </a:solidFill>
                <a:latin typeface="Monotype Corsiva" pitchFamily="66" charset="0"/>
              </a:rPr>
              <a:t>палець</a:t>
            </a:r>
            <a:endParaRPr lang="ru-RU" b="1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>
            <a:off x="6876256" y="5305875"/>
            <a:ext cx="1872208" cy="1075453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Для перевірки тисни тут</a:t>
            </a:r>
            <a:endParaRPr lang="ru-RU" dirty="0"/>
          </a:p>
        </p:txBody>
      </p:sp>
      <p:pic>
        <p:nvPicPr>
          <p:cNvPr id="16401" name="Picture 4" descr="04_zs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736725"/>
            <a:ext cx="2497137" cy="29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1928813" y="1571625"/>
            <a:ext cx="6500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4075" y="644525"/>
            <a:ext cx="6462713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  <a:defRPr/>
            </a:pPr>
            <a:r>
              <a:rPr lang="uk-UA" i="1" dirty="0"/>
              <a:t>Розподіли слова: в одну колонку архаїзми, в другу — історизми.</a:t>
            </a:r>
            <a:endParaRPr lang="ru-RU" i="1" dirty="0"/>
          </a:p>
          <a:p>
            <a:pPr>
              <a:lnSpc>
                <a:spcPct val="200000"/>
              </a:lnSpc>
              <a:defRPr/>
            </a:pPr>
            <a:r>
              <a:rPr lang="uk-UA" sz="2400" b="1" dirty="0">
                <a:solidFill>
                  <a:srgbClr val="002060"/>
                </a:solidFill>
                <a:latin typeface="Monotype Corsiva" pitchFamily="66" charset="0"/>
              </a:rPr>
              <a:t>Шаровари, град,аероплан, очіпок, ланіти (щоки), гетьман, страж, </a:t>
            </a:r>
            <a:r>
              <a:rPr lang="uk-UA" sz="2400" b="1" dirty="0" err="1">
                <a:solidFill>
                  <a:srgbClr val="002060"/>
                </a:solidFill>
                <a:latin typeface="Monotype Corsiva" pitchFamily="66" charset="0"/>
              </a:rPr>
              <a:t>вої</a:t>
            </a:r>
            <a:r>
              <a:rPr lang="uk-UA" sz="2400" b="1" dirty="0">
                <a:solidFill>
                  <a:srgbClr val="002060"/>
                </a:solidFill>
                <a:latin typeface="Monotype Corsiva" pitchFamily="66" charset="0"/>
              </a:rPr>
              <a:t> (воїн). 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32013" y="332105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FFFF00"/>
                          </a:solidFill>
                        </a:rPr>
                        <a:t>Архаїзми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FFFF00"/>
                          </a:solidFill>
                        </a:rPr>
                        <a:t>Історизми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err="1" smtClean="0">
                          <a:latin typeface="Monotype Corsiva" pitchFamily="66" charset="0"/>
                        </a:rPr>
                        <a:t>Вої</a:t>
                      </a:r>
                      <a:endParaRPr lang="ru-RU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latin typeface="Monotype Corsiva" pitchFamily="66" charset="0"/>
                        </a:rPr>
                        <a:t>Шаровари</a:t>
                      </a:r>
                      <a:endParaRPr lang="ru-RU" b="1" dirty="0">
                        <a:latin typeface="Monotype Corsiva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>
                          <a:latin typeface="Monotype Corsiva" pitchFamily="66" charset="0"/>
                        </a:rPr>
                        <a:t>Ланіти</a:t>
                      </a:r>
                      <a:endParaRPr lang="ru-RU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latin typeface="Monotype Corsiva" pitchFamily="66" charset="0"/>
                        </a:rPr>
                        <a:t>Аероплан</a:t>
                      </a:r>
                      <a:endParaRPr lang="ru-RU" b="1" dirty="0">
                        <a:latin typeface="Monotype Corsiva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>
                          <a:latin typeface="Monotype Corsiva" pitchFamily="66" charset="0"/>
                        </a:rPr>
                        <a:t>Град</a:t>
                      </a:r>
                      <a:endParaRPr lang="ru-RU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latin typeface="Monotype Corsiva" pitchFamily="66" charset="0"/>
                        </a:rPr>
                        <a:t>Гетьман</a:t>
                      </a:r>
                      <a:endParaRPr lang="ru-RU" b="1" dirty="0">
                        <a:latin typeface="Monotype Corsiva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>
                          <a:latin typeface="Monotype Corsiva" pitchFamily="66" charset="0"/>
                        </a:rPr>
                        <a:t>Страж</a:t>
                      </a:r>
                      <a:endParaRPr lang="ru-RU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latin typeface="Monotype Corsiva" pitchFamily="66" charset="0"/>
                        </a:rPr>
                        <a:t>Очіпок</a:t>
                      </a:r>
                      <a:endParaRPr lang="ru-RU" b="1" dirty="0">
                        <a:latin typeface="Monotype Corsiva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Овальная выноска 3"/>
          <p:cNvSpPr/>
          <p:nvPr/>
        </p:nvSpPr>
        <p:spPr>
          <a:xfrm>
            <a:off x="7092280" y="5301208"/>
            <a:ext cx="1800200" cy="1152128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Для </a:t>
            </a:r>
            <a:r>
              <a:rPr lang="ru-RU" dirty="0" err="1"/>
              <a:t>перевірки</a:t>
            </a:r>
            <a:r>
              <a:rPr lang="ru-RU" dirty="0"/>
              <a:t> тисни тут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1011</Words>
  <Application>Microsoft Office PowerPoint</Application>
  <PresentationFormat>Экран (4:3)</PresentationFormat>
  <Paragraphs>120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Arial</vt:lpstr>
      <vt:lpstr>Calibri</vt:lpstr>
      <vt:lpstr>Comic Sans MS</vt:lpstr>
      <vt:lpstr>Monotype Corsiva</vt:lpstr>
      <vt:lpstr>Wingdings</vt:lpstr>
      <vt:lpstr>Тема Office</vt:lpstr>
      <vt:lpstr>1_Тема Office</vt:lpstr>
      <vt:lpstr>3_Тема Office</vt:lpstr>
      <vt:lpstr>4_Тема Office</vt:lpstr>
      <vt:lpstr>5_Тема Office</vt:lpstr>
      <vt:lpstr>6_Тема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Карпатська Джерельна</dc:creator>
  <cp:lastModifiedBy>Карпатська Джерельна</cp:lastModifiedBy>
  <cp:revision>37</cp:revision>
  <dcterms:created xsi:type="dcterms:W3CDTF">2011-07-08T19:31:42Z</dcterms:created>
  <dcterms:modified xsi:type="dcterms:W3CDTF">2024-04-10T07:42:58Z</dcterms:modified>
</cp:coreProperties>
</file>