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61" r:id="rId9"/>
    <p:sldId id="262" r:id="rId10"/>
    <p:sldId id="263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E31"/>
    <a:srgbClr val="6BC5C3"/>
    <a:srgbClr val="6F267F"/>
    <a:srgbClr val="F1FCFE"/>
    <a:srgbClr val="FECB00"/>
    <a:srgbClr val="729F11"/>
    <a:srgbClr val="F7E8E1"/>
    <a:srgbClr val="DBF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122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14243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4358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02404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64324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76799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4372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97153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3231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37033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78316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76554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815E-F7B8-4E93-9F6C-89F6C3C8DBB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6.wdp"/><Relationship Id="rId4" Type="http://schemas.openxmlformats.org/officeDocument/2006/relationships/image" Target="../media/image13.png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6.wdp"/><Relationship Id="rId4" Type="http://schemas.openxmlformats.org/officeDocument/2006/relationships/image" Target="../media/image13.png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6.wdp"/><Relationship Id="rId4" Type="http://schemas.openxmlformats.org/officeDocument/2006/relationships/image" Target="../media/image13.png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8253" y="1533306"/>
            <a:ext cx="5015484" cy="23876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6F267F"/>
                </a:solidFill>
                <a:latin typeface="+mn-lt"/>
              </a:rPr>
              <a:t>Утворюємо числа другого десятка. </a:t>
            </a:r>
            <a:endParaRPr lang="en-US" b="1" dirty="0">
              <a:solidFill>
                <a:srgbClr val="6F267F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7479" y="4155366"/>
            <a:ext cx="6871247" cy="1655762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FEC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Одноцифрові і двоцифрові </a:t>
            </a:r>
          </a:p>
          <a:p>
            <a:r>
              <a:rPr lang="uk-UA" sz="3600" b="1" dirty="0" smtClean="0">
                <a:solidFill>
                  <a:srgbClr val="FEC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числа</a:t>
            </a:r>
            <a:endParaRPr lang="en-US" sz="3600" b="1" dirty="0">
              <a:solidFill>
                <a:srgbClr val="FEC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943609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6964" y="537413"/>
            <a:ext cx="7661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Bookman Old Style" panose="02050604050505020204" pitchFamily="18" charset="0"/>
              </a:rPr>
              <a:t>Прочитай кожну рівність. Праворуч від неї зафарбуй сірим стільки білих ґудзиків, щоб кількість сірих </a:t>
            </a:r>
            <a:r>
              <a:rPr lang="uk-UA" sz="2400" dirty="0" err="1" smtClean="0">
                <a:latin typeface="Bookman Old Style" panose="02050604050505020204" pitchFamily="18" charset="0"/>
              </a:rPr>
              <a:t>гудзиків</a:t>
            </a:r>
            <a:r>
              <a:rPr lang="uk-UA" sz="2400" dirty="0" smtClean="0">
                <a:latin typeface="Bookman Old Style" panose="02050604050505020204" pitchFamily="18" charset="0"/>
              </a:rPr>
              <a:t> збігалась </a:t>
            </a:r>
          </a:p>
          <a:p>
            <a:pPr algn="ctr"/>
            <a:r>
              <a:rPr lang="uk-UA" sz="2400" dirty="0" smtClean="0">
                <a:latin typeface="Bookman Old Style" panose="02050604050505020204" pitchFamily="18" charset="0"/>
              </a:rPr>
              <a:t>із результатом додавання. </a:t>
            </a:r>
            <a:endParaRPr lang="uk-UA" sz="2400" dirty="0">
              <a:latin typeface="Bookman Old Style" panose="02050604050505020204" pitchFamily="18" charset="0"/>
            </a:endParaRPr>
          </a:p>
        </p:txBody>
      </p:sp>
      <p:pic>
        <p:nvPicPr>
          <p:cNvPr id="2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4019204" y="5045008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5398904" y="503162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2658372" y="5021264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3348222" y="5026585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4709054" y="5039648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6088754" y="5031945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6778604" y="503162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7468454" y="503162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8158304" y="503162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1968522" y="5018440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0724" y="2885728"/>
            <a:ext cx="228749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3600" i="1" dirty="0" smtClean="0"/>
              <a:t>10 + 1 = 11</a:t>
            </a:r>
            <a:endParaRPr lang="uk-UA" sz="3600" i="1" dirty="0"/>
          </a:p>
        </p:txBody>
      </p:sp>
      <p:pic>
        <p:nvPicPr>
          <p:cNvPr id="15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4709054" y="423454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7468454" y="423454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8158304" y="423454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5398904" y="423454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6088754" y="423454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6778604" y="423454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2658372" y="423454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3329354" y="423454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4038072" y="423454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1968522" y="4223787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Группа 24"/>
          <p:cNvGrpSpPr/>
          <p:nvPr/>
        </p:nvGrpSpPr>
        <p:grpSpPr>
          <a:xfrm>
            <a:off x="1920173" y="5708671"/>
            <a:ext cx="7024678" cy="695893"/>
            <a:chOff x="1920173" y="5708671"/>
            <a:chExt cx="7024678" cy="695893"/>
          </a:xfrm>
        </p:grpSpPr>
        <p:sp>
          <p:nvSpPr>
            <p:cNvPr id="14" name="TextBox 13"/>
            <p:cNvSpPr txBox="1"/>
            <p:nvPr/>
          </p:nvSpPr>
          <p:spPr>
            <a:xfrm>
              <a:off x="1920173" y="5757350"/>
              <a:ext cx="78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 smtClean="0">
                  <a:solidFill>
                    <a:srgbClr val="FF0000"/>
                  </a:solidFill>
                </a:rPr>
                <a:t>1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596960" y="5758233"/>
              <a:ext cx="78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solidFill>
                    <a:srgbClr val="FF0000"/>
                  </a:solidFill>
                </a:rPr>
                <a:t>2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01587" y="5758233"/>
              <a:ext cx="78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solidFill>
                    <a:srgbClr val="FF0000"/>
                  </a:solidFill>
                </a:rPr>
                <a:t>3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990530" y="5739834"/>
              <a:ext cx="78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solidFill>
                    <a:srgbClr val="FF0000"/>
                  </a:solidFill>
                </a:rPr>
                <a:t>4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660705" y="5726770"/>
              <a:ext cx="78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solidFill>
                    <a:srgbClr val="FF0000"/>
                  </a:solidFill>
                </a:rPr>
                <a:t>5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088754" y="5718828"/>
              <a:ext cx="78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solidFill>
                    <a:srgbClr val="FF0000"/>
                  </a:solidFill>
                </a:rPr>
                <a:t>7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730255" y="5718827"/>
              <a:ext cx="78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solidFill>
                    <a:srgbClr val="FF0000"/>
                  </a:solidFill>
                </a:rPr>
                <a:t>8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405848" y="5713707"/>
              <a:ext cx="78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solidFill>
                    <a:srgbClr val="FF0000"/>
                  </a:solidFill>
                </a:rPr>
                <a:t>9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50555" y="5726652"/>
              <a:ext cx="78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solidFill>
                    <a:srgbClr val="FF0000"/>
                  </a:solidFill>
                </a:rPr>
                <a:t>6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158304" y="5708671"/>
              <a:ext cx="78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 smtClean="0">
                  <a:solidFill>
                    <a:srgbClr val="FF0000"/>
                  </a:solidFill>
                </a:rPr>
                <a:t>10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54" name="Picture 6" descr="игольница скачать бесплатно - Швейная фурнитура иглы картинки - Бесплатные  Швейное Клипарт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5" b="98462" l="769" r="100000">
                        <a14:foregroundMark x1="3462" y1="5385" x2="11923" y2="7692"/>
                        <a14:foregroundMark x1="74615" y1="70000" x2="70000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99098">
            <a:off x="4776234" y="2570951"/>
            <a:ext cx="1783873" cy="178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шитье, рукоделие, швейные иглы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222" l="10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785" y="1774132"/>
            <a:ext cx="2223192" cy="222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8952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6964" y="537413"/>
            <a:ext cx="7661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Bookman Old Style" panose="02050604050505020204" pitchFamily="18" charset="0"/>
              </a:rPr>
              <a:t>Прочитай кожну рівність. Праворуч від неї зафарбуй сірим стільки білих ґудзиків, щоб кількість сірих </a:t>
            </a:r>
            <a:r>
              <a:rPr lang="uk-UA" sz="2400" dirty="0" err="1" smtClean="0">
                <a:latin typeface="Bookman Old Style" panose="02050604050505020204" pitchFamily="18" charset="0"/>
              </a:rPr>
              <a:t>гудзиків</a:t>
            </a:r>
            <a:r>
              <a:rPr lang="uk-UA" sz="2400" dirty="0" smtClean="0">
                <a:latin typeface="Bookman Old Style" panose="02050604050505020204" pitchFamily="18" charset="0"/>
              </a:rPr>
              <a:t> збігалась </a:t>
            </a:r>
          </a:p>
          <a:p>
            <a:pPr algn="ctr"/>
            <a:r>
              <a:rPr lang="uk-UA" sz="2400" dirty="0" smtClean="0">
                <a:latin typeface="Bookman Old Style" panose="02050604050505020204" pitchFamily="18" charset="0"/>
              </a:rPr>
              <a:t>із результатом додавання. </a:t>
            </a:r>
            <a:endParaRPr lang="uk-UA" sz="2400" dirty="0">
              <a:latin typeface="Bookman Old Style" panose="02050604050505020204" pitchFamily="18" charset="0"/>
            </a:endParaRPr>
          </a:p>
        </p:txBody>
      </p:sp>
      <p:pic>
        <p:nvPicPr>
          <p:cNvPr id="2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4019204" y="5031945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5398904" y="503162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2658372" y="5021264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3348222" y="5026585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4709054" y="5026585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6088754" y="5031945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6778604" y="503162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7468454" y="5044684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8158304" y="503162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1968522" y="5018440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0724" y="2885728"/>
            <a:ext cx="228749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3600" i="1" dirty="0" smtClean="0"/>
              <a:t>10 + 7 = 17</a:t>
            </a:r>
            <a:endParaRPr lang="uk-UA" sz="3600" i="1" dirty="0"/>
          </a:p>
        </p:txBody>
      </p:sp>
      <p:pic>
        <p:nvPicPr>
          <p:cNvPr id="15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4682928" y="423454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7468454" y="423454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8158304" y="423454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5372778" y="423454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6062628" y="423454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6778604" y="423454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2658372" y="423454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3329354" y="423454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3998883" y="423454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1968522" y="4223787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Группа 24"/>
          <p:cNvGrpSpPr/>
          <p:nvPr/>
        </p:nvGrpSpPr>
        <p:grpSpPr>
          <a:xfrm>
            <a:off x="1920173" y="5708671"/>
            <a:ext cx="7024678" cy="695893"/>
            <a:chOff x="1920173" y="5708671"/>
            <a:chExt cx="7024678" cy="695893"/>
          </a:xfrm>
        </p:grpSpPr>
        <p:sp>
          <p:nvSpPr>
            <p:cNvPr id="14" name="TextBox 13"/>
            <p:cNvSpPr txBox="1"/>
            <p:nvPr/>
          </p:nvSpPr>
          <p:spPr>
            <a:xfrm>
              <a:off x="1920173" y="5757350"/>
              <a:ext cx="78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 smtClean="0">
                  <a:solidFill>
                    <a:srgbClr val="FF0000"/>
                  </a:solidFill>
                </a:rPr>
                <a:t>1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596960" y="5758233"/>
              <a:ext cx="78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solidFill>
                    <a:srgbClr val="FF0000"/>
                  </a:solidFill>
                </a:rPr>
                <a:t>2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01587" y="5758233"/>
              <a:ext cx="78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solidFill>
                    <a:srgbClr val="FF0000"/>
                  </a:solidFill>
                </a:rPr>
                <a:t>3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990530" y="5739834"/>
              <a:ext cx="78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solidFill>
                    <a:srgbClr val="FF0000"/>
                  </a:solidFill>
                </a:rPr>
                <a:t>4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660705" y="5726770"/>
              <a:ext cx="78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solidFill>
                    <a:srgbClr val="FF0000"/>
                  </a:solidFill>
                </a:rPr>
                <a:t>5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088754" y="5718828"/>
              <a:ext cx="78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solidFill>
                    <a:srgbClr val="FF0000"/>
                  </a:solidFill>
                </a:rPr>
                <a:t>7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730255" y="5718827"/>
              <a:ext cx="78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solidFill>
                    <a:srgbClr val="FF0000"/>
                  </a:solidFill>
                </a:rPr>
                <a:t>8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405848" y="5713707"/>
              <a:ext cx="78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solidFill>
                    <a:srgbClr val="FF0000"/>
                  </a:solidFill>
                </a:rPr>
                <a:t>9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50555" y="5726652"/>
              <a:ext cx="78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solidFill>
                    <a:srgbClr val="FF0000"/>
                  </a:solidFill>
                </a:rPr>
                <a:t>6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158304" y="5708671"/>
              <a:ext cx="78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 smtClean="0">
                  <a:solidFill>
                    <a:srgbClr val="FF0000"/>
                  </a:solidFill>
                </a:rPr>
                <a:t>10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54" name="Picture 6" descr="игольница скачать бесплатно - Швейная фурнитура иглы картинки - Бесплатные  Швейное Клипарт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5" b="98462" l="769" r="100000">
                        <a14:foregroundMark x1="3462" y1="5385" x2="11923" y2="7692"/>
                        <a14:foregroundMark x1="74615" y1="70000" x2="70000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99098">
            <a:off x="4776234" y="2570951"/>
            <a:ext cx="1783873" cy="178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шитье, рукоделие, швейные иглы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222" l="10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785" y="1774132"/>
            <a:ext cx="2223192" cy="222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6347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6964" y="537413"/>
            <a:ext cx="7661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Bookman Old Style" panose="02050604050505020204" pitchFamily="18" charset="0"/>
              </a:rPr>
              <a:t>Прочитай кожну рівність. Праворуч від неї зафарбуй сірим стільки білих ґудзиків, щоб кількість сірих </a:t>
            </a:r>
            <a:r>
              <a:rPr lang="uk-UA" sz="2400" dirty="0" err="1" smtClean="0">
                <a:latin typeface="Bookman Old Style" panose="02050604050505020204" pitchFamily="18" charset="0"/>
              </a:rPr>
              <a:t>гудзиків</a:t>
            </a:r>
            <a:r>
              <a:rPr lang="uk-UA" sz="2400" dirty="0" smtClean="0">
                <a:latin typeface="Bookman Old Style" panose="02050604050505020204" pitchFamily="18" charset="0"/>
              </a:rPr>
              <a:t> збігалась </a:t>
            </a:r>
          </a:p>
          <a:p>
            <a:pPr algn="ctr"/>
            <a:r>
              <a:rPr lang="uk-UA" sz="2400" dirty="0" smtClean="0">
                <a:latin typeface="Bookman Old Style" panose="02050604050505020204" pitchFamily="18" charset="0"/>
              </a:rPr>
              <a:t>із результатом додавання. </a:t>
            </a:r>
            <a:endParaRPr lang="uk-UA" sz="2400" dirty="0">
              <a:latin typeface="Bookman Old Style" panose="02050604050505020204" pitchFamily="18" charset="0"/>
            </a:endParaRPr>
          </a:p>
        </p:txBody>
      </p:sp>
      <p:pic>
        <p:nvPicPr>
          <p:cNvPr id="2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4019204" y="5031945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5398904" y="5057747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2658372" y="5021264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3348222" y="5026585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4709054" y="5026585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6088754" y="5031945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6778604" y="503162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7468454" y="5044684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8158304" y="503162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1968522" y="5018440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0724" y="2885728"/>
            <a:ext cx="228749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3600" i="1" dirty="0" smtClean="0"/>
              <a:t>10 + 4 = 14</a:t>
            </a:r>
            <a:endParaRPr lang="uk-UA" sz="3600" i="1" dirty="0"/>
          </a:p>
        </p:txBody>
      </p:sp>
      <p:pic>
        <p:nvPicPr>
          <p:cNvPr id="15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4709054" y="423454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7468454" y="423454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8158304" y="423454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5398904" y="423454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6088754" y="423454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6778604" y="423454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2658372" y="423454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3316291" y="423454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4011946" y="4234541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Компьютерные иконки Пуговица Футболка Швейная, Пуговица, угол, лицо png |  PNGEgg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729" l="50889" r="100000">
                        <a14:foregroundMark x1="61000" y1="13572" x2="59222" y2="27144"/>
                        <a14:foregroundMark x1="66556" y1="26602" x2="63667" y2="22258"/>
                        <a14:foregroundMark x1="79000" y1="25081" x2="82333" y2="2627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88" b="49978"/>
          <a:stretch/>
        </p:blipFill>
        <p:spPr bwMode="auto">
          <a:xfrm>
            <a:off x="1968522" y="4223787"/>
            <a:ext cx="689850" cy="7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Группа 24"/>
          <p:cNvGrpSpPr/>
          <p:nvPr/>
        </p:nvGrpSpPr>
        <p:grpSpPr>
          <a:xfrm>
            <a:off x="1920173" y="5708671"/>
            <a:ext cx="7024678" cy="695893"/>
            <a:chOff x="1920173" y="5708671"/>
            <a:chExt cx="7024678" cy="695893"/>
          </a:xfrm>
        </p:grpSpPr>
        <p:sp>
          <p:nvSpPr>
            <p:cNvPr id="14" name="TextBox 13"/>
            <p:cNvSpPr txBox="1"/>
            <p:nvPr/>
          </p:nvSpPr>
          <p:spPr>
            <a:xfrm>
              <a:off x="1920173" y="5757350"/>
              <a:ext cx="78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 smtClean="0">
                  <a:solidFill>
                    <a:srgbClr val="FF0000"/>
                  </a:solidFill>
                </a:rPr>
                <a:t>1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596960" y="5758233"/>
              <a:ext cx="78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solidFill>
                    <a:srgbClr val="FF0000"/>
                  </a:solidFill>
                </a:rPr>
                <a:t>2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01587" y="5758233"/>
              <a:ext cx="78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solidFill>
                    <a:srgbClr val="FF0000"/>
                  </a:solidFill>
                </a:rPr>
                <a:t>3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990530" y="5739834"/>
              <a:ext cx="78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solidFill>
                    <a:srgbClr val="FF0000"/>
                  </a:solidFill>
                </a:rPr>
                <a:t>4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660705" y="5726770"/>
              <a:ext cx="78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solidFill>
                    <a:srgbClr val="FF0000"/>
                  </a:solidFill>
                </a:rPr>
                <a:t>5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088754" y="5718828"/>
              <a:ext cx="78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solidFill>
                    <a:srgbClr val="FF0000"/>
                  </a:solidFill>
                </a:rPr>
                <a:t>7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730255" y="5718827"/>
              <a:ext cx="78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solidFill>
                    <a:srgbClr val="FF0000"/>
                  </a:solidFill>
                </a:rPr>
                <a:t>8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405848" y="5713707"/>
              <a:ext cx="78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solidFill>
                    <a:srgbClr val="FF0000"/>
                  </a:solidFill>
                </a:rPr>
                <a:t>9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50555" y="5726652"/>
              <a:ext cx="78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solidFill>
                    <a:srgbClr val="FF0000"/>
                  </a:solidFill>
                </a:rPr>
                <a:t>6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158304" y="5708671"/>
              <a:ext cx="78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 smtClean="0">
                  <a:solidFill>
                    <a:srgbClr val="FF0000"/>
                  </a:solidFill>
                </a:rPr>
                <a:t>10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54" name="Picture 6" descr="игольница скачать бесплатно - Швейная фурнитура иглы картинки - Бесплатные  Швейное Клипарт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5" b="98462" l="769" r="100000">
                        <a14:foregroundMark x1="3462" y1="5385" x2="11923" y2="7692"/>
                        <a14:foregroundMark x1="74615" y1="70000" x2="70000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99098">
            <a:off x="4776234" y="2570951"/>
            <a:ext cx="1783873" cy="178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шитье, рукоделие, швейные иглы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222" l="10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785" y="1774132"/>
            <a:ext cx="2223192" cy="222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6347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6369" y="550985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uk-UA" sz="4400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Математичний диктант</a:t>
            </a:r>
            <a:endParaRPr lang="uk-UA" sz="4400" b="1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74277" y="1465385"/>
            <a:ext cx="6670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/>
              <a:t>Розв’яжи приклади, що будуть з’являтись на екрані, та </a:t>
            </a:r>
            <a:r>
              <a:rPr lang="uk-UA" sz="2000" dirty="0" err="1" smtClean="0"/>
              <a:t>запиши</a:t>
            </a:r>
            <a:r>
              <a:rPr lang="uk-UA" sz="2000" dirty="0" smtClean="0"/>
              <a:t> </a:t>
            </a:r>
            <a:r>
              <a:rPr lang="uk-UA" sz="2000" b="1" dirty="0" smtClean="0"/>
              <a:t>тільки</a:t>
            </a:r>
            <a:r>
              <a:rPr lang="uk-UA" sz="2000" dirty="0" smtClean="0"/>
              <a:t> відповідь.</a:t>
            </a:r>
            <a:endParaRPr lang="uk-UA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08185" y="2381181"/>
            <a:ext cx="46931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20 - 10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65650" y="3576935"/>
            <a:ext cx="2247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70 + 20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56645" y="4760963"/>
            <a:ext cx="24657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100 - 90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09492" y="2518790"/>
            <a:ext cx="2247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30 + 30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09492" y="3711473"/>
            <a:ext cx="24048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60 + 40 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76016" y="4960258"/>
            <a:ext cx="21146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solidFill>
                    <a:srgbClr val="6F267F"/>
                  </a:solidFill>
                  <a:prstDash val="solid"/>
                </a:ln>
                <a:solidFill>
                  <a:srgbClr val="F1FCF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40 - 20</a:t>
            </a:r>
            <a:endParaRPr lang="ru-RU" sz="5400" b="1" cap="none" spc="0" dirty="0">
              <a:ln w="31550" cmpd="sng">
                <a:solidFill>
                  <a:srgbClr val="6F267F"/>
                </a:solidFill>
                <a:prstDash val="solid"/>
              </a:ln>
              <a:solidFill>
                <a:srgbClr val="F1FCF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45745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6369" y="550985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uk-UA" sz="4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Перевір себе!</a:t>
            </a:r>
            <a:endParaRPr lang="uk-UA" sz="4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6123" y="1599924"/>
            <a:ext cx="46931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20 – 10 = 30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04233" y="2886393"/>
            <a:ext cx="3608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70 + 20 = 90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93991" y="3811394"/>
            <a:ext cx="39597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100 – 90 = 10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50417" y="5015806"/>
            <a:ext cx="3608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30 + 30 = 60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27167" y="2248882"/>
            <a:ext cx="41168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60 + 40 = 100 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45368" y="4734724"/>
            <a:ext cx="3608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solidFill>
                    <a:srgbClr val="6F267F"/>
                  </a:solidFill>
                  <a:prstDash val="solid"/>
                </a:ln>
                <a:solidFill>
                  <a:srgbClr val="F1FCF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40 – 20 = 20</a:t>
            </a:r>
            <a:endParaRPr lang="ru-RU" sz="5400" b="1" cap="none" spc="0" dirty="0">
              <a:ln w="31550" cmpd="sng">
                <a:solidFill>
                  <a:srgbClr val="6F267F"/>
                </a:solidFill>
                <a:prstDash val="solid"/>
              </a:ln>
              <a:solidFill>
                <a:srgbClr val="F1FCF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26" name="Picture 2" descr="ᐈ Смайл с пальцем вверх векторные картинки, иллюстрации смайл палец вверх |  скачать на Depositphotos®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93" b="994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1328">
            <a:off x="6223590" y="3084432"/>
            <a:ext cx="1761412" cy="166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8281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Робочий зошит з курсу за вибором &quot;Фінансова грамотність&quot; для учнів 10 клас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8" t="12914" r="11189" b="7059"/>
          <a:stretch/>
        </p:blipFill>
        <p:spPr bwMode="auto">
          <a:xfrm>
            <a:off x="2039816" y="3118337"/>
            <a:ext cx="6601870" cy="247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145324" y="607183"/>
            <a:ext cx="6729045" cy="1193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 smtClean="0">
                <a:solidFill>
                  <a:srgbClr val="6F267F"/>
                </a:solidFill>
                <a:latin typeface="+mn-lt"/>
              </a:rPr>
              <a:t>Математична розминка</a:t>
            </a:r>
            <a:endParaRPr lang="en-US" b="1" dirty="0">
              <a:solidFill>
                <a:srgbClr val="6F267F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41232" y="1336431"/>
            <a:ext cx="670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Накресли у зошиті поданий відрізок. Визнач, скільки клітинок він завдовжки? Не користуючись лінійкою, виміряй його довжину в сантиметрах. Відповідь </a:t>
            </a:r>
            <a:r>
              <a:rPr lang="uk-UA" sz="2000" dirty="0" err="1" smtClean="0"/>
              <a:t>запиши</a:t>
            </a:r>
            <a:r>
              <a:rPr lang="uk-UA" sz="2000" dirty="0" smtClean="0"/>
              <a:t>.</a:t>
            </a:r>
            <a:endParaRPr lang="uk-UA" sz="20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1629508" y="4220307"/>
            <a:ext cx="5709138" cy="187569"/>
            <a:chOff x="1629508" y="4009293"/>
            <a:chExt cx="5709138" cy="187569"/>
          </a:xfrm>
        </p:grpSpPr>
        <p:sp>
          <p:nvSpPr>
            <p:cNvPr id="4" name="Минус 3"/>
            <p:cNvSpPr/>
            <p:nvPr/>
          </p:nvSpPr>
          <p:spPr>
            <a:xfrm>
              <a:off x="1629508" y="4009293"/>
              <a:ext cx="5709138" cy="187569"/>
            </a:xfrm>
            <a:prstGeom prst="mathMin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" name="Блок-схема: узел 4"/>
            <p:cNvSpPr/>
            <p:nvPr/>
          </p:nvSpPr>
          <p:spPr>
            <a:xfrm>
              <a:off x="2379785" y="4032739"/>
              <a:ext cx="128954" cy="140677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" name="Блок-схема: узел 6"/>
            <p:cNvSpPr/>
            <p:nvPr/>
          </p:nvSpPr>
          <p:spPr>
            <a:xfrm>
              <a:off x="6518032" y="4021016"/>
              <a:ext cx="128954" cy="140677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508739" y="2445658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2 клітинки  =  1 см</a:t>
            </a:r>
            <a:endParaRPr lang="uk-UA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5324" y="5701042"/>
            <a:ext cx="6890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1 см + 1 см + 1 см + 1 см + 1 см = 5 см</a:t>
            </a:r>
            <a:endParaRPr lang="uk-UA" sz="2400" b="1" i="1" dirty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2279630" y="3475446"/>
            <a:ext cx="1284186" cy="955876"/>
            <a:chOff x="2279630" y="3475446"/>
            <a:chExt cx="1284186" cy="955876"/>
          </a:xfrm>
        </p:grpSpPr>
        <p:pic>
          <p:nvPicPr>
            <p:cNvPr id="2052" name="Picture 4" descr="скобка png | Klipartz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527407" y="3547313"/>
              <a:ext cx="636232" cy="1131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2444262" y="3475446"/>
              <a:ext cx="11195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1 см</a:t>
              </a:r>
              <a:endParaRPr lang="uk-UA" sz="24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126876" y="4149169"/>
            <a:ext cx="1266347" cy="1007142"/>
            <a:chOff x="3126876" y="4149169"/>
            <a:chExt cx="1266347" cy="1007142"/>
          </a:xfrm>
        </p:grpSpPr>
        <p:pic>
          <p:nvPicPr>
            <p:cNvPr id="12" name="Picture 4" descr="скобка png | Klipartz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375448" y="3900597"/>
              <a:ext cx="634641" cy="1131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3273669" y="4694646"/>
              <a:ext cx="11195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1 см</a:t>
              </a:r>
              <a:endParaRPr lang="uk-UA" sz="24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3953354" y="3492584"/>
            <a:ext cx="1260232" cy="960590"/>
            <a:chOff x="3953354" y="3492584"/>
            <a:chExt cx="1260232" cy="960590"/>
          </a:xfrm>
        </p:grpSpPr>
        <p:pic>
          <p:nvPicPr>
            <p:cNvPr id="13" name="Picture 4" descr="скобка png | Klipartz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201131" y="3569165"/>
              <a:ext cx="636232" cy="1131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4094032" y="3492584"/>
              <a:ext cx="11195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1 см</a:t>
              </a:r>
              <a:endParaRPr lang="uk-UA" sz="24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4774859" y="4149169"/>
            <a:ext cx="1291580" cy="1007141"/>
            <a:chOff x="4774859" y="4149169"/>
            <a:chExt cx="1291580" cy="1007141"/>
          </a:xfrm>
        </p:grpSpPr>
        <p:pic>
          <p:nvPicPr>
            <p:cNvPr id="17" name="Picture 4" descr="скобка png | Klipartz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5023431" y="3900597"/>
              <a:ext cx="634641" cy="1131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4946885" y="4694645"/>
              <a:ext cx="11195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1 см</a:t>
              </a:r>
              <a:endParaRPr lang="uk-UA" sz="24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5603632" y="3425874"/>
            <a:ext cx="1266346" cy="1039022"/>
            <a:chOff x="5603632" y="3425874"/>
            <a:chExt cx="1266346" cy="1039022"/>
          </a:xfrm>
        </p:grpSpPr>
        <p:pic>
          <p:nvPicPr>
            <p:cNvPr id="15" name="Picture 4" descr="скобка png | Klipartz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851409" y="3580887"/>
              <a:ext cx="636232" cy="1131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5750424" y="3425874"/>
              <a:ext cx="11195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1 см</a:t>
              </a:r>
              <a:endParaRPr lang="uk-UA" sz="24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062283" y="3900787"/>
            <a:ext cx="1342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6F267F"/>
                </a:solidFill>
              </a:rPr>
              <a:t>5 см</a:t>
            </a:r>
            <a:endParaRPr lang="uk-UA" sz="2800" b="1" i="1" dirty="0">
              <a:solidFill>
                <a:srgbClr val="6F26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73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3614154" y="392963"/>
            <a:ext cx="5146787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4400" b="1" dirty="0" smtClean="0">
                <a:solidFill>
                  <a:srgbClr val="FEC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в зошиті</a:t>
            </a:r>
            <a:endParaRPr lang="en-US" sz="4400" b="1" dirty="0">
              <a:solidFill>
                <a:srgbClr val="FEC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30267" y="1232423"/>
            <a:ext cx="7661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Bookman Old Style" panose="02050604050505020204" pitchFamily="18" charset="0"/>
              </a:rPr>
              <a:t>Дізнайся, яке число одержимо в результаті виконання ланцюжка дій.</a:t>
            </a:r>
            <a:endParaRPr lang="uk-UA" sz="2400" dirty="0">
              <a:latin typeface="Bookman Old Style" panose="02050604050505020204" pitchFamily="18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6" t="14756" r="12735" b="69420"/>
          <a:stretch/>
        </p:blipFill>
        <p:spPr bwMode="auto">
          <a:xfrm>
            <a:off x="191057" y="2304508"/>
            <a:ext cx="8787396" cy="349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право 3"/>
          <p:cNvSpPr/>
          <p:nvPr/>
        </p:nvSpPr>
        <p:spPr>
          <a:xfrm rot="18720537">
            <a:off x="1041723" y="4143735"/>
            <a:ext cx="995423" cy="3472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1782499" y="3437678"/>
            <a:ext cx="87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B050"/>
                </a:solidFill>
                <a:effectLst/>
              </a:rPr>
              <a:t>20</a:t>
            </a:r>
            <a:endParaRPr lang="uk-UA" sz="4000" b="1" dirty="0">
              <a:solidFill>
                <a:srgbClr val="00B050"/>
              </a:solidFill>
              <a:effectLst/>
            </a:endParaRPr>
          </a:p>
        </p:txBody>
      </p:sp>
      <p:sp>
        <p:nvSpPr>
          <p:cNvPr id="16" name="Стрелка вправо 15"/>
          <p:cNvSpPr/>
          <p:nvPr/>
        </p:nvSpPr>
        <p:spPr>
          <a:xfrm rot="4527898">
            <a:off x="1741405" y="4307711"/>
            <a:ext cx="995423" cy="3472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TextBox 16"/>
          <p:cNvSpPr txBox="1"/>
          <p:nvPr/>
        </p:nvSpPr>
        <p:spPr>
          <a:xfrm>
            <a:off x="2233912" y="4863170"/>
            <a:ext cx="87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00B050"/>
                </a:solidFill>
                <a:effectLst/>
              </a:rPr>
              <a:t>5</a:t>
            </a:r>
            <a:r>
              <a:rPr lang="uk-UA" sz="3600" b="1" dirty="0" smtClean="0">
                <a:solidFill>
                  <a:srgbClr val="00B050"/>
                </a:solidFill>
                <a:effectLst/>
              </a:rPr>
              <a:t>0</a:t>
            </a:r>
            <a:endParaRPr lang="uk-UA" sz="4000" b="1" dirty="0">
              <a:solidFill>
                <a:srgbClr val="00B050"/>
              </a:solidFill>
              <a:effectLst/>
            </a:endParaRPr>
          </a:p>
        </p:txBody>
      </p:sp>
      <p:sp>
        <p:nvSpPr>
          <p:cNvPr id="18" name="Стрелка вправо 17"/>
          <p:cNvSpPr/>
          <p:nvPr/>
        </p:nvSpPr>
        <p:spPr>
          <a:xfrm rot="18660826">
            <a:off x="2506967" y="4418401"/>
            <a:ext cx="973773" cy="3472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TextBox 18"/>
          <p:cNvSpPr txBox="1"/>
          <p:nvPr/>
        </p:nvSpPr>
        <p:spPr>
          <a:xfrm>
            <a:off x="3298788" y="3777125"/>
            <a:ext cx="87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B050"/>
                </a:solidFill>
                <a:effectLst/>
              </a:rPr>
              <a:t>0</a:t>
            </a:r>
            <a:endParaRPr lang="uk-UA" sz="4000" b="1" dirty="0">
              <a:solidFill>
                <a:srgbClr val="00B050"/>
              </a:solidFill>
              <a:effectLst/>
            </a:endParaRPr>
          </a:p>
        </p:txBody>
      </p:sp>
      <p:sp>
        <p:nvSpPr>
          <p:cNvPr id="20" name="Стрелка вправо 19"/>
          <p:cNvSpPr/>
          <p:nvPr/>
        </p:nvSpPr>
        <p:spPr>
          <a:xfrm rot="3655499">
            <a:off x="3457419" y="4430225"/>
            <a:ext cx="717509" cy="3472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TextBox 20"/>
          <p:cNvSpPr txBox="1"/>
          <p:nvPr/>
        </p:nvSpPr>
        <p:spPr>
          <a:xfrm>
            <a:off x="3812676" y="4855205"/>
            <a:ext cx="87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B050"/>
                </a:solidFill>
                <a:effectLst/>
              </a:rPr>
              <a:t>70</a:t>
            </a:r>
            <a:endParaRPr lang="uk-UA" sz="4000" b="1" dirty="0">
              <a:solidFill>
                <a:srgbClr val="00B050"/>
              </a:solidFill>
              <a:effectLst/>
            </a:endParaRPr>
          </a:p>
        </p:txBody>
      </p:sp>
      <p:sp>
        <p:nvSpPr>
          <p:cNvPr id="22" name="Стрелка вправо 21"/>
          <p:cNvSpPr/>
          <p:nvPr/>
        </p:nvSpPr>
        <p:spPr>
          <a:xfrm rot="16979208">
            <a:off x="3496236" y="3816700"/>
            <a:ext cx="1663925" cy="3472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TextBox 22"/>
          <p:cNvSpPr txBox="1"/>
          <p:nvPr/>
        </p:nvSpPr>
        <p:spPr>
          <a:xfrm>
            <a:off x="4252514" y="2546320"/>
            <a:ext cx="87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B050"/>
                </a:solidFill>
                <a:effectLst/>
              </a:rPr>
              <a:t>30</a:t>
            </a:r>
            <a:endParaRPr lang="uk-UA" sz="4000" b="1" dirty="0">
              <a:solidFill>
                <a:srgbClr val="00B050"/>
              </a:solidFill>
              <a:effectLst/>
            </a:endParaRPr>
          </a:p>
        </p:txBody>
      </p:sp>
      <p:sp>
        <p:nvSpPr>
          <p:cNvPr id="24" name="Стрелка вправо 23"/>
          <p:cNvSpPr/>
          <p:nvPr/>
        </p:nvSpPr>
        <p:spPr>
          <a:xfrm rot="21388818">
            <a:off x="5025010" y="2697838"/>
            <a:ext cx="995423" cy="3472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TextBox 24"/>
          <p:cNvSpPr txBox="1"/>
          <p:nvPr/>
        </p:nvSpPr>
        <p:spPr>
          <a:xfrm>
            <a:off x="6101638" y="2499722"/>
            <a:ext cx="87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00B050"/>
                </a:solidFill>
                <a:effectLst/>
              </a:rPr>
              <a:t>6</a:t>
            </a:r>
            <a:r>
              <a:rPr lang="uk-UA" sz="3600" b="1" dirty="0" smtClean="0">
                <a:solidFill>
                  <a:srgbClr val="00B050"/>
                </a:solidFill>
                <a:effectLst/>
              </a:rPr>
              <a:t>0</a:t>
            </a:r>
            <a:endParaRPr lang="uk-UA" sz="4000" b="1" dirty="0">
              <a:solidFill>
                <a:srgbClr val="00B050"/>
              </a:solidFill>
              <a:effectLst/>
            </a:endParaRPr>
          </a:p>
        </p:txBody>
      </p:sp>
      <p:sp>
        <p:nvSpPr>
          <p:cNvPr id="26" name="Стрелка вправо 25"/>
          <p:cNvSpPr/>
          <p:nvPr/>
        </p:nvSpPr>
        <p:spPr>
          <a:xfrm rot="7128017">
            <a:off x="5622325" y="3295179"/>
            <a:ext cx="815658" cy="28499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TextBox 26"/>
          <p:cNvSpPr txBox="1"/>
          <p:nvPr/>
        </p:nvSpPr>
        <p:spPr>
          <a:xfrm>
            <a:off x="5360862" y="3707673"/>
            <a:ext cx="87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B050"/>
                </a:solidFill>
                <a:effectLst/>
              </a:rPr>
              <a:t>40</a:t>
            </a:r>
            <a:endParaRPr lang="uk-UA" sz="4000" b="1" dirty="0">
              <a:solidFill>
                <a:srgbClr val="00B050"/>
              </a:solidFill>
              <a:effectLst/>
            </a:endParaRPr>
          </a:p>
        </p:txBody>
      </p:sp>
      <p:sp>
        <p:nvSpPr>
          <p:cNvPr id="28" name="Стрелка вправо 27"/>
          <p:cNvSpPr/>
          <p:nvPr/>
        </p:nvSpPr>
        <p:spPr>
          <a:xfrm rot="2738970">
            <a:off x="5724364" y="4473494"/>
            <a:ext cx="868652" cy="28499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TextBox 28"/>
          <p:cNvSpPr txBox="1"/>
          <p:nvPr/>
        </p:nvSpPr>
        <p:spPr>
          <a:xfrm>
            <a:off x="6483601" y="4801136"/>
            <a:ext cx="87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B050"/>
                </a:solidFill>
                <a:effectLst/>
              </a:rPr>
              <a:t>90</a:t>
            </a:r>
            <a:endParaRPr lang="uk-UA" sz="4000" b="1" dirty="0"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675635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Утворення і читання чисел другого десятка - ЧИСЛА 11-100 - Математика 1 клас  - С. П. Логачевська - Літера ЛТД 20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5" b="54381"/>
          <a:stretch/>
        </p:blipFill>
        <p:spPr bwMode="auto">
          <a:xfrm>
            <a:off x="1849489" y="1722120"/>
            <a:ext cx="6336719" cy="4434840"/>
          </a:xfrm>
          <a:prstGeom prst="rect">
            <a:avLst/>
          </a:prstGeom>
          <a:ln>
            <a:solidFill>
              <a:srgbClr val="6BC5C3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849489" y="144755"/>
            <a:ext cx="6729045" cy="11938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 smtClean="0">
                <a:solidFill>
                  <a:srgbClr val="6F267F"/>
                </a:solidFill>
                <a:latin typeface="+mn-lt"/>
              </a:rPr>
              <a:t>Досліджуємо назви чисел другого десятка</a:t>
            </a:r>
            <a:endParaRPr lang="en-US" b="1" dirty="0">
              <a:solidFill>
                <a:srgbClr val="6F267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32056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Утворення і читання чисел другого десятка - ЧИСЛА 11-100 - Математика 1 клас  - С. П. Логачевська - Літера ЛТД 20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6" t="45457"/>
          <a:stretch/>
        </p:blipFill>
        <p:spPr bwMode="auto">
          <a:xfrm>
            <a:off x="1849488" y="1521370"/>
            <a:ext cx="6547752" cy="4620350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849489" y="144755"/>
            <a:ext cx="6729045" cy="11938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 smtClean="0">
                <a:solidFill>
                  <a:srgbClr val="6F267F"/>
                </a:solidFill>
                <a:latin typeface="+mn-lt"/>
              </a:rPr>
              <a:t>Досліджуємо назви чисел другого десятка</a:t>
            </a:r>
            <a:endParaRPr lang="en-US" b="1" dirty="0">
              <a:solidFill>
                <a:srgbClr val="6F267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06582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2886" y="537413"/>
            <a:ext cx="7661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Bookman Old Style" panose="02050604050505020204" pitchFamily="18" charset="0"/>
              </a:rPr>
              <a:t>Полічи ґудзики, доповни рівності.</a:t>
            </a:r>
            <a:endParaRPr lang="uk-UA" sz="2400" dirty="0"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C:\Users\О_о\Desktop\IMG_20210329_0917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75" t="34681" r="12244" b="41960"/>
          <a:stretch/>
        </p:blipFill>
        <p:spPr bwMode="auto">
          <a:xfrm>
            <a:off x="364942" y="1247640"/>
            <a:ext cx="8463747" cy="442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32059" y="1411942"/>
            <a:ext cx="2689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05164" y="4670613"/>
            <a:ext cx="2689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uk-UA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14128" y="3585883"/>
            <a:ext cx="2689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32058" y="2590475"/>
            <a:ext cx="2689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uk-UA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Девушка-смайлик (17 фото) ⭐ 7zabav.club | Смайлики, Веселые картинки,  Застенчивые девушк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3408">
            <a:off x="5307636" y="4504457"/>
            <a:ext cx="1657941" cy="214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Рисунки карандашом прикольные смайлики (61 фото) 🔥 Прикольные картинки и  юмор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8604">
            <a:off x="1343618" y="169022"/>
            <a:ext cx="1421946" cy="142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722531">
            <a:off x="5786511" y="2857569"/>
            <a:ext cx="127365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ru-RU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27258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45324" y="378583"/>
            <a:ext cx="6729045" cy="1193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 smtClean="0">
                <a:solidFill>
                  <a:srgbClr val="6F267F"/>
                </a:solidFill>
                <a:latin typeface="+mn-lt"/>
              </a:rPr>
              <a:t>Весела фізкультхвилинка!</a:t>
            </a:r>
            <a:endParaRPr lang="en-US" b="1" dirty="0">
              <a:solidFill>
                <a:srgbClr val="6F267F"/>
              </a:solidFill>
              <a:latin typeface="+mn-lt"/>
            </a:endParaRPr>
          </a:p>
        </p:txBody>
      </p:sp>
      <p:pic>
        <p:nvPicPr>
          <p:cNvPr id="4" name="Руханка танець _Ice Cream Dance_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413" y="1282513"/>
            <a:ext cx="8568764" cy="491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694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7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</TotalTime>
  <Words>296</Words>
  <Application>Microsoft Office PowerPoint</Application>
  <PresentationFormat>Экран (4:3)</PresentationFormat>
  <Paragraphs>86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Bookman Old Style</vt:lpstr>
      <vt:lpstr>Calibri</vt:lpstr>
      <vt:lpstr>Calibri Light</vt:lpstr>
      <vt:lpstr>Office Theme</vt:lpstr>
      <vt:lpstr>Утворюємо числа другого десятка.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Света</cp:lastModifiedBy>
  <cp:revision>35</cp:revision>
  <dcterms:created xsi:type="dcterms:W3CDTF">2018-09-04T12:10:47Z</dcterms:created>
  <dcterms:modified xsi:type="dcterms:W3CDTF">2024-04-09T20:02:42Z</dcterms:modified>
</cp:coreProperties>
</file>