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746" r:id="rId3"/>
    <p:sldId id="2761" r:id="rId4"/>
    <p:sldId id="2733" r:id="rId5"/>
    <p:sldId id="2734" r:id="rId6"/>
    <p:sldId id="2748" r:id="rId7"/>
    <p:sldId id="2749" r:id="rId8"/>
    <p:sldId id="2763" r:id="rId9"/>
    <p:sldId id="2764" r:id="rId10"/>
    <p:sldId id="2762" r:id="rId11"/>
    <p:sldId id="2765" r:id="rId12"/>
    <p:sldId id="27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1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FF7979"/>
    <a:srgbClr val="FA36D0"/>
    <a:srgbClr val="2F3242"/>
    <a:srgbClr val="1694E9"/>
    <a:srgbClr val="002060"/>
    <a:srgbClr val="000000"/>
    <a:srgbClr val="DCD0D7"/>
    <a:srgbClr val="FFFF00"/>
    <a:srgbClr val="295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09.04.2024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09.04.2024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09.04.2024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09.04.2024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09.04.2024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09.04.2024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5.jpg"/><Relationship Id="rId7" Type="http://schemas.openxmlformats.org/officeDocument/2006/relationships/image" Target="../media/image31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8290" y="2660821"/>
            <a:ext cx="19965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№204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2054" y="4651385"/>
            <a:ext cx="90926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rgbClr val="2F3242"/>
                </a:solidFill>
              </a:rPr>
              <a:t>Письмо. </a:t>
            </a:r>
            <a:r>
              <a:rPr lang="ru-RU" sz="4500" b="1" dirty="0" err="1">
                <a:solidFill>
                  <a:srgbClr val="2F3242"/>
                </a:solidFill>
              </a:rPr>
              <a:t>Розумію</a:t>
            </a:r>
            <a:r>
              <a:rPr lang="ru-RU" sz="4500" b="1" dirty="0">
                <a:solidFill>
                  <a:srgbClr val="2F3242"/>
                </a:solidFill>
              </a:rPr>
              <a:t> роль </a:t>
            </a:r>
          </a:p>
          <a:p>
            <a:pPr algn="ctr"/>
            <a:r>
              <a:rPr lang="ru-RU" sz="4500" b="1" dirty="0" err="1">
                <a:solidFill>
                  <a:srgbClr val="2F3242"/>
                </a:solidFill>
              </a:rPr>
              <a:t>звуків</a:t>
            </a:r>
            <a:r>
              <a:rPr lang="ru-RU" sz="4500" b="1" dirty="0">
                <a:solidFill>
                  <a:srgbClr val="2F3242"/>
                </a:solidFill>
              </a:rPr>
              <a:t> і букв у </a:t>
            </a:r>
            <a:r>
              <a:rPr lang="ru-RU" sz="4500" b="1" dirty="0" err="1">
                <a:solidFill>
                  <a:srgbClr val="2F3242"/>
                </a:solidFill>
              </a:rPr>
              <a:t>слові</a:t>
            </a:r>
            <a:endParaRPr lang="uk-UA" sz="45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-6920"/>
            <a:ext cx="2402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Українська мова (навчання грамоти) 1 клас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926" y="90754"/>
            <a:ext cx="3908591" cy="390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t="-96" r="69247" b="89274"/>
          <a:stretch/>
        </p:blipFill>
        <p:spPr>
          <a:xfrm>
            <a:off x="2249424" y="1329157"/>
            <a:ext cx="3401568" cy="1339138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5474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Робота в </a:t>
            </a:r>
            <a:r>
              <a:rPr lang="ru-RU" sz="2000" b="1" dirty="0" err="1">
                <a:solidFill>
                  <a:schemeClr val="bg1"/>
                </a:solidFill>
              </a:rPr>
              <a:t>зошиті</a:t>
            </a:r>
            <a:r>
              <a:rPr lang="ru-RU" sz="2000" b="1" dirty="0">
                <a:solidFill>
                  <a:schemeClr val="bg1"/>
                </a:solidFill>
              </a:rPr>
              <a:t>. Замініть у </a:t>
            </a:r>
            <a:r>
              <a:rPr lang="ru-RU" sz="2000" b="1" dirty="0" err="1">
                <a:solidFill>
                  <a:schemeClr val="bg1"/>
                </a:solidFill>
              </a:rPr>
              <a:t>поданих</a:t>
            </a:r>
            <a:r>
              <a:rPr lang="ru-RU" sz="2000" b="1" dirty="0">
                <a:solidFill>
                  <a:schemeClr val="bg1"/>
                </a:solidFill>
              </a:rPr>
              <a:t> словах </a:t>
            </a:r>
            <a:r>
              <a:rPr lang="ru-RU" sz="2000" b="1" dirty="0" err="1">
                <a:solidFill>
                  <a:schemeClr val="bg1"/>
                </a:solidFill>
              </a:rPr>
              <a:t>виділені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букви</a:t>
            </a:r>
            <a:r>
              <a:rPr lang="ru-RU" sz="2000" b="1" dirty="0">
                <a:solidFill>
                  <a:schemeClr val="bg1"/>
                </a:solidFill>
              </a:rPr>
              <a:t> так</a:t>
            </a:r>
            <a:r>
              <a:rPr lang="ru-RU" sz="2000" b="1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ru-RU" sz="2000" b="1">
                <a:solidFill>
                  <a:schemeClr val="bg1"/>
                </a:solidFill>
              </a:rPr>
              <a:t>щоб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утворилися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нові</a:t>
            </a:r>
            <a:r>
              <a:rPr lang="ru-RU" sz="2000" b="1" dirty="0">
                <a:solidFill>
                  <a:schemeClr val="bg1"/>
                </a:solidFill>
              </a:rPr>
              <a:t> слова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01787" y="563992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" t="42933" r="78239" b="43200"/>
          <a:stretch/>
        </p:blipFill>
        <p:spPr>
          <a:xfrm>
            <a:off x="2970410" y="1483694"/>
            <a:ext cx="2086221" cy="120435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1644783"/>
            <a:ext cx="208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</a:rPr>
              <a:t>м</a:t>
            </a:r>
            <a:r>
              <a:rPr lang="uk-UA" sz="4000" b="1" dirty="0"/>
              <a:t>айка</a:t>
            </a:r>
            <a:endParaRPr lang="ru-RU" sz="4000" b="1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t="-96" r="69247" b="89274"/>
          <a:stretch/>
        </p:blipFill>
        <p:spPr>
          <a:xfrm>
            <a:off x="2249424" y="3326726"/>
            <a:ext cx="3401568" cy="133913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0" y="3642352"/>
            <a:ext cx="208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</a:rPr>
              <a:t>к</a:t>
            </a:r>
            <a:r>
              <a:rPr lang="uk-UA" sz="4000" b="1" dirty="0"/>
              <a:t>орона</a:t>
            </a:r>
            <a:endParaRPr lang="ru-RU" sz="4000" b="1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t="-96" r="69247" b="89274"/>
          <a:stretch/>
        </p:blipFill>
        <p:spPr>
          <a:xfrm>
            <a:off x="8155690" y="1329157"/>
            <a:ext cx="3401568" cy="133913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906266" y="1644783"/>
            <a:ext cx="208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/>
              <a:t>о</a:t>
            </a:r>
            <a:r>
              <a:rPr lang="uk-UA" sz="4000" b="1" dirty="0">
                <a:solidFill>
                  <a:srgbClr val="FF0000"/>
                </a:solidFill>
              </a:rPr>
              <a:t>с</a:t>
            </a:r>
            <a:r>
              <a:rPr lang="uk-UA" sz="4000" b="1" dirty="0"/>
              <a:t>ел</a:t>
            </a:r>
            <a:endParaRPr lang="ru-RU" sz="4000" b="1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t="-96" r="69247" b="89274"/>
          <a:stretch/>
        </p:blipFill>
        <p:spPr>
          <a:xfrm>
            <a:off x="8155690" y="3326726"/>
            <a:ext cx="3401568" cy="133913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906266" y="3642352"/>
            <a:ext cx="208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FF0000"/>
                </a:solidFill>
              </a:rPr>
              <a:t>ш</a:t>
            </a:r>
            <a:r>
              <a:rPr lang="uk-UA" sz="4000" b="1" dirty="0"/>
              <a:t>ишка</a:t>
            </a:r>
            <a:endParaRPr lang="ru-RU" sz="40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8" y="4462272"/>
            <a:ext cx="2408948" cy="240894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6" t="43143" r="64263" b="42990"/>
          <a:stretch/>
        </p:blipFill>
        <p:spPr>
          <a:xfrm>
            <a:off x="3021159" y="3512126"/>
            <a:ext cx="2086221" cy="120435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2" t="42196" r="47977" b="43937"/>
          <a:stretch/>
        </p:blipFill>
        <p:spPr>
          <a:xfrm>
            <a:off x="8921673" y="3401888"/>
            <a:ext cx="2189495" cy="126397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6" t="42934" r="68998" b="42533"/>
          <a:stretch/>
        </p:blipFill>
        <p:spPr>
          <a:xfrm>
            <a:off x="9210629" y="1528099"/>
            <a:ext cx="1508311" cy="119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t="-96" r="69247" b="89274"/>
          <a:stretch/>
        </p:blipFill>
        <p:spPr>
          <a:xfrm>
            <a:off x="8155690" y="3326726"/>
            <a:ext cx="3401568" cy="13391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t="-96" r="69247" b="89274"/>
          <a:stretch/>
        </p:blipFill>
        <p:spPr>
          <a:xfrm>
            <a:off x="2249424" y="1329157"/>
            <a:ext cx="3401568" cy="1339138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5474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Робота в </a:t>
            </a:r>
            <a:r>
              <a:rPr lang="ru-RU" sz="2000" b="1" dirty="0" err="1">
                <a:solidFill>
                  <a:schemeClr val="bg1"/>
                </a:solidFill>
              </a:rPr>
              <a:t>зошиті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Вилучіть</a:t>
            </a:r>
            <a:r>
              <a:rPr lang="ru-RU" sz="2000" b="1" dirty="0">
                <a:solidFill>
                  <a:schemeClr val="bg1"/>
                </a:solidFill>
              </a:rPr>
              <a:t> у кожному </a:t>
            </a:r>
            <a:r>
              <a:rPr lang="ru-RU" sz="2000" b="1" dirty="0" err="1">
                <a:solidFill>
                  <a:schemeClr val="bg1"/>
                </a:solidFill>
              </a:rPr>
              <a:t>слові</a:t>
            </a:r>
            <a:r>
              <a:rPr lang="ru-RU" sz="2000" b="1" dirty="0">
                <a:solidFill>
                  <a:schemeClr val="bg1"/>
                </a:solidFill>
              </a:rPr>
              <a:t> одну букву на початку, в </a:t>
            </a:r>
            <a:r>
              <a:rPr lang="ru-RU" sz="2000" b="1" dirty="0" err="1">
                <a:solidFill>
                  <a:schemeClr val="bg1"/>
                </a:solidFill>
              </a:rPr>
              <a:t>середині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або</a:t>
            </a:r>
            <a:r>
              <a:rPr lang="ru-RU" sz="2000" b="1" dirty="0">
                <a:solidFill>
                  <a:schemeClr val="bg1"/>
                </a:solidFill>
              </a:rPr>
              <a:t> в </a:t>
            </a:r>
            <a:r>
              <a:rPr lang="ru-RU" sz="2000" b="1" dirty="0" err="1">
                <a:solidFill>
                  <a:schemeClr val="bg1"/>
                </a:solidFill>
              </a:rPr>
              <a:t>кінці</a:t>
            </a:r>
            <a:r>
              <a:rPr lang="ru-RU" sz="2000" b="1" dirty="0">
                <a:solidFill>
                  <a:schemeClr val="bg1"/>
                </a:solidFill>
              </a:rPr>
              <a:t> слова так, </a:t>
            </a:r>
            <a:r>
              <a:rPr lang="ru-RU" sz="2000" b="1" dirty="0" err="1">
                <a:solidFill>
                  <a:schemeClr val="bg1"/>
                </a:solidFill>
              </a:rPr>
              <a:t>щоб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утворилося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нове</a:t>
            </a:r>
            <a:r>
              <a:rPr lang="ru-RU" sz="2000" b="1" dirty="0">
                <a:solidFill>
                  <a:schemeClr val="bg1"/>
                </a:solidFill>
              </a:rPr>
              <a:t> слово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01787" y="563992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9" t="41669" r="37970" b="44464"/>
          <a:stretch/>
        </p:blipFill>
        <p:spPr>
          <a:xfrm>
            <a:off x="3021159" y="1396548"/>
            <a:ext cx="1729606" cy="12043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1" t="43067" r="79205" b="42533"/>
          <a:stretch/>
        </p:blipFill>
        <p:spPr>
          <a:xfrm>
            <a:off x="8847959" y="3534220"/>
            <a:ext cx="1862031" cy="120237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1644783"/>
            <a:ext cx="208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/>
              <a:t>кріт</a:t>
            </a:r>
            <a:endParaRPr lang="ru-RU" sz="4000" b="1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t="-96" r="69247" b="89274"/>
          <a:stretch/>
        </p:blipFill>
        <p:spPr>
          <a:xfrm>
            <a:off x="2249424" y="3326726"/>
            <a:ext cx="3401568" cy="133913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0" y="3642352"/>
            <a:ext cx="208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/>
              <a:t>слова</a:t>
            </a:r>
            <a:endParaRPr lang="ru-RU" sz="4000" b="1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t="-96" r="69247" b="89274"/>
          <a:stretch/>
        </p:blipFill>
        <p:spPr>
          <a:xfrm>
            <a:off x="8155690" y="1329157"/>
            <a:ext cx="3401568" cy="133913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906266" y="1644783"/>
            <a:ext cx="208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/>
              <a:t>персик</a:t>
            </a:r>
            <a:endParaRPr lang="ru-RU" sz="40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906266" y="3642352"/>
            <a:ext cx="2083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/>
              <a:t>сорочка</a:t>
            </a:r>
            <a:endParaRPr lang="ru-RU" sz="4000" b="1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788" y="4462272"/>
            <a:ext cx="2408948" cy="240894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6" t="42617" r="24823" b="43516"/>
          <a:stretch/>
        </p:blipFill>
        <p:spPr>
          <a:xfrm>
            <a:off x="3021159" y="3461507"/>
            <a:ext cx="2086221" cy="120435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2" t="40190" r="11977" b="45943"/>
          <a:stretch/>
        </p:blipFill>
        <p:spPr>
          <a:xfrm>
            <a:off x="9069035" y="1239725"/>
            <a:ext cx="2132366" cy="12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3664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Розгадайте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ребуси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Усно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складіть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речення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зі</a:t>
            </a:r>
            <a:r>
              <a:rPr lang="ru-RU" sz="2000" b="1" dirty="0">
                <a:solidFill>
                  <a:schemeClr val="bg1"/>
                </a:solidFill>
              </a:rPr>
              <a:t> словами-</a:t>
            </a:r>
            <a:r>
              <a:rPr lang="ru-RU" sz="2000" b="1" dirty="0" err="1">
                <a:solidFill>
                  <a:schemeClr val="bg1"/>
                </a:solidFill>
              </a:rPr>
              <a:t>відгадками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368" y="4666852"/>
            <a:ext cx="2204368" cy="2204368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01787" y="563992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68" y="1344168"/>
            <a:ext cx="2743063" cy="3050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8" t="9076" r="20560" b="14362"/>
          <a:stretch/>
        </p:blipFill>
        <p:spPr>
          <a:xfrm>
            <a:off x="7388261" y="1656588"/>
            <a:ext cx="1896384" cy="27378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0746" y="1793748"/>
            <a:ext cx="2727074" cy="24635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45" y="1575116"/>
            <a:ext cx="2257820" cy="281933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t="-96" r="69247" b="89274"/>
          <a:stretch/>
        </p:blipFill>
        <p:spPr>
          <a:xfrm>
            <a:off x="1280247" y="4523896"/>
            <a:ext cx="3401568" cy="13391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t="43176" r="61178" b="42424"/>
          <a:stretch/>
        </p:blipFill>
        <p:spPr>
          <a:xfrm>
            <a:off x="1972516" y="4731390"/>
            <a:ext cx="2252012" cy="120237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6" t="-96" r="69247" b="89274"/>
          <a:stretch/>
        </p:blipFill>
        <p:spPr>
          <a:xfrm>
            <a:off x="7225087" y="4523896"/>
            <a:ext cx="3401568" cy="133913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6" t="43286" r="48590" b="42314"/>
          <a:stretch/>
        </p:blipFill>
        <p:spPr>
          <a:xfrm>
            <a:off x="7917356" y="4731390"/>
            <a:ext cx="1862031" cy="120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58881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Послухай казку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57" y="3810000"/>
            <a:ext cx="3048000" cy="30480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43436" y="1261872"/>
            <a:ext cx="9878388" cy="54223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hangingPunct="0"/>
            <a:r>
              <a:rPr lang="uk-UA" sz="2350" dirty="0">
                <a:solidFill>
                  <a:schemeClr val="bg1"/>
                </a:solidFill>
                <a:cs typeface="Arial" panose="020B0604020202020204" pitchFamily="34" charset="0"/>
              </a:rPr>
              <a:t>          — Колись дуже давно жив на землі народ. Було це сильне, красиве і могутнє плем'я. Вони дружно працювали, вирощували врожаї, рибалили, полювали, розводили худобу. </a:t>
            </a:r>
            <a:r>
              <a:rPr lang="uk-UA" sz="2350" dirty="0" err="1">
                <a:solidFill>
                  <a:schemeClr val="bg1"/>
                </a:solidFill>
                <a:cs typeface="Arial" panose="020B0604020202020204" pitchFamily="34" charset="0"/>
              </a:rPr>
              <a:t>Заможно</a:t>
            </a:r>
            <a:r>
              <a:rPr lang="uk-UA" sz="2350" dirty="0">
                <a:solidFill>
                  <a:schemeClr val="bg1"/>
                </a:solidFill>
                <a:cs typeface="Arial" panose="020B0604020202020204" pitchFamily="34" charset="0"/>
              </a:rPr>
              <a:t> жили ці люди. Та була у них одна велика біда: не мали вони мови. Зовсім не могли розмовляти, співати пісень, не могли сваритися, вимовити слів радості й любові, тому посмішка </a:t>
            </a:r>
            <a:r>
              <a:rPr lang="uk-UA" sz="2350" dirty="0" err="1">
                <a:solidFill>
                  <a:schemeClr val="bg1"/>
                </a:solidFill>
                <a:cs typeface="Arial" panose="020B0604020202020204" pitchFamily="34" charset="0"/>
              </a:rPr>
              <a:t>рідко</a:t>
            </a:r>
            <a:r>
              <a:rPr lang="uk-UA" sz="2350" dirty="0">
                <a:solidFill>
                  <a:schemeClr val="bg1"/>
                </a:solidFill>
                <a:cs typeface="Arial" panose="020B0604020202020204" pitchFamily="34" charset="0"/>
              </a:rPr>
              <a:t> торкалася їхніх </a:t>
            </a:r>
            <a:r>
              <a:rPr lang="uk-UA" sz="2350" dirty="0" err="1">
                <a:solidFill>
                  <a:schemeClr val="bg1"/>
                </a:solidFill>
                <a:cs typeface="Arial" panose="020B0604020202020204" pitchFamily="34" charset="0"/>
              </a:rPr>
              <a:t>облич</a:t>
            </a:r>
            <a:r>
              <a:rPr lang="uk-UA" sz="2350" dirty="0">
                <a:solidFill>
                  <a:schemeClr val="bg1"/>
                </a:solidFill>
                <a:cs typeface="Arial" panose="020B0604020202020204" pitchFamily="34" charset="0"/>
              </a:rPr>
              <a:t>. А винні в цьому були вони самі.</a:t>
            </a:r>
          </a:p>
          <a:p>
            <a:pPr lvl="0" algn="just" hangingPunct="0"/>
            <a:r>
              <a:rPr lang="uk-UA" sz="2350" dirty="0">
                <a:solidFill>
                  <a:schemeClr val="bg1"/>
                </a:solidFill>
                <a:cs typeface="Arial" panose="020B0604020202020204" pitchFamily="34" charset="0"/>
              </a:rPr>
              <a:t>     Багато років тому цей народ образив добру фею — Мову. Вона, гірко зітхнувши, назавжди пішла від них, забравши з собою слова-квіти.</a:t>
            </a:r>
          </a:p>
          <a:p>
            <a:pPr lvl="0" algn="just" hangingPunct="0"/>
            <a:r>
              <a:rPr lang="uk-UA" sz="2350" dirty="0">
                <a:solidFill>
                  <a:schemeClr val="bg1"/>
                </a:solidFill>
                <a:cs typeface="Arial" panose="020B0604020202020204" pitchFamily="34" charset="0"/>
              </a:rPr>
              <a:t>     Оніміле плем'я давно пошкодувало, що скоїло таке, та часу назад не повернеш, помилки не виправиш. У тому племені по сусідству жила дівчинка з довгою косою, добрим серцем і великими, як небо, очима та хлопчик, який чудово грав на сопілці. Хлопчик часто заходив до сусідів, щоб подивитися на прекрасні вишиванки дівчинки, а вона заслухалася його грою.</a:t>
            </a:r>
          </a:p>
        </p:txBody>
      </p:sp>
    </p:spTree>
    <p:extLst>
      <p:ext uri="{BB962C8B-B14F-4D97-AF65-F5344CB8AC3E}">
        <p14:creationId xmlns:p14="http://schemas.microsoft.com/office/powerpoint/2010/main" val="193301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0724" y="405926"/>
            <a:ext cx="8732066" cy="588812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Послухай казку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57" y="3810000"/>
            <a:ext cx="3048000" cy="3048000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43436" y="1261872"/>
            <a:ext cx="9878388" cy="54223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hangingPunct="0"/>
            <a:r>
              <a:rPr lang="uk-UA" sz="2100" dirty="0">
                <a:solidFill>
                  <a:schemeClr val="bg1"/>
                </a:solidFill>
                <a:cs typeface="Arial" panose="020B0604020202020204" pitchFamily="34" charset="0"/>
              </a:rPr>
              <a:t>     Бачачи, як тяжко горює їхній народ без мови, діти самі теж переживали, бо не могли висловити своїх думок і почуттів. Хлопчик вирішив відшукати Мову, перепросити у неї за свій народ і повернути втрачені слова-квіти. Дівчинка вирішила піти з ним, бо одна голова — добре, а дві — краще. Та як же вони обізвуться до Мови, як скажуть, чому прийшли? Дівчинка вишила їхнє прохання на рушникові, він вийшов прекрасним, а хлопчик спробував домовитися через гру на сопілці. І полилась чарівна мелодія, якою всі заслухалися.</a:t>
            </a:r>
          </a:p>
          <a:p>
            <a:pPr lvl="0" algn="just" hangingPunct="0"/>
            <a:r>
              <a:rPr lang="uk-UA" sz="2100" dirty="0">
                <a:solidFill>
                  <a:schemeClr val="bg1"/>
                </a:solidFill>
                <a:cs typeface="Arial" panose="020B0604020202020204" pitchFamily="34" charset="0"/>
              </a:rPr>
              <a:t>     Чи довго шукали фею діти, чи ні — того ніхто не знає. Знайшли її серед величезного поля, засіяного квітами-словами, які вона доглядала. Від пахощів цих квітів у дітей запаморочилася голова, а з вуст полилася пісня. Діти показали свої дари. Побачивши рукоділля дівчинки, почувши гру хлопчика, Мова все зрозуміла без слів. Узяла цілі оберемки своїх чарівних, запашних різнокольорових слів і пішла за дітьми, понесла мову людям.</a:t>
            </a:r>
          </a:p>
          <a:p>
            <a:pPr lvl="0" algn="just" hangingPunct="0"/>
            <a:r>
              <a:rPr lang="uk-UA" sz="2100" dirty="0">
                <a:solidFill>
                  <a:schemeClr val="bg1"/>
                </a:solidFill>
                <a:cs typeface="Arial" panose="020B0604020202020204" pitchFamily="34" charset="0"/>
              </a:rPr>
              <a:t>     З низько схиленими головами, з пошаною зустрічало плем'я Мову. Радості не було меж! Вдихнули люди аромат чарівних квітів... і заговорили, заспівали від щастя. Відтоді бережуть вони слова-квіти, шанують Мову як найбільший, найкоштовніший скарб.</a:t>
            </a:r>
            <a:endParaRPr lang="uk-UA" sz="2100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97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510163"/>
            <a:ext cx="8732066" cy="46166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Каліграфічна хвилинка. Продовж записане речення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9D7FA9-ACD8-4EC4-B794-A48A56C7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r="24784" b="41813"/>
          <a:stretch/>
        </p:blipFill>
        <p:spPr>
          <a:xfrm>
            <a:off x="213815" y="1241547"/>
            <a:ext cx="11567898" cy="54573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2D5A8DE-8C93-4C42-A7AC-BE763FF2E9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t="22239" r="48663" b="58589"/>
          <a:stretch/>
        </p:blipFill>
        <p:spPr>
          <a:xfrm>
            <a:off x="4398288" y="1983657"/>
            <a:ext cx="3810850" cy="9089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4647617" y="-480498"/>
            <a:ext cx="287632" cy="35883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949999" y="-485083"/>
            <a:ext cx="287632" cy="35883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318462" y="-485083"/>
            <a:ext cx="287632" cy="358839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710132" y="-485083"/>
            <a:ext cx="287632" cy="358839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104072" y="-485083"/>
            <a:ext cx="287632" cy="358839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498011" y="-499483"/>
            <a:ext cx="287632" cy="35883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251809" y="-503965"/>
            <a:ext cx="287632" cy="358839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932890" y="-483065"/>
            <a:ext cx="266016" cy="337939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7619290" y="-493343"/>
            <a:ext cx="287632" cy="358839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002472" y="-548830"/>
            <a:ext cx="287632" cy="358839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ED6549EE-710A-45B8-A6AA-D059EADEDB98}"/>
              </a:ext>
            </a:extLst>
          </p:cNvPr>
          <p:cNvSpPr txBox="1"/>
          <p:nvPr/>
        </p:nvSpPr>
        <p:spPr>
          <a:xfrm>
            <a:off x="2594452" y="-546264"/>
            <a:ext cx="202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[</a:t>
            </a:r>
            <a:endParaRPr lang="uk-UA" sz="2000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D48F3D-B45E-4B51-B469-D9C6CF7BF9D0}"/>
              </a:ext>
            </a:extLst>
          </p:cNvPr>
          <p:cNvSpPr txBox="1"/>
          <p:nvPr/>
        </p:nvSpPr>
        <p:spPr>
          <a:xfrm>
            <a:off x="4132476" y="-553047"/>
            <a:ext cx="202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]</a:t>
            </a:r>
            <a:endParaRPr lang="uk-UA" sz="2000" dirty="0"/>
          </a:p>
        </p:txBody>
      </p:sp>
      <p:cxnSp>
        <p:nvCxnSpPr>
          <p:cNvPr id="85" name="Пряма сполучна лінія 47">
            <a:extLst>
              <a:ext uri="{FF2B5EF4-FFF2-40B4-BE49-F238E27FC236}">
                <a16:creationId xmlns:a16="http://schemas.microsoft.com/office/drawing/2014/main" id="{562B3982-4B79-4458-9439-28B5DDF80058}"/>
              </a:ext>
            </a:extLst>
          </p:cNvPr>
          <p:cNvCxnSpPr/>
          <p:nvPr/>
        </p:nvCxnSpPr>
        <p:spPr>
          <a:xfrm flipH="1">
            <a:off x="3834596" y="-538262"/>
            <a:ext cx="58637" cy="887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Дуга 85">
            <a:extLst>
              <a:ext uri="{FF2B5EF4-FFF2-40B4-BE49-F238E27FC236}">
                <a16:creationId xmlns:a16="http://schemas.microsoft.com/office/drawing/2014/main" id="{416344D3-D79C-49B5-9FC0-CE7D6B8D1D50}"/>
              </a:ext>
            </a:extLst>
          </p:cNvPr>
          <p:cNvSpPr/>
          <p:nvPr/>
        </p:nvSpPr>
        <p:spPr>
          <a:xfrm rot="5400000">
            <a:off x="2811977" y="-383531"/>
            <a:ext cx="221203" cy="285869"/>
          </a:xfrm>
          <a:prstGeom prst="arc">
            <a:avLst>
              <a:gd name="adj1" fmla="val 16542803"/>
              <a:gd name="adj2" fmla="val 520512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id="{9EAE395B-B9BA-4D7E-ACC2-58C5D768F4BB}"/>
              </a:ext>
            </a:extLst>
          </p:cNvPr>
          <p:cNvSpPr/>
          <p:nvPr/>
        </p:nvSpPr>
        <p:spPr>
          <a:xfrm>
            <a:off x="2966675" y="-379732"/>
            <a:ext cx="95475" cy="954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8" name="Прямокутник 93">
            <a:extLst>
              <a:ext uri="{FF2B5EF4-FFF2-40B4-BE49-F238E27FC236}">
                <a16:creationId xmlns:a16="http://schemas.microsoft.com/office/drawing/2014/main" id="{AC3472A3-CED9-407B-BF4F-4E965B62A4A4}"/>
              </a:ext>
            </a:extLst>
          </p:cNvPr>
          <p:cNvSpPr/>
          <p:nvPr/>
        </p:nvSpPr>
        <p:spPr>
          <a:xfrm flipV="1">
            <a:off x="2786155" y="-396918"/>
            <a:ext cx="13781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9" name="Овал 88">
            <a:extLst>
              <a:ext uri="{FF2B5EF4-FFF2-40B4-BE49-F238E27FC236}">
                <a16:creationId xmlns:a16="http://schemas.microsoft.com/office/drawing/2014/main" id="{CA875931-1507-4E1E-9237-26E778AE99B1}"/>
              </a:ext>
            </a:extLst>
          </p:cNvPr>
          <p:cNvSpPr/>
          <p:nvPr/>
        </p:nvSpPr>
        <p:spPr>
          <a:xfrm>
            <a:off x="3768441" y="-379731"/>
            <a:ext cx="95475" cy="954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0" name="Дуга 89">
            <a:extLst>
              <a:ext uri="{FF2B5EF4-FFF2-40B4-BE49-F238E27FC236}">
                <a16:creationId xmlns:a16="http://schemas.microsoft.com/office/drawing/2014/main" id="{365AE3A8-FEE6-4D6E-A5E5-21A6926010E4}"/>
              </a:ext>
            </a:extLst>
          </p:cNvPr>
          <p:cNvSpPr/>
          <p:nvPr/>
        </p:nvSpPr>
        <p:spPr>
          <a:xfrm rot="5400000">
            <a:off x="3120958" y="-395141"/>
            <a:ext cx="198275" cy="299699"/>
          </a:xfrm>
          <a:prstGeom prst="arc">
            <a:avLst>
              <a:gd name="adj1" fmla="val 16542803"/>
              <a:gd name="adj2" fmla="val 520512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1" name="Прямокутник 85">
            <a:extLst>
              <a:ext uri="{FF2B5EF4-FFF2-40B4-BE49-F238E27FC236}">
                <a16:creationId xmlns:a16="http://schemas.microsoft.com/office/drawing/2014/main" id="{A0DCD37F-9C2E-4B82-AAE3-8914F4A3A5DC}"/>
              </a:ext>
            </a:extLst>
          </p:cNvPr>
          <p:cNvSpPr/>
          <p:nvPr/>
        </p:nvSpPr>
        <p:spPr>
          <a:xfrm flipV="1">
            <a:off x="3588249" y="-353043"/>
            <a:ext cx="13781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2" name="Прямокутник 109">
            <a:extLst>
              <a:ext uri="{FF2B5EF4-FFF2-40B4-BE49-F238E27FC236}">
                <a16:creationId xmlns:a16="http://schemas.microsoft.com/office/drawing/2014/main" id="{337FB448-3049-4169-A542-45B40D2FB525}"/>
              </a:ext>
            </a:extLst>
          </p:cNvPr>
          <p:cNvSpPr/>
          <p:nvPr/>
        </p:nvSpPr>
        <p:spPr>
          <a:xfrm flipV="1">
            <a:off x="3101914" y="-398763"/>
            <a:ext cx="13781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3" name="Прямокутник 110">
            <a:extLst>
              <a:ext uri="{FF2B5EF4-FFF2-40B4-BE49-F238E27FC236}">
                <a16:creationId xmlns:a16="http://schemas.microsoft.com/office/drawing/2014/main" id="{6810D37D-1960-466B-A0FD-07AAE6850BA2}"/>
              </a:ext>
            </a:extLst>
          </p:cNvPr>
          <p:cNvSpPr/>
          <p:nvPr/>
        </p:nvSpPr>
        <p:spPr>
          <a:xfrm flipV="1">
            <a:off x="3413268" y="-353043"/>
            <a:ext cx="13781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E1510E17-B1C7-4051-8DBB-4BEDBB0CA0DA}"/>
              </a:ext>
            </a:extLst>
          </p:cNvPr>
          <p:cNvSpPr/>
          <p:nvPr/>
        </p:nvSpPr>
        <p:spPr>
          <a:xfrm flipV="1">
            <a:off x="2786155" y="-317256"/>
            <a:ext cx="13781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кутник 109">
            <a:extLst>
              <a:ext uri="{FF2B5EF4-FFF2-40B4-BE49-F238E27FC236}">
                <a16:creationId xmlns:a16="http://schemas.microsoft.com/office/drawing/2014/main" id="{A076F95B-21AC-4E0A-83A0-331BCEEAEEC3}"/>
              </a:ext>
            </a:extLst>
          </p:cNvPr>
          <p:cNvSpPr/>
          <p:nvPr/>
        </p:nvSpPr>
        <p:spPr>
          <a:xfrm flipV="1">
            <a:off x="3098668" y="-317256"/>
            <a:ext cx="13781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8F419935-F2EA-41C9-8C35-04176D2378C7}"/>
              </a:ext>
            </a:extLst>
          </p:cNvPr>
          <p:cNvSpPr/>
          <p:nvPr/>
        </p:nvSpPr>
        <p:spPr>
          <a:xfrm>
            <a:off x="3274470" y="-381561"/>
            <a:ext cx="95475" cy="954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FA9B5C0B-DE8C-43AD-B1FF-BA1CCEC5E01D}"/>
              </a:ext>
            </a:extLst>
          </p:cNvPr>
          <p:cNvSpPr/>
          <p:nvPr/>
        </p:nvSpPr>
        <p:spPr>
          <a:xfrm>
            <a:off x="4094945" y="-379731"/>
            <a:ext cx="95475" cy="9547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кутник 85">
            <a:extLst>
              <a:ext uri="{FF2B5EF4-FFF2-40B4-BE49-F238E27FC236}">
                <a16:creationId xmlns:a16="http://schemas.microsoft.com/office/drawing/2014/main" id="{8DFAB561-0991-4044-958A-EFFBD6DF0E7F}"/>
              </a:ext>
            </a:extLst>
          </p:cNvPr>
          <p:cNvSpPr/>
          <p:nvPr/>
        </p:nvSpPr>
        <p:spPr>
          <a:xfrm flipV="1">
            <a:off x="3914753" y="-353043"/>
            <a:ext cx="137810" cy="457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Дуга 98">
            <a:extLst>
              <a:ext uri="{FF2B5EF4-FFF2-40B4-BE49-F238E27FC236}">
                <a16:creationId xmlns:a16="http://schemas.microsoft.com/office/drawing/2014/main" id="{FB7C412D-9055-4B96-829A-8447A3DD162C}"/>
              </a:ext>
            </a:extLst>
          </p:cNvPr>
          <p:cNvSpPr/>
          <p:nvPr/>
        </p:nvSpPr>
        <p:spPr>
          <a:xfrm rot="5400000">
            <a:off x="3524366" y="-494157"/>
            <a:ext cx="193581" cy="502426"/>
          </a:xfrm>
          <a:prstGeom prst="arc">
            <a:avLst>
              <a:gd name="adj1" fmla="val 16542803"/>
              <a:gd name="adj2" fmla="val 520512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Дуга 99">
            <a:extLst>
              <a:ext uri="{FF2B5EF4-FFF2-40B4-BE49-F238E27FC236}">
                <a16:creationId xmlns:a16="http://schemas.microsoft.com/office/drawing/2014/main" id="{EF22B402-B350-4F70-9822-67E82F52C336}"/>
              </a:ext>
            </a:extLst>
          </p:cNvPr>
          <p:cNvSpPr/>
          <p:nvPr/>
        </p:nvSpPr>
        <p:spPr>
          <a:xfrm rot="5400000">
            <a:off x="3944031" y="-412110"/>
            <a:ext cx="192367" cy="352599"/>
          </a:xfrm>
          <a:prstGeom prst="arc">
            <a:avLst>
              <a:gd name="adj1" fmla="val 16542803"/>
              <a:gd name="adj2" fmla="val 5205126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31" y="1368179"/>
            <a:ext cx="1559591" cy="838734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9" t="38730" r="14268" b="43870"/>
          <a:stretch/>
        </p:blipFill>
        <p:spPr>
          <a:xfrm>
            <a:off x="731109" y="2681426"/>
            <a:ext cx="5798086" cy="106585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4" t="40889" r="38479" b="47022"/>
          <a:stretch/>
        </p:blipFill>
        <p:spPr>
          <a:xfrm>
            <a:off x="6606819" y="2790530"/>
            <a:ext cx="2870558" cy="74055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0" t="40254" r="10898" b="44537"/>
          <a:stretch/>
        </p:blipFill>
        <p:spPr>
          <a:xfrm>
            <a:off x="551210" y="3492833"/>
            <a:ext cx="5861926" cy="98157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7" t="38984" r="68332" b="42858"/>
          <a:stretch/>
        </p:blipFill>
        <p:spPr>
          <a:xfrm>
            <a:off x="7378293" y="3269337"/>
            <a:ext cx="545540" cy="138937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" t="38857" r="84607" b="44635"/>
          <a:stretch/>
        </p:blipFill>
        <p:spPr>
          <a:xfrm>
            <a:off x="6784909" y="3411582"/>
            <a:ext cx="725444" cy="100871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5" t="43936" r="81142" b="46159"/>
          <a:stretch/>
        </p:blipFill>
        <p:spPr>
          <a:xfrm>
            <a:off x="9534281" y="3577083"/>
            <a:ext cx="667474" cy="84851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0" t="39316" r="76729" b="44296"/>
          <a:stretch/>
        </p:blipFill>
        <p:spPr>
          <a:xfrm>
            <a:off x="8445175" y="3347661"/>
            <a:ext cx="933516" cy="114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1692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Пальчикова гімнастика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218" t="57781" r="18372" b="9312"/>
          <a:stretch/>
        </p:blipFill>
        <p:spPr>
          <a:xfrm>
            <a:off x="1771067" y="1456402"/>
            <a:ext cx="7977541" cy="240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0218" t="22358" r="18372" b="45155"/>
          <a:stretch/>
        </p:blipFill>
        <p:spPr>
          <a:xfrm>
            <a:off x="1771067" y="4180748"/>
            <a:ext cx="7966548" cy="2370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838067" y="1947086"/>
            <a:ext cx="5665509" cy="187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735943" y="4669870"/>
            <a:ext cx="5665509" cy="18799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77579" b="59589"/>
          <a:stretch/>
        </p:blipFill>
        <p:spPr>
          <a:xfrm>
            <a:off x="3949768" y="1930028"/>
            <a:ext cx="1461218" cy="18970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9200" t="3663" r="38525" b="58786"/>
          <a:stretch/>
        </p:blipFill>
        <p:spPr>
          <a:xfrm>
            <a:off x="6128069" y="2047233"/>
            <a:ext cx="1451728" cy="17628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75940" b="59388"/>
          <a:stretch/>
        </p:blipFill>
        <p:spPr>
          <a:xfrm>
            <a:off x="7987798" y="1903584"/>
            <a:ext cx="1568054" cy="19064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1" t="61368" r="75927"/>
          <a:stretch/>
        </p:blipFill>
        <p:spPr>
          <a:xfrm>
            <a:off x="3949768" y="4771557"/>
            <a:ext cx="1555486" cy="179805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/>
          <a:srcRect l="53715" t="68699" r="35788" b="9010"/>
          <a:stretch/>
        </p:blipFill>
        <p:spPr>
          <a:xfrm>
            <a:off x="5952415" y="4653577"/>
            <a:ext cx="1517715" cy="181278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l="78110" t="59288"/>
          <a:stretch/>
        </p:blipFill>
        <p:spPr>
          <a:xfrm>
            <a:off x="7937616" y="4604381"/>
            <a:ext cx="1426652" cy="191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4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96" r="29059" b="66263"/>
          <a:stretch/>
        </p:blipFill>
        <p:spPr>
          <a:xfrm>
            <a:off x="127913" y="1202894"/>
            <a:ext cx="11959749" cy="4186441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Робота в </a:t>
            </a:r>
            <a:r>
              <a:rPr lang="ru-RU" sz="2000" b="1" dirty="0" err="1">
                <a:solidFill>
                  <a:schemeClr val="bg1"/>
                </a:solidFill>
              </a:rPr>
              <a:t>зошиті</a:t>
            </a:r>
            <a:r>
              <a:rPr lang="ru-RU" sz="2000" b="1" dirty="0">
                <a:solidFill>
                  <a:schemeClr val="bg1"/>
                </a:solidFill>
              </a:rPr>
              <a:t>. Напиши </a:t>
            </a:r>
            <a:r>
              <a:rPr lang="ru-RU" sz="2000" b="1" dirty="0" err="1">
                <a:solidFill>
                  <a:schemeClr val="bg1"/>
                </a:solidFill>
              </a:rPr>
              <a:t>каліграфічно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966" y="3907450"/>
            <a:ext cx="2963770" cy="2963770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01787" y="563992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0" t="41600" r="65886" b="43600"/>
          <a:stretch/>
        </p:blipFill>
        <p:spPr>
          <a:xfrm>
            <a:off x="1155887" y="1310569"/>
            <a:ext cx="359406" cy="1224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43733" r="88076" b="42800"/>
          <a:stretch/>
        </p:blipFill>
        <p:spPr>
          <a:xfrm>
            <a:off x="1801367" y="1464450"/>
            <a:ext cx="557785" cy="11050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8" t="41369" r="51867" b="43831"/>
          <a:stretch/>
        </p:blipFill>
        <p:spPr>
          <a:xfrm>
            <a:off x="2623352" y="1223503"/>
            <a:ext cx="450287" cy="13042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t="43733" r="73300" b="42800"/>
          <a:stretch/>
        </p:blipFill>
        <p:spPr>
          <a:xfrm>
            <a:off x="3500663" y="1464450"/>
            <a:ext cx="1810158" cy="11050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0" t="41600" r="65886" b="43600"/>
          <a:stretch/>
        </p:blipFill>
        <p:spPr>
          <a:xfrm>
            <a:off x="6337487" y="1273313"/>
            <a:ext cx="370343" cy="12615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t="43733" r="88076" b="42800"/>
          <a:stretch/>
        </p:blipFill>
        <p:spPr>
          <a:xfrm>
            <a:off x="6982967" y="1472330"/>
            <a:ext cx="557785" cy="11050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8" t="41369" r="51867" b="43831"/>
          <a:stretch/>
        </p:blipFill>
        <p:spPr>
          <a:xfrm>
            <a:off x="7815889" y="1223504"/>
            <a:ext cx="450287" cy="13042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t="43733" r="73300" b="42800"/>
          <a:stretch/>
        </p:blipFill>
        <p:spPr>
          <a:xfrm>
            <a:off x="8682263" y="1472330"/>
            <a:ext cx="1810158" cy="110501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5" t="43733" r="60826" b="42800"/>
          <a:stretch/>
        </p:blipFill>
        <p:spPr>
          <a:xfrm>
            <a:off x="951206" y="2442106"/>
            <a:ext cx="1810158" cy="110501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5" t="43733" r="60826" b="42800"/>
          <a:stretch/>
        </p:blipFill>
        <p:spPr>
          <a:xfrm>
            <a:off x="3070297" y="2429868"/>
            <a:ext cx="1810158" cy="11050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8" t="43622" r="49543" b="42911"/>
          <a:stretch/>
        </p:blipFill>
        <p:spPr>
          <a:xfrm>
            <a:off x="5719657" y="2432209"/>
            <a:ext cx="1810158" cy="110501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8" t="43622" r="49543" b="42911"/>
          <a:stretch/>
        </p:blipFill>
        <p:spPr>
          <a:xfrm>
            <a:off x="8037166" y="2419952"/>
            <a:ext cx="1810158" cy="110501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7" t="41839" r="2366" b="43077"/>
          <a:stretch/>
        </p:blipFill>
        <p:spPr>
          <a:xfrm>
            <a:off x="875663" y="3230836"/>
            <a:ext cx="6689278" cy="123767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7" t="41839" r="2366" b="43077"/>
          <a:stretch/>
        </p:blipFill>
        <p:spPr>
          <a:xfrm>
            <a:off x="875663" y="4205280"/>
            <a:ext cx="6689278" cy="123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3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5761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Значення слова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368" y="4666852"/>
            <a:ext cx="2204368" cy="2204368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01787" y="563992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2880" y="1415648"/>
            <a:ext cx="5084064" cy="272658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5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73576" y="1415648"/>
            <a:ext cx="5084064" cy="272658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5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94" y="1612593"/>
            <a:ext cx="1194491" cy="229485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657" y="1762279"/>
            <a:ext cx="2545557" cy="19954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2440" t="4720" r="23780" b="2800"/>
          <a:stretch/>
        </p:blipFill>
        <p:spPr>
          <a:xfrm>
            <a:off x="5764202" y="1538731"/>
            <a:ext cx="938350" cy="25344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88" y="1450233"/>
            <a:ext cx="2015156" cy="26341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07594" y="5389335"/>
            <a:ext cx="3268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/>
              <a:t>мак – рак </a:t>
            </a:r>
            <a:endParaRPr lang="ru-RU" sz="4000" dirty="0"/>
          </a:p>
        </p:txBody>
      </p:sp>
      <p:sp>
        <p:nvSpPr>
          <p:cNvPr id="20" name="TextBox 19"/>
          <p:cNvSpPr txBox="1"/>
          <p:nvPr/>
        </p:nvSpPr>
        <p:spPr>
          <a:xfrm>
            <a:off x="5962713" y="5389335"/>
            <a:ext cx="32689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/>
              <a:t>коса – коза</a:t>
            </a:r>
            <a:endParaRPr lang="ru-RU" sz="40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40003" y="4436539"/>
            <a:ext cx="1735181" cy="716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889575" y="4603815"/>
            <a:ext cx="410699" cy="3818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90256" y="4704932"/>
            <a:ext cx="550540" cy="173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548421" y="4436539"/>
            <a:ext cx="1193356" cy="716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197993" y="4603815"/>
            <a:ext cx="410699" cy="3818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356608" y="4704932"/>
            <a:ext cx="550540" cy="173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607111" y="4710274"/>
            <a:ext cx="550540" cy="173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7561864" y="3907450"/>
            <a:ext cx="10252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0" dirty="0"/>
              <a:t>´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952876" y="4436539"/>
            <a:ext cx="1735181" cy="716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3602448" y="4603815"/>
            <a:ext cx="410699" cy="3818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3003129" y="4704932"/>
            <a:ext cx="550540" cy="173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4069481" y="4704932"/>
            <a:ext cx="550540" cy="173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762549" y="4432070"/>
            <a:ext cx="1193356" cy="716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7412121" y="4599346"/>
            <a:ext cx="410699" cy="3818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6821239" y="4705805"/>
            <a:ext cx="550540" cy="173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8306789" y="4432070"/>
            <a:ext cx="1193356" cy="716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8956361" y="4599346"/>
            <a:ext cx="410699" cy="3818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8365479" y="4705805"/>
            <a:ext cx="550540" cy="173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10320232" y="3902981"/>
            <a:ext cx="10252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0" dirty="0"/>
              <a:t>´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9521062" y="4436539"/>
            <a:ext cx="1193356" cy="71643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0170489" y="4594877"/>
            <a:ext cx="410699" cy="3818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9579607" y="4701336"/>
            <a:ext cx="550540" cy="17373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49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Запам’ятай!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3D8021-DE31-45F1-B73C-1955F1228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782" y="1202634"/>
            <a:ext cx="2428490" cy="5496339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CA788A8-EBFC-4DFC-9AB3-6BE0BC4F9E6A}"/>
              </a:ext>
            </a:extLst>
          </p:cNvPr>
          <p:cNvSpPr/>
          <p:nvPr/>
        </p:nvSpPr>
        <p:spPr>
          <a:xfrm>
            <a:off x="164592" y="1431235"/>
            <a:ext cx="9052559" cy="5029200"/>
          </a:xfrm>
          <a:prstGeom prst="roundRect">
            <a:avLst/>
          </a:prstGeom>
          <a:solidFill>
            <a:srgbClr val="FF797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0" b="1" dirty="0"/>
              <a:t>Одна буква </a:t>
            </a:r>
            <a:r>
              <a:rPr lang="ru-RU" sz="5500" b="1" dirty="0" err="1"/>
              <a:t>може</a:t>
            </a:r>
            <a:r>
              <a:rPr lang="ru-RU" sz="5500" b="1" dirty="0"/>
              <a:t> </a:t>
            </a:r>
            <a:r>
              <a:rPr lang="ru-RU" sz="5500" b="1" dirty="0" err="1"/>
              <a:t>змінити</a:t>
            </a:r>
            <a:r>
              <a:rPr lang="ru-RU" sz="5500" b="1" dirty="0"/>
              <a:t> </a:t>
            </a:r>
            <a:r>
              <a:rPr lang="ru-RU" sz="5500" b="1" dirty="0" err="1"/>
              <a:t>значення</a:t>
            </a:r>
            <a:r>
              <a:rPr lang="ru-RU" sz="5500" b="1" dirty="0"/>
              <a:t> слова. </a:t>
            </a:r>
            <a:r>
              <a:rPr lang="ru-RU" sz="5500" b="1" dirty="0" err="1"/>
              <a:t>Завжди</a:t>
            </a:r>
            <a:r>
              <a:rPr lang="ru-RU" sz="5500" b="1" dirty="0"/>
              <a:t> </a:t>
            </a:r>
            <a:r>
              <a:rPr lang="ru-RU" sz="5500" b="1" dirty="0" err="1"/>
              <a:t>уважно</a:t>
            </a:r>
            <a:r>
              <a:rPr lang="ru-RU" sz="5500" b="1" dirty="0"/>
              <a:t> </a:t>
            </a:r>
            <a:r>
              <a:rPr lang="ru-RU" sz="5500" b="1" dirty="0" err="1"/>
              <a:t>записуйте</a:t>
            </a:r>
            <a:r>
              <a:rPr lang="ru-RU" sz="5500" b="1" dirty="0"/>
              <a:t> слова. Не пропускайте і не </a:t>
            </a:r>
            <a:r>
              <a:rPr lang="ru-RU" sz="5500" b="1" dirty="0" err="1"/>
              <a:t>змінюйте</a:t>
            </a:r>
            <a:r>
              <a:rPr lang="ru-RU" sz="5500" b="1" dirty="0"/>
              <a:t> букв у </a:t>
            </a:r>
            <a:r>
              <a:rPr lang="ru-RU" sz="5500" b="1" dirty="0" err="1"/>
              <a:t>слові</a:t>
            </a:r>
            <a:r>
              <a:rPr lang="ru-RU" sz="5500" b="1" dirty="0"/>
              <a:t>.</a:t>
            </a:r>
            <a:endParaRPr lang="uk-UA" sz="55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31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09.04.2024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3664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Прочитайте слова. </a:t>
            </a:r>
            <a:r>
              <a:rPr lang="ru-RU" sz="2000" b="1" dirty="0" err="1">
                <a:solidFill>
                  <a:schemeClr val="bg1"/>
                </a:solidFill>
              </a:rPr>
              <a:t>Поспостерігайте</a:t>
            </a:r>
            <a:r>
              <a:rPr lang="ru-RU" sz="2000" b="1" dirty="0">
                <a:solidFill>
                  <a:schemeClr val="bg1"/>
                </a:solidFill>
              </a:rPr>
              <a:t>, як </a:t>
            </a:r>
            <a:r>
              <a:rPr lang="ru-RU" sz="2000" b="1" dirty="0" err="1">
                <a:solidFill>
                  <a:schemeClr val="bg1"/>
                </a:solidFill>
              </a:rPr>
              <a:t>змінюється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значення</a:t>
            </a:r>
            <a:r>
              <a:rPr lang="ru-RU" sz="2000" b="1" dirty="0">
                <a:solidFill>
                  <a:schemeClr val="bg1"/>
                </a:solidFill>
              </a:rPr>
              <a:t> слова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368" y="4666852"/>
            <a:ext cx="2204368" cy="2204368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101787" y="563992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99616" y="1351640"/>
            <a:ext cx="8001000" cy="272658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5500" b="1" dirty="0">
                <a:solidFill>
                  <a:schemeClr val="tx1"/>
                </a:solidFill>
              </a:rPr>
              <a:t>   сом          сир            ніч</a:t>
            </a:r>
          </a:p>
          <a:p>
            <a:r>
              <a:rPr lang="uk-UA" sz="5500" b="1" dirty="0">
                <a:solidFill>
                  <a:schemeClr val="tx1"/>
                </a:solidFill>
              </a:rPr>
              <a:t>   сам          син            піч</a:t>
            </a:r>
          </a:p>
          <a:p>
            <a:r>
              <a:rPr lang="uk-UA" sz="5500" b="1" dirty="0">
                <a:solidFill>
                  <a:schemeClr val="tx1"/>
                </a:solidFill>
              </a:rPr>
              <a:t>   сум          сич            річ</a:t>
            </a:r>
            <a:endParaRPr lang="ru-RU" sz="5500" b="1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25879" y="4398686"/>
            <a:ext cx="90642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000" dirty="0"/>
              <a:t>— </a:t>
            </a:r>
            <a:r>
              <a:rPr lang="ru-RU" sz="4000" dirty="0" err="1"/>
              <a:t>Під</a:t>
            </a:r>
            <a:r>
              <a:rPr lang="ru-RU" sz="4000" dirty="0"/>
              <a:t> час </a:t>
            </a:r>
            <a:r>
              <a:rPr lang="ru-RU" sz="4000" dirty="0" err="1"/>
              <a:t>заміни</a:t>
            </a:r>
            <a:r>
              <a:rPr lang="ru-RU" sz="4000" dirty="0"/>
              <a:t> </a:t>
            </a:r>
            <a:r>
              <a:rPr lang="ru-RU" sz="4000" dirty="0" err="1"/>
              <a:t>яких</a:t>
            </a:r>
            <a:r>
              <a:rPr lang="ru-RU" sz="4000" dirty="0"/>
              <a:t> букв </a:t>
            </a:r>
            <a:r>
              <a:rPr lang="ru-RU" sz="4000" dirty="0" err="1"/>
              <a:t>утворилися</a:t>
            </a:r>
            <a:r>
              <a:rPr lang="ru-RU" sz="4000" dirty="0"/>
              <a:t> </a:t>
            </a:r>
            <a:r>
              <a:rPr lang="ru-RU" sz="4000" dirty="0" err="1"/>
              <a:t>нові</a:t>
            </a:r>
            <a:r>
              <a:rPr lang="ru-RU" sz="4000" dirty="0"/>
              <a:t> слова?</a:t>
            </a:r>
          </a:p>
          <a:p>
            <a:pPr algn="just"/>
            <a:r>
              <a:rPr lang="ru-RU" sz="4000" dirty="0"/>
              <a:t>— </a:t>
            </a:r>
            <a:r>
              <a:rPr lang="ru-RU" sz="4000" dirty="0" err="1"/>
              <a:t>Які</a:t>
            </a:r>
            <a:r>
              <a:rPr lang="ru-RU" sz="4000" dirty="0"/>
              <a:t> звуки </a:t>
            </a:r>
            <a:r>
              <a:rPr lang="ru-RU" sz="4000" dirty="0" err="1"/>
              <a:t>позначають</a:t>
            </a:r>
            <a:r>
              <a:rPr lang="ru-RU" sz="4000" dirty="0"/>
              <a:t> </a:t>
            </a:r>
            <a:r>
              <a:rPr lang="ru-RU" sz="4000" dirty="0" err="1"/>
              <a:t>ці</a:t>
            </a:r>
            <a:r>
              <a:rPr lang="ru-RU" sz="4000" dirty="0"/>
              <a:t> </a:t>
            </a:r>
            <a:r>
              <a:rPr lang="ru-RU" sz="4000" dirty="0" err="1"/>
              <a:t>букви</a:t>
            </a:r>
            <a:r>
              <a:rPr lang="ru-RU" sz="4000" dirty="0"/>
              <a:t>?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828800" y="1746504"/>
            <a:ext cx="0" cy="206654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4597936" y="1746504"/>
            <a:ext cx="0" cy="206654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7575832" y="1746504"/>
            <a:ext cx="0" cy="2066544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12197</TotalTime>
  <Words>619</Words>
  <Application>Microsoft Office PowerPoint</Application>
  <PresentationFormat>Широкоэкранный</PresentationFormat>
  <Paragraphs>85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2004</cp:revision>
  <dcterms:created xsi:type="dcterms:W3CDTF">2018-01-05T16:38:53Z</dcterms:created>
  <dcterms:modified xsi:type="dcterms:W3CDTF">2024-04-09T18:30:58Z</dcterms:modified>
</cp:coreProperties>
</file>