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970" r:id="rId3"/>
    <p:sldId id="2829" r:id="rId4"/>
    <p:sldId id="2991" r:id="rId5"/>
    <p:sldId id="2933" r:id="rId6"/>
    <p:sldId id="2972" r:id="rId7"/>
    <p:sldId id="2990" r:id="rId8"/>
    <p:sldId id="2968" r:id="rId9"/>
    <p:sldId id="2964" r:id="rId10"/>
    <p:sldId id="2975" r:id="rId11"/>
    <p:sldId id="2901" r:id="rId12"/>
    <p:sldId id="2980" r:id="rId13"/>
    <p:sldId id="2981" r:id="rId14"/>
    <p:sldId id="2982" r:id="rId15"/>
    <p:sldId id="2983" r:id="rId16"/>
    <p:sldId id="2984" r:id="rId17"/>
    <p:sldId id="2985" r:id="rId18"/>
    <p:sldId id="2986" r:id="rId19"/>
    <p:sldId id="2987" r:id="rId20"/>
    <p:sldId id="2988" r:id="rId21"/>
    <p:sldId id="298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838D8"/>
    <a:srgbClr val="1694E9"/>
    <a:srgbClr val="DCD0D7"/>
    <a:srgbClr val="002060"/>
    <a:srgbClr val="2F3242"/>
    <a:srgbClr val="FFFF00"/>
    <a:srgbClr val="295FFF"/>
    <a:srgbClr val="FFB441"/>
    <a:srgbClr val="709E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6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8290" y="2660821"/>
            <a:ext cx="1996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№203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2054" y="3612167"/>
            <a:ext cx="93360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F3242"/>
                </a:solidFill>
              </a:rPr>
              <a:t>Читання. Читаю і </a:t>
            </a:r>
            <a:r>
              <a:rPr lang="ru-RU" sz="4000" b="1" dirty="0" err="1">
                <a:solidFill>
                  <a:srgbClr val="2F3242"/>
                </a:solidFill>
              </a:rPr>
              <a:t>слухаю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дитячі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пісні</a:t>
            </a:r>
            <a:r>
              <a:rPr lang="ru-RU" sz="4000" b="1" dirty="0">
                <a:solidFill>
                  <a:srgbClr val="2F3242"/>
                </a:solidFill>
              </a:rPr>
              <a:t>. </a:t>
            </a:r>
            <a:r>
              <a:rPr lang="ru-RU" sz="4000" b="1" dirty="0" err="1">
                <a:solidFill>
                  <a:srgbClr val="2F3242"/>
                </a:solidFill>
              </a:rPr>
              <a:t>Українська</a:t>
            </a:r>
            <a:r>
              <a:rPr lang="ru-RU" sz="4000" b="1" dirty="0">
                <a:solidFill>
                  <a:srgbClr val="2F3242"/>
                </a:solidFill>
              </a:rPr>
              <a:t> народна </a:t>
            </a:r>
            <a:r>
              <a:rPr lang="ru-RU" sz="4000" b="1" dirty="0" err="1">
                <a:solidFill>
                  <a:srgbClr val="2F3242"/>
                </a:solidFill>
              </a:rPr>
              <a:t>колискова</a:t>
            </a:r>
            <a:r>
              <a:rPr lang="ru-RU" sz="4000" b="1" dirty="0">
                <a:solidFill>
                  <a:srgbClr val="2F3242"/>
                </a:solidFill>
              </a:rPr>
              <a:t>. </a:t>
            </a:r>
            <a:r>
              <a:rPr lang="ru-RU" sz="4000" b="1" dirty="0" err="1">
                <a:solidFill>
                  <a:srgbClr val="2F3242"/>
                </a:solidFill>
              </a:rPr>
              <a:t>Дитячі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народні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пісні</a:t>
            </a:r>
            <a:r>
              <a:rPr lang="ru-RU" sz="4000" b="1" dirty="0">
                <a:solidFill>
                  <a:srgbClr val="2F3242"/>
                </a:solidFill>
              </a:rPr>
              <a:t> «Зайчику, зайчику…», </a:t>
            </a:r>
          </a:p>
          <a:p>
            <a:pPr algn="ctr"/>
            <a:r>
              <a:rPr lang="ru-RU" sz="4000" b="1" dirty="0">
                <a:solidFill>
                  <a:srgbClr val="2F3242"/>
                </a:solidFill>
              </a:rPr>
              <a:t>«Два </a:t>
            </a:r>
            <a:r>
              <a:rPr lang="ru-RU" sz="4000" b="1" dirty="0" err="1">
                <a:solidFill>
                  <a:srgbClr val="2F3242"/>
                </a:solidFill>
              </a:rPr>
              <a:t>півники</a:t>
            </a:r>
            <a:r>
              <a:rPr lang="ru-RU" sz="4000" b="1" dirty="0">
                <a:solidFill>
                  <a:srgbClr val="2F3242"/>
                </a:solidFill>
              </a:rPr>
              <a:t>». </a:t>
            </a:r>
            <a:r>
              <a:rPr lang="ru-RU" sz="4000" b="1" dirty="0" err="1">
                <a:solidFill>
                  <a:srgbClr val="2F3242"/>
                </a:solidFill>
              </a:rPr>
              <a:t>Українська</a:t>
            </a:r>
            <a:r>
              <a:rPr lang="ru-RU" sz="4000" b="1" dirty="0">
                <a:solidFill>
                  <a:srgbClr val="2F3242"/>
                </a:solidFill>
              </a:rPr>
              <a:t> народна </a:t>
            </a:r>
            <a:r>
              <a:rPr lang="ru-RU" sz="4000" b="1" dirty="0" err="1">
                <a:solidFill>
                  <a:srgbClr val="2F3242"/>
                </a:solidFill>
              </a:rPr>
              <a:t>пісня</a:t>
            </a:r>
            <a:r>
              <a:rPr lang="ru-RU" sz="4000" b="1" dirty="0">
                <a:solidFill>
                  <a:srgbClr val="2F3242"/>
                </a:solidFill>
              </a:rPr>
              <a:t> «</a:t>
            </a:r>
            <a:r>
              <a:rPr lang="ru-RU" sz="4000" b="1" dirty="0" err="1">
                <a:solidFill>
                  <a:srgbClr val="2F3242"/>
                </a:solidFill>
              </a:rPr>
              <a:t>Вийди</a:t>
            </a:r>
            <a:r>
              <a:rPr lang="ru-RU" sz="4000" b="1" dirty="0">
                <a:solidFill>
                  <a:srgbClr val="2F3242"/>
                </a:solidFill>
              </a:rPr>
              <a:t>, </a:t>
            </a:r>
            <a:r>
              <a:rPr lang="ru-RU" sz="4000" b="1" dirty="0" err="1">
                <a:solidFill>
                  <a:srgbClr val="2F3242"/>
                </a:solidFill>
              </a:rPr>
              <a:t>вийди</a:t>
            </a:r>
            <a:r>
              <a:rPr lang="ru-RU" sz="4000" b="1" dirty="0">
                <a:solidFill>
                  <a:srgbClr val="2F3242"/>
                </a:solidFill>
              </a:rPr>
              <a:t>, </a:t>
            </a:r>
            <a:r>
              <a:rPr lang="ru-RU" sz="4000" b="1" dirty="0" err="1">
                <a:solidFill>
                  <a:srgbClr val="2F3242"/>
                </a:solidFill>
              </a:rPr>
              <a:t>сонечко</a:t>
            </a:r>
            <a:r>
              <a:rPr lang="ru-RU" sz="4000" b="1" dirty="0">
                <a:solidFill>
                  <a:srgbClr val="2F3242"/>
                </a:solidFill>
              </a:rPr>
              <a:t>»</a:t>
            </a:r>
            <a:endParaRPr lang="uk-UA" sz="40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-6920"/>
            <a:ext cx="2402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Українська мова (навчання грамоти) 1 клас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83" y="227321"/>
            <a:ext cx="5392684" cy="339570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«</a:t>
            </a:r>
            <a:r>
              <a:rPr lang="ru-RU" sz="2000" b="1" dirty="0" err="1">
                <a:solidFill>
                  <a:schemeClr val="bg1"/>
                </a:solidFill>
              </a:rPr>
              <a:t>Щоденні</a:t>
            </a:r>
            <a:r>
              <a:rPr lang="ru-RU" sz="2000" b="1" dirty="0">
                <a:solidFill>
                  <a:schemeClr val="bg1"/>
                </a:solidFill>
              </a:rPr>
              <a:t> 5». </a:t>
            </a:r>
            <a:r>
              <a:rPr lang="ru-RU" sz="2000" b="1" dirty="0" err="1">
                <a:solidFill>
                  <a:schemeClr val="bg1"/>
                </a:solidFill>
              </a:rPr>
              <a:t>Слухаю</a:t>
            </a:r>
            <a:r>
              <a:rPr lang="ru-RU" sz="2000" b="1" dirty="0">
                <a:solidFill>
                  <a:schemeClr val="bg1"/>
                </a:solidFill>
              </a:rPr>
              <a:t> і </a:t>
            </a:r>
            <a:r>
              <a:rPr lang="ru-RU" sz="2000" b="1" dirty="0" err="1">
                <a:solidFill>
                  <a:schemeClr val="bg1"/>
                </a:solidFill>
              </a:rPr>
              <a:t>розумію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B2654B-B1B1-4F16-9117-B90A5EFCF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0" y="1243417"/>
            <a:ext cx="11844381" cy="5485024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0752" y="564515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53401" y="1378023"/>
            <a:ext cx="5911090" cy="5215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>
                <a:solidFill>
                  <a:srgbClr val="FFFF00"/>
                </a:solidFill>
              </a:rPr>
              <a:t> ВИЙДИ, ВИЙДИ, СОНЕЧКО</a:t>
            </a:r>
          </a:p>
          <a:p>
            <a:r>
              <a:rPr lang="ru-RU" sz="3500" dirty="0" err="1"/>
              <a:t>Вийди</a:t>
            </a:r>
            <a:r>
              <a:rPr lang="ru-RU" sz="3500" dirty="0"/>
              <a:t>, </a:t>
            </a:r>
            <a:r>
              <a:rPr lang="ru-RU" sz="3500" dirty="0" err="1"/>
              <a:t>вийди</a:t>
            </a:r>
            <a:r>
              <a:rPr lang="ru-RU" sz="3500" dirty="0"/>
              <a:t>, </a:t>
            </a:r>
            <a:r>
              <a:rPr lang="ru-RU" sz="3500" dirty="0" err="1"/>
              <a:t>сонечко</a:t>
            </a:r>
            <a:r>
              <a:rPr lang="ru-RU" sz="3500" dirty="0"/>
              <a:t>,</a:t>
            </a:r>
          </a:p>
          <a:p>
            <a:pPr algn="just"/>
            <a:r>
              <a:rPr lang="ru-RU" sz="3500" dirty="0"/>
              <a:t>на </a:t>
            </a:r>
            <a:r>
              <a:rPr lang="ru-RU" sz="3500" dirty="0" err="1"/>
              <a:t>дідове</a:t>
            </a:r>
            <a:r>
              <a:rPr lang="ru-RU" sz="3500" dirty="0"/>
              <a:t> </a:t>
            </a:r>
            <a:r>
              <a:rPr lang="ru-RU" sz="3500" dirty="0" err="1"/>
              <a:t>полечко</a:t>
            </a:r>
            <a:r>
              <a:rPr lang="ru-RU" sz="3500" dirty="0"/>
              <a:t>,</a:t>
            </a:r>
          </a:p>
          <a:p>
            <a:pPr algn="just"/>
            <a:r>
              <a:rPr lang="ru-RU" sz="3500" dirty="0"/>
              <a:t>на </a:t>
            </a:r>
            <a:r>
              <a:rPr lang="ru-RU" sz="3500" dirty="0" err="1"/>
              <a:t>бабине</a:t>
            </a:r>
            <a:r>
              <a:rPr lang="ru-RU" sz="3500" dirty="0"/>
              <a:t> </a:t>
            </a:r>
            <a:r>
              <a:rPr lang="ru-RU" sz="3500" dirty="0" err="1"/>
              <a:t>зіллячко</a:t>
            </a:r>
            <a:r>
              <a:rPr lang="ru-RU" sz="3500" dirty="0"/>
              <a:t>,</a:t>
            </a:r>
          </a:p>
          <a:p>
            <a:pPr algn="just"/>
            <a:r>
              <a:rPr lang="ru-RU" sz="3500" dirty="0"/>
              <a:t>на наше </a:t>
            </a:r>
            <a:r>
              <a:rPr lang="ru-RU" sz="3500" dirty="0" err="1"/>
              <a:t>подвір’ячко</a:t>
            </a:r>
            <a:r>
              <a:rPr lang="ru-RU" sz="3500" dirty="0"/>
              <a:t>.</a:t>
            </a:r>
          </a:p>
          <a:p>
            <a:pPr algn="just"/>
            <a:r>
              <a:rPr lang="ru-RU" sz="3500" dirty="0"/>
              <a:t>На </a:t>
            </a:r>
            <a:r>
              <a:rPr lang="ru-RU" sz="3500" dirty="0" err="1"/>
              <a:t>весняні</a:t>
            </a:r>
            <a:r>
              <a:rPr lang="ru-RU" sz="3500" dirty="0"/>
              <a:t> </a:t>
            </a:r>
            <a:r>
              <a:rPr lang="ru-RU" sz="3500" dirty="0" err="1"/>
              <a:t>квіточки</a:t>
            </a:r>
            <a:r>
              <a:rPr lang="ru-RU" sz="3500" dirty="0"/>
              <a:t>,</a:t>
            </a:r>
          </a:p>
          <a:p>
            <a:pPr algn="just"/>
            <a:r>
              <a:rPr lang="ru-RU" sz="3500" dirty="0"/>
              <a:t>на </a:t>
            </a:r>
            <a:r>
              <a:rPr lang="ru-RU" sz="3500" dirty="0" err="1"/>
              <a:t>маленькі</a:t>
            </a:r>
            <a:r>
              <a:rPr lang="ru-RU" sz="3500" dirty="0"/>
              <a:t> </a:t>
            </a:r>
            <a:r>
              <a:rPr lang="ru-RU" sz="3500" dirty="0" err="1"/>
              <a:t>діточки</a:t>
            </a:r>
            <a:r>
              <a:rPr lang="ru-RU" sz="3500" dirty="0"/>
              <a:t>.</a:t>
            </a:r>
          </a:p>
          <a:p>
            <a:pPr algn="just"/>
            <a:r>
              <a:rPr lang="ru-RU" sz="3500" dirty="0"/>
              <a:t>Там вони </a:t>
            </a:r>
            <a:r>
              <a:rPr lang="ru-RU" sz="3500" dirty="0" err="1"/>
              <a:t>граються</a:t>
            </a:r>
            <a:r>
              <a:rPr lang="ru-RU" sz="3500" dirty="0"/>
              <a:t>,</a:t>
            </a:r>
          </a:p>
          <a:p>
            <a:pPr algn="just"/>
            <a:r>
              <a:rPr lang="ru-RU" sz="3500" dirty="0"/>
              <a:t>тебе </a:t>
            </a:r>
            <a:r>
              <a:rPr lang="ru-RU" sz="3500" dirty="0" err="1"/>
              <a:t>дожидаються</a:t>
            </a:r>
            <a:r>
              <a:rPr lang="ru-RU" sz="3500" dirty="0"/>
              <a:t>.</a:t>
            </a:r>
            <a:endParaRPr lang="uk-UA" sz="35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064" y="2481943"/>
            <a:ext cx="4093562" cy="384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1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6525" y="492702"/>
            <a:ext cx="8732066" cy="6462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для «детективів»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1725" y="1800808"/>
            <a:ext cx="8966033" cy="2230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Відшукай у </a:t>
            </a:r>
            <a:r>
              <a:rPr lang="ru-RU" sz="4000" dirty="0" err="1"/>
              <a:t>вірші</a:t>
            </a:r>
            <a:r>
              <a:rPr lang="ru-RU" sz="4000" dirty="0"/>
              <a:t> слова, </a:t>
            </a:r>
            <a:r>
              <a:rPr lang="ru-RU" sz="4000" dirty="0" err="1"/>
              <a:t>які</a:t>
            </a:r>
            <a:r>
              <a:rPr lang="ru-RU" sz="4000" dirty="0"/>
              <a:t> звучать </a:t>
            </a:r>
            <a:r>
              <a:rPr lang="ru-RU" sz="4000" dirty="0" err="1"/>
              <a:t>ніжно</a:t>
            </a:r>
            <a:r>
              <a:rPr lang="ru-RU" sz="4000" dirty="0"/>
              <a:t>. Прочитай </a:t>
            </a:r>
            <a:r>
              <a:rPr lang="ru-RU" sz="4000" dirty="0" err="1"/>
              <a:t>їх</a:t>
            </a:r>
            <a:r>
              <a:rPr lang="ru-RU" sz="40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9135" r="19694" b="3759"/>
          <a:stretch/>
        </p:blipFill>
        <p:spPr>
          <a:xfrm>
            <a:off x="9714629" y="2313992"/>
            <a:ext cx="2363962" cy="444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7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ена\Desktop\весна яка\весна яка\Слайд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0481" y="1153682"/>
            <a:ext cx="7329442" cy="549708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355596" y="494529"/>
            <a:ext cx="8732066" cy="65915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Доберіть прикметники до слова весна, наприклад: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 сонячна, запашна, зелена, тепла, квітуча ... .</a:t>
            </a:r>
          </a:p>
        </p:txBody>
      </p:sp>
      <p:pic>
        <p:nvPicPr>
          <p:cNvPr id="4" name="Picture 2" descr="Картинки школа, класс ПНГ на Прозрачном Фоне • Скачать PNG Картинки школа,  клас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6" y="3604507"/>
            <a:ext cx="4036835" cy="32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442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5596" y="494529"/>
            <a:ext cx="8732066" cy="65915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Доберіть прикметники до слова весна, наприклад: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сонячна, запашна, зелена, тепла, квітуча ... .</a:t>
            </a:r>
          </a:p>
        </p:txBody>
      </p:sp>
      <p:pic>
        <p:nvPicPr>
          <p:cNvPr id="4" name="Picture 2" descr="C:\Users\Лена\Desktop\весна яка\весна яка\Слайд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8674" y="1248941"/>
            <a:ext cx="7261076" cy="5445808"/>
          </a:xfrm>
          <a:prstGeom prst="rect">
            <a:avLst/>
          </a:prstGeom>
          <a:noFill/>
        </p:spPr>
      </p:pic>
      <p:pic>
        <p:nvPicPr>
          <p:cNvPr id="5" name="Picture 2" descr="Картинки школа, класс ПНГ на Прозрачном Фоне • Скачать PNG Картинки школа,  клас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6" y="3604507"/>
            <a:ext cx="4036835" cy="32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980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5596" y="494529"/>
            <a:ext cx="8732066" cy="65915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Доберіть прикметники до слова весна, наприклад: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сонячна, запашна, зелена, тепла, квітуча ... .</a:t>
            </a:r>
          </a:p>
        </p:txBody>
      </p:sp>
      <p:pic>
        <p:nvPicPr>
          <p:cNvPr id="6" name="Picture 2" descr="C:\Users\Лена\Desktop\весна яка\весна яка\Слайд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7967" y="1257905"/>
            <a:ext cx="7261076" cy="5445807"/>
          </a:xfrm>
          <a:prstGeom prst="rect">
            <a:avLst/>
          </a:prstGeom>
          <a:noFill/>
        </p:spPr>
      </p:pic>
      <p:pic>
        <p:nvPicPr>
          <p:cNvPr id="4" name="Picture 2" descr="Картинки школа, класс ПНГ на Прозрачном Фоне • Скачать PNG Картинки школа,  клас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6" y="3604507"/>
            <a:ext cx="4036835" cy="32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157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5596" y="494529"/>
            <a:ext cx="8732066" cy="65915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Доберіть прикметники до слова весна, наприклад: </a:t>
            </a:r>
          </a:p>
          <a:p>
            <a:pPr algn="ctr"/>
            <a:r>
              <a:rPr lang="uk-UA" sz="2000" b="1" dirty="0" err="1">
                <a:solidFill>
                  <a:schemeClr val="bg1"/>
                </a:solidFill>
              </a:rPr>
              <a:t>сонячна,запашна</a:t>
            </a:r>
            <a:r>
              <a:rPr lang="uk-UA" sz="2000" b="1" dirty="0">
                <a:solidFill>
                  <a:schemeClr val="bg1"/>
                </a:solidFill>
              </a:rPr>
              <a:t>, зелена, тепла, квітуча ... .</a:t>
            </a:r>
          </a:p>
        </p:txBody>
      </p:sp>
      <p:pic>
        <p:nvPicPr>
          <p:cNvPr id="5" name="Picture 2" descr="C:\Users\Лена\Desktop\весна яка\весна яка\Слайд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3240" y="1248940"/>
            <a:ext cx="7261076" cy="5445807"/>
          </a:xfrm>
          <a:prstGeom prst="rect">
            <a:avLst/>
          </a:prstGeom>
          <a:noFill/>
        </p:spPr>
      </p:pic>
      <p:pic>
        <p:nvPicPr>
          <p:cNvPr id="4" name="Picture 2" descr="Картинки школа, класс ПНГ на Прозрачном Фоне • Скачать PNG Картинки школа,  клас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6" y="3604507"/>
            <a:ext cx="4036835" cy="32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111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5596" y="494529"/>
            <a:ext cx="8732066" cy="65915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Доберіть прикметники до слова весна, наприклад: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сонячна, запашна, зелена, тепла, квітуча ... .</a:t>
            </a:r>
          </a:p>
        </p:txBody>
      </p:sp>
      <p:pic>
        <p:nvPicPr>
          <p:cNvPr id="6" name="Picture 2" descr="C:\Users\Лена\Desktop\весна яка\весна яка\Слайд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2887" y="1284798"/>
            <a:ext cx="7261076" cy="5445807"/>
          </a:xfrm>
          <a:prstGeom prst="rect">
            <a:avLst/>
          </a:prstGeom>
          <a:noFill/>
        </p:spPr>
      </p:pic>
      <p:pic>
        <p:nvPicPr>
          <p:cNvPr id="4" name="Picture 2" descr="Картинки школа, класс ПНГ на Прозрачном Фоне • Скачать PNG Картинки школа,  клас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6" y="3604507"/>
            <a:ext cx="4036835" cy="32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525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5596" y="494529"/>
            <a:ext cx="8732066" cy="65915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Доберіть прикметники до слова весна, наприклад: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сонячна, запашна, зелена, тепла, квітуча ... .</a:t>
            </a:r>
          </a:p>
        </p:txBody>
      </p:sp>
      <p:pic>
        <p:nvPicPr>
          <p:cNvPr id="5" name="Picture 2" descr="C:\Users\Лена\Desktop\весна яка\весна яка\Слайд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7966" y="1302727"/>
            <a:ext cx="7253950" cy="5440464"/>
          </a:xfrm>
          <a:prstGeom prst="rect">
            <a:avLst/>
          </a:prstGeom>
          <a:noFill/>
        </p:spPr>
      </p:pic>
      <p:pic>
        <p:nvPicPr>
          <p:cNvPr id="6" name="Picture 2" descr="Картинки школа, класс ПНГ на Прозрачном Фоне • Скачать PNG Картинки школа,  клас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6" y="3604507"/>
            <a:ext cx="4036835" cy="32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196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5596" y="494529"/>
            <a:ext cx="8732066" cy="65915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Доберіть прикметники до слова весна, наприклад: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 сонячна, запашна, зелена, тепла, квітуча ... .</a:t>
            </a:r>
          </a:p>
        </p:txBody>
      </p:sp>
      <p:pic>
        <p:nvPicPr>
          <p:cNvPr id="6" name="Picture 2" descr="C:\Users\Лена\Desktop\весна яка\весна яка\Слайд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3710" y="1266868"/>
            <a:ext cx="7253952" cy="5440464"/>
          </a:xfrm>
          <a:prstGeom prst="rect">
            <a:avLst/>
          </a:prstGeom>
          <a:noFill/>
        </p:spPr>
      </p:pic>
      <p:pic>
        <p:nvPicPr>
          <p:cNvPr id="4" name="Picture 2" descr="Картинки школа, класс ПНГ на Прозрачном Фоне • Скачать PNG Картинки школа,  клас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6" y="3604507"/>
            <a:ext cx="4036835" cy="32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531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5596" y="494529"/>
            <a:ext cx="8732066" cy="65915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Доберіть прикметники до слова весна, наприклад: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сонячна, запашна, зелена, тепла, квітуча ... .</a:t>
            </a:r>
          </a:p>
        </p:txBody>
      </p:sp>
      <p:pic>
        <p:nvPicPr>
          <p:cNvPr id="5" name="Picture 2" descr="C:\Users\Лена\Desktop\весна яка\весна яка\Слайд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7538" y="1266868"/>
            <a:ext cx="7278168" cy="5458626"/>
          </a:xfrm>
          <a:prstGeom prst="rect">
            <a:avLst/>
          </a:prstGeom>
          <a:noFill/>
        </p:spPr>
      </p:pic>
      <p:pic>
        <p:nvPicPr>
          <p:cNvPr id="4" name="Picture 2" descr="Картинки школа, класс ПНГ на Прозрачном Фоне • Скачать PNG Картинки школа,  клас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6" y="3604507"/>
            <a:ext cx="4036835" cy="32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644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2000" b="1" dirty="0">
                <a:solidFill>
                  <a:schemeClr val="bg1"/>
                </a:solidFill>
              </a:rPr>
              <a:t>Робота зі скоромовкою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9F4608-7AD8-4B8E-AC44-2CFDDE2B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12" r="13329" b="11505"/>
          <a:stretch/>
        </p:blipFill>
        <p:spPr>
          <a:xfrm flipH="1">
            <a:off x="629371" y="1386038"/>
            <a:ext cx="2207394" cy="5183496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3486872" y="1427301"/>
            <a:ext cx="5657128" cy="339408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/>
              <a:t>Зайчик-братик</a:t>
            </a:r>
          </a:p>
          <a:p>
            <a:pPr algn="ctr"/>
            <a:r>
              <a:rPr lang="ru-RU" sz="3500" b="1" dirty="0"/>
              <a:t>В темно-</a:t>
            </a:r>
            <a:r>
              <a:rPr lang="ru-RU" sz="3500" b="1" dirty="0" err="1"/>
              <a:t>сірому</a:t>
            </a:r>
            <a:r>
              <a:rPr lang="ru-RU" sz="3500" b="1" dirty="0"/>
              <a:t> </a:t>
            </a:r>
            <a:r>
              <a:rPr lang="ru-RU" sz="3500" b="1" dirty="0" err="1"/>
              <a:t>жупані</a:t>
            </a:r>
            <a:endParaRPr lang="ru-RU" sz="3500" b="1" dirty="0"/>
          </a:p>
          <a:p>
            <a:pPr algn="ctr"/>
            <a:r>
              <a:rPr lang="ru-RU" sz="3500" b="1" dirty="0" err="1"/>
              <a:t>Сидить</a:t>
            </a:r>
            <a:r>
              <a:rPr lang="ru-RU" sz="3500" b="1" dirty="0"/>
              <a:t> </a:t>
            </a:r>
            <a:r>
              <a:rPr lang="ru-RU" sz="3500" b="1" dirty="0" err="1"/>
              <a:t>заєць</a:t>
            </a:r>
            <a:r>
              <a:rPr lang="ru-RU" sz="3500" b="1" dirty="0"/>
              <a:t> на </a:t>
            </a:r>
            <a:r>
              <a:rPr lang="ru-RU" sz="3500" b="1" dirty="0" err="1"/>
              <a:t>дивані</a:t>
            </a:r>
            <a:r>
              <a:rPr lang="ru-RU" sz="3500" b="1" dirty="0"/>
              <a:t>,</a:t>
            </a:r>
          </a:p>
          <a:p>
            <a:pPr algn="ctr"/>
            <a:r>
              <a:rPr lang="ru-RU" sz="3500" b="1" dirty="0"/>
              <a:t>Зачинив свою </a:t>
            </a:r>
            <a:r>
              <a:rPr lang="ru-RU" sz="3500" b="1" dirty="0" err="1"/>
              <a:t>хатинку</a:t>
            </a:r>
            <a:endParaRPr lang="ru-RU" sz="3500" b="1" dirty="0"/>
          </a:p>
          <a:p>
            <a:pPr algn="ctr"/>
            <a:r>
              <a:rPr lang="ru-RU" sz="3500" b="1" dirty="0"/>
              <a:t>І </a:t>
            </a:r>
            <a:r>
              <a:rPr lang="ru-RU" sz="3500" b="1" dirty="0" err="1"/>
              <a:t>гризе</a:t>
            </a:r>
            <a:r>
              <a:rPr lang="ru-RU" sz="3500" b="1" dirty="0"/>
              <a:t> </a:t>
            </a:r>
            <a:r>
              <a:rPr lang="ru-RU" sz="3500" b="1" dirty="0" err="1"/>
              <a:t>смачну</a:t>
            </a:r>
            <a:r>
              <a:rPr lang="ru-RU" sz="3500" b="1" dirty="0"/>
              <a:t> </a:t>
            </a:r>
            <a:r>
              <a:rPr lang="ru-RU" sz="3500" b="1" dirty="0" err="1"/>
              <a:t>морквинку</a:t>
            </a:r>
            <a:r>
              <a:rPr lang="ru-RU" sz="3500" b="1" dirty="0"/>
              <a:t>.</a:t>
            </a:r>
            <a:endParaRPr lang="uk-UA" sz="35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18F097-F79E-44E9-95E6-20BF55BE4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23" y="3287272"/>
            <a:ext cx="2618890" cy="33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1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5596" y="494529"/>
            <a:ext cx="8732066" cy="65915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Доберіть прикметники до слова весна, наприклад: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Сонячна ,запашна, зелена, тепла, квітуча ... . </a:t>
            </a:r>
          </a:p>
        </p:txBody>
      </p:sp>
      <p:pic>
        <p:nvPicPr>
          <p:cNvPr id="6" name="Picture 2" descr="C:\Users\Лена\Desktop\весна яка\весна яка\Слайд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8927" y="1281444"/>
            <a:ext cx="7278168" cy="5458626"/>
          </a:xfrm>
          <a:prstGeom prst="rect">
            <a:avLst/>
          </a:prstGeom>
          <a:noFill/>
        </p:spPr>
      </p:pic>
      <p:pic>
        <p:nvPicPr>
          <p:cNvPr id="4" name="Picture 2" descr="Картинки школа, класс ПНГ на Прозрачном Фоне • Скачать PNG Картинки школа,  клас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6" y="3604507"/>
            <a:ext cx="4036835" cy="32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685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5596" y="494529"/>
            <a:ext cx="8732066" cy="65915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Доберіть прикметники до слова весна, наприклад: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err="1">
                <a:solidFill>
                  <a:schemeClr val="bg1"/>
                </a:solidFill>
              </a:rPr>
              <a:t>сонячна,запашна</a:t>
            </a:r>
            <a:r>
              <a:rPr lang="uk-UA" sz="2000" b="1" dirty="0">
                <a:solidFill>
                  <a:schemeClr val="bg1"/>
                </a:solidFill>
              </a:rPr>
              <a:t>, зелена, тепла, квітуча ... .</a:t>
            </a:r>
          </a:p>
        </p:txBody>
      </p:sp>
      <p:pic>
        <p:nvPicPr>
          <p:cNvPr id="5" name="Picture 2" descr="C:\Users\Лена\Desktop\весна яка\весна яка\Слайд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8573" y="1227655"/>
            <a:ext cx="7278168" cy="5458626"/>
          </a:xfrm>
          <a:prstGeom prst="rect">
            <a:avLst/>
          </a:prstGeom>
          <a:noFill/>
        </p:spPr>
      </p:pic>
      <p:pic>
        <p:nvPicPr>
          <p:cNvPr id="7170" name="Picture 2" descr="Картинки школа, класс ПНГ на Прозрачном Фоне • Скачать PNG Картинки школа,  клас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6" y="3604507"/>
            <a:ext cx="4036835" cy="32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223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30" name="Гімнастика для очей №1">
            <a:hlinkClick r:id="" action="ppaction://media"/>
            <a:extLst>
              <a:ext uri="{FF2B5EF4-FFF2-40B4-BE49-F238E27FC236}">
                <a16:creationId xmlns:a16="http://schemas.microsoft.com/office/drawing/2014/main" id="{FCA84131-84D5-4097-B17D-03BAE35AC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87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701205" y="1410395"/>
            <a:ext cx="1799051" cy="79022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latin typeface="Cambria" pitchFamily="18" charset="0"/>
              </a:rPr>
              <a:t>вік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01205" y="2356067"/>
            <a:ext cx="1799051" cy="79022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latin typeface="Cambria" pitchFamily="18" charset="0"/>
              </a:rPr>
              <a:t>вік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64553" y="3301739"/>
            <a:ext cx="1799051" cy="79022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latin typeface="Cambria" pitchFamily="18" charset="0"/>
              </a:rPr>
              <a:t>вік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63549" y="5193083"/>
            <a:ext cx="1799051" cy="79022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latin typeface="Cambria" pitchFamily="18" charset="0"/>
              </a:rPr>
              <a:t>вік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64552" y="4247411"/>
            <a:ext cx="1799051" cy="79022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latin typeface="Cambria" pitchFamily="18" charset="0"/>
              </a:rPr>
              <a:t>вок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66828" y="3301739"/>
            <a:ext cx="1799051" cy="7902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latin typeface="Cambria" pitchFamily="18" charset="0"/>
              </a:rPr>
              <a:t>вар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66829" y="2356066"/>
            <a:ext cx="1799051" cy="7902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latin typeface="Cambria" pitchFamily="18" charset="0"/>
              </a:rPr>
              <a:t>вас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66828" y="4247410"/>
            <a:ext cx="1799051" cy="7902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latin typeface="Cambria" pitchFamily="18" charset="0"/>
              </a:rPr>
              <a:t>вал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966830" y="1410395"/>
            <a:ext cx="1799051" cy="7902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latin typeface="Cambria" pitchFamily="18" charset="0"/>
              </a:rPr>
              <a:t>вар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32455" y="1410395"/>
            <a:ext cx="1799051" cy="7902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latin typeface="Cambria" pitchFamily="18" charset="0"/>
              </a:rPr>
              <a:t>віз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32452" y="5193083"/>
            <a:ext cx="1799051" cy="7902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latin typeface="Cambria" pitchFamily="18" charset="0"/>
              </a:rPr>
              <a:t>віз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32453" y="4247409"/>
            <a:ext cx="1799051" cy="7902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latin typeface="Cambria" pitchFamily="18" charset="0"/>
              </a:rPr>
              <a:t>віз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232454" y="3301739"/>
            <a:ext cx="1799051" cy="7902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latin typeface="Cambria" pitchFamily="18" charset="0"/>
              </a:rPr>
              <a:t>вік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232455" y="2356065"/>
            <a:ext cx="1799051" cy="7902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latin typeface="Cambria" pitchFamily="18" charset="0"/>
              </a:rPr>
              <a:t>віз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966828" y="5193083"/>
            <a:ext cx="1799051" cy="7902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latin typeface="Cambria" pitchFamily="18" charset="0"/>
              </a:rPr>
              <a:t>вар</a:t>
            </a:r>
          </a:p>
        </p:txBody>
      </p:sp>
      <p:pic>
        <p:nvPicPr>
          <p:cNvPr id="9219" name="Picture 3" descr="C:\Users\пк\Desktop\КАРТИНКИ\діти картинки\хлопчики та дівчатка\bf6e6606f1843ca5a40d6571f27f01a3.jpg"/>
          <p:cNvPicPr>
            <a:picLocks noChangeAspect="1" noChangeArrowheads="1"/>
          </p:cNvPicPr>
          <p:nvPr/>
        </p:nvPicPr>
        <p:blipFill rotWithShape="1">
          <a:blip r:embed="rId2" cstate="print"/>
          <a:srcRect r="2722" b="1256"/>
          <a:stretch/>
        </p:blipFill>
        <p:spPr bwMode="auto">
          <a:xfrm flipH="1">
            <a:off x="10031506" y="3570160"/>
            <a:ext cx="2023730" cy="3163202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323170" y="462666"/>
            <a:ext cx="8732066" cy="67392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«Не зіб’юсь». </a:t>
            </a:r>
            <a:r>
              <a:rPr lang="ru-RU" sz="2000" b="1" dirty="0">
                <a:solidFill>
                  <a:schemeClr val="bg1"/>
                </a:solidFill>
              </a:rPr>
              <a:t>Прочитайте </a:t>
            </a:r>
            <a:r>
              <a:rPr lang="ru-RU" sz="2000" b="1" dirty="0" err="1">
                <a:solidFill>
                  <a:schemeClr val="bg1"/>
                </a:solidFill>
              </a:rPr>
              <a:t>швидко</a:t>
            </a:r>
            <a:r>
              <a:rPr lang="ru-RU" sz="2000" b="1" dirty="0">
                <a:solidFill>
                  <a:schemeClr val="bg1"/>
                </a:solidFill>
              </a:rPr>
              <a:t> склади, </a:t>
            </a:r>
          </a:p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стараючись</a:t>
            </a:r>
            <a:r>
              <a:rPr lang="ru-RU" sz="2000" b="1" dirty="0">
                <a:solidFill>
                  <a:schemeClr val="bg1"/>
                </a:solidFill>
              </a:rPr>
              <a:t> не </a:t>
            </a:r>
            <a:r>
              <a:rPr lang="ru-RU" sz="2000" b="1" dirty="0" err="1">
                <a:solidFill>
                  <a:schemeClr val="bg1"/>
                </a:solidFill>
              </a:rPr>
              <a:t>збитись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під</a:t>
            </a:r>
            <a:r>
              <a:rPr lang="ru-RU" sz="2000" b="1" dirty="0">
                <a:solidFill>
                  <a:schemeClr val="bg1"/>
                </a:solidFill>
              </a:rPr>
              <a:t> час </a:t>
            </a:r>
            <a:r>
              <a:rPr lang="ru-RU" sz="2000" b="1" dirty="0" err="1">
                <a:solidFill>
                  <a:schemeClr val="bg1"/>
                </a:solidFill>
              </a:rPr>
              <a:t>прочитання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92" y="3990169"/>
            <a:ext cx="3080076" cy="274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30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2605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Гра</a:t>
            </a:r>
            <a:r>
              <a:rPr lang="ru-RU" sz="2000" b="1" dirty="0">
                <a:solidFill>
                  <a:schemeClr val="bg1"/>
                </a:solidFill>
              </a:rPr>
              <a:t> «</a:t>
            </a:r>
            <a:r>
              <a:rPr lang="ru-RU" sz="2000" b="1" dirty="0" err="1">
                <a:solidFill>
                  <a:schemeClr val="bg1"/>
                </a:solidFill>
              </a:rPr>
              <a:t>Цікаве</a:t>
            </a:r>
            <a:r>
              <a:rPr lang="ru-RU" sz="2000" b="1" dirty="0">
                <a:solidFill>
                  <a:schemeClr val="bg1"/>
                </a:solidFill>
              </a:rPr>
              <a:t> слово». Придумайте слова — </a:t>
            </a:r>
            <a:r>
              <a:rPr lang="ru-RU" sz="2000" b="1" dirty="0" err="1">
                <a:solidFill>
                  <a:schemeClr val="bg1"/>
                </a:solidFill>
              </a:rPr>
              <a:t>назви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музичних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інструментів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зазначену</a:t>
            </a:r>
            <a:r>
              <a:rPr lang="ru-RU" sz="2000" b="1" dirty="0">
                <a:solidFill>
                  <a:schemeClr val="bg1"/>
                </a:solidFill>
              </a:rPr>
              <a:t> букву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06" y="3610947"/>
            <a:ext cx="2696856" cy="3172407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07910" y="1231641"/>
            <a:ext cx="1425158" cy="54770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4500" dirty="0"/>
              <a:t>С —</a:t>
            </a:r>
          </a:p>
          <a:p>
            <a:pPr algn="just"/>
            <a:r>
              <a:rPr lang="ru-RU" sz="4500" dirty="0"/>
              <a:t>П —</a:t>
            </a:r>
          </a:p>
          <a:p>
            <a:pPr algn="just"/>
            <a:r>
              <a:rPr lang="ru-RU" sz="4500" dirty="0"/>
              <a:t>Б —</a:t>
            </a:r>
          </a:p>
          <a:p>
            <a:pPr algn="just"/>
            <a:r>
              <a:rPr lang="ru-RU" sz="4500" dirty="0"/>
              <a:t>А — </a:t>
            </a:r>
          </a:p>
          <a:p>
            <a:pPr algn="just"/>
            <a:r>
              <a:rPr lang="ru-RU" sz="4500" dirty="0"/>
              <a:t>Ф — </a:t>
            </a:r>
          </a:p>
          <a:p>
            <a:pPr algn="just"/>
            <a:r>
              <a:rPr lang="ru-RU" sz="4500" dirty="0"/>
              <a:t>Р — </a:t>
            </a:r>
          </a:p>
          <a:p>
            <a:pPr algn="just"/>
            <a:r>
              <a:rPr lang="ru-RU" sz="4500" dirty="0"/>
              <a:t>Г — </a:t>
            </a:r>
          </a:p>
          <a:p>
            <a:pPr algn="just"/>
            <a:r>
              <a:rPr lang="ru-RU" sz="4500" dirty="0"/>
              <a:t>К —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55940" y="1322322"/>
            <a:ext cx="4344956" cy="46005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500" dirty="0" err="1"/>
              <a:t>сопілка</a:t>
            </a:r>
            <a:r>
              <a:rPr lang="ru-RU" sz="3500" dirty="0"/>
              <a:t>, скрипка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55940" y="2029457"/>
            <a:ext cx="4344956" cy="46005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500" dirty="0" err="1"/>
              <a:t>піаніно</a:t>
            </a:r>
            <a:r>
              <a:rPr lang="ru-RU" sz="3500" dirty="0"/>
              <a:t>, </a:t>
            </a:r>
            <a:r>
              <a:rPr lang="ru-RU" sz="3500" dirty="0" err="1"/>
              <a:t>піколо</a:t>
            </a:r>
            <a:endParaRPr lang="ru-RU" sz="35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55940" y="2736592"/>
            <a:ext cx="4344956" cy="46005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500" dirty="0"/>
              <a:t>баян, бандура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74506" y="3474960"/>
            <a:ext cx="4344956" cy="46005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500" dirty="0"/>
              <a:t>арфа, альт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55940" y="4182095"/>
            <a:ext cx="4344956" cy="46005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500" dirty="0"/>
              <a:t>флейта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055940" y="4877040"/>
            <a:ext cx="4344956" cy="46005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500" dirty="0"/>
              <a:t>рояль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074506" y="5551023"/>
            <a:ext cx="4344956" cy="46005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500" dirty="0" err="1"/>
              <a:t>гітара</a:t>
            </a:r>
            <a:endParaRPr lang="ru-RU" sz="35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055940" y="6225006"/>
            <a:ext cx="4344956" cy="46005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500" dirty="0"/>
              <a:t>кобза</a:t>
            </a:r>
          </a:p>
        </p:txBody>
      </p:sp>
    </p:spTree>
    <p:extLst>
      <p:ext uri="{BB962C8B-B14F-4D97-AF65-F5344CB8AC3E}">
        <p14:creationId xmlns:p14="http://schemas.microsoft.com/office/powerpoint/2010/main" val="204733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«</a:t>
            </a:r>
            <a:r>
              <a:rPr lang="ru-RU" sz="2000" b="1" dirty="0" err="1">
                <a:solidFill>
                  <a:schemeClr val="bg1"/>
                </a:solidFill>
              </a:rPr>
              <a:t>Відкритий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мікрофон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6" name="Дата 1"/>
          <p:cNvSpPr txBox="1">
            <a:spLocks/>
          </p:cNvSpPr>
          <p:nvPr/>
        </p:nvSpPr>
        <p:spPr>
          <a:xfrm>
            <a:off x="1574585" y="604508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8300" y="14467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1863" y="1326631"/>
            <a:ext cx="8884023" cy="46916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ru-RU" sz="3500" dirty="0" err="1"/>
              <a:t>Чи</a:t>
            </a:r>
            <a:r>
              <a:rPr lang="ru-RU" sz="3500" dirty="0"/>
              <a:t> любите </a:t>
            </a:r>
            <a:r>
              <a:rPr lang="ru-RU" sz="3500" dirty="0" err="1"/>
              <a:t>ви</a:t>
            </a:r>
            <a:r>
              <a:rPr lang="ru-RU" sz="3500" dirty="0"/>
              <a:t> </a:t>
            </a:r>
            <a:r>
              <a:rPr lang="ru-RU" sz="3500" dirty="0" err="1"/>
              <a:t>слухати</a:t>
            </a:r>
            <a:r>
              <a:rPr lang="ru-RU" sz="3500" dirty="0"/>
              <a:t> </a:t>
            </a:r>
            <a:r>
              <a:rPr lang="ru-RU" sz="3500" dirty="0" err="1"/>
              <a:t>пісні</a:t>
            </a:r>
            <a:r>
              <a:rPr lang="ru-RU" sz="3500" dirty="0"/>
              <a:t>?</a:t>
            </a:r>
          </a:p>
          <a:p>
            <a:pPr marL="742950" indent="-742950">
              <a:buAutoNum type="arabicPeriod"/>
            </a:pPr>
            <a:r>
              <a:rPr lang="ru-RU" sz="3500" dirty="0"/>
              <a:t>А </a:t>
            </a:r>
            <a:r>
              <a:rPr lang="ru-RU" sz="3500" dirty="0" err="1"/>
              <a:t>хто</a:t>
            </a:r>
            <a:r>
              <a:rPr lang="ru-RU" sz="3500" dirty="0"/>
              <a:t> </a:t>
            </a:r>
            <a:r>
              <a:rPr lang="ru-RU" sz="3500" dirty="0" err="1"/>
              <a:t>пише</a:t>
            </a:r>
            <a:r>
              <a:rPr lang="ru-RU" sz="3500" dirty="0"/>
              <a:t> слова до </a:t>
            </a:r>
            <a:r>
              <a:rPr lang="ru-RU" sz="3500" dirty="0" err="1"/>
              <a:t>пісні</a:t>
            </a:r>
            <a:r>
              <a:rPr lang="ru-RU" sz="3500" dirty="0"/>
              <a:t>? </a:t>
            </a:r>
          </a:p>
          <a:p>
            <a:pPr marL="742950" indent="-742950">
              <a:buAutoNum type="arabicPeriod"/>
            </a:pPr>
            <a:r>
              <a:rPr lang="ru-RU" sz="3500" dirty="0"/>
              <a:t>А </a:t>
            </a:r>
            <a:r>
              <a:rPr lang="ru-RU" sz="3500" dirty="0" err="1"/>
              <a:t>хто</a:t>
            </a:r>
            <a:r>
              <a:rPr lang="ru-RU" sz="3500" dirty="0"/>
              <a:t> </a:t>
            </a:r>
            <a:r>
              <a:rPr lang="ru-RU" sz="3500" dirty="0" err="1"/>
              <a:t>складає</a:t>
            </a:r>
            <a:r>
              <a:rPr lang="ru-RU" sz="3500" dirty="0"/>
              <a:t> </a:t>
            </a:r>
            <a:r>
              <a:rPr lang="ru-RU" sz="3500" dirty="0" err="1"/>
              <a:t>музику</a:t>
            </a:r>
            <a:r>
              <a:rPr lang="ru-RU" sz="3500" dirty="0"/>
              <a:t> до </a:t>
            </a:r>
            <a:r>
              <a:rPr lang="ru-RU" sz="3500" dirty="0" err="1"/>
              <a:t>пісні</a:t>
            </a:r>
            <a:r>
              <a:rPr lang="ru-RU" sz="3500" dirty="0"/>
              <a:t>? </a:t>
            </a:r>
          </a:p>
          <a:p>
            <a:pPr marL="742950" indent="-742950">
              <a:buAutoNum type="arabicPeriod"/>
            </a:pPr>
            <a:r>
              <a:rPr lang="ru-RU" sz="3500" dirty="0"/>
              <a:t>А </a:t>
            </a:r>
            <a:r>
              <a:rPr lang="ru-RU" sz="3500" dirty="0" err="1"/>
              <a:t>хто</a:t>
            </a:r>
            <a:r>
              <a:rPr lang="ru-RU" sz="3500" dirty="0"/>
              <a:t> </a:t>
            </a:r>
            <a:r>
              <a:rPr lang="ru-RU" sz="3500" dirty="0" err="1"/>
              <a:t>виконує</a:t>
            </a:r>
            <a:r>
              <a:rPr lang="ru-RU" sz="3500" dirty="0"/>
              <a:t> </a:t>
            </a:r>
            <a:r>
              <a:rPr lang="ru-RU" sz="3500" dirty="0" err="1"/>
              <a:t>пісні</a:t>
            </a:r>
            <a:r>
              <a:rPr lang="ru-RU" sz="3500" dirty="0"/>
              <a:t>? </a:t>
            </a:r>
          </a:p>
          <a:p>
            <a:pPr marL="742950" indent="-742950">
              <a:buAutoNum type="arabicPeriod"/>
            </a:pPr>
            <a:r>
              <a:rPr lang="ru-RU" sz="3500" dirty="0"/>
              <a:t>А </a:t>
            </a:r>
            <a:r>
              <a:rPr lang="ru-RU" sz="3500" dirty="0" err="1"/>
              <a:t>які</a:t>
            </a:r>
            <a:r>
              <a:rPr lang="ru-RU" sz="3500" dirty="0"/>
              <a:t> </a:t>
            </a:r>
            <a:r>
              <a:rPr lang="ru-RU" sz="3500" dirty="0" err="1"/>
              <a:t>пісні</a:t>
            </a:r>
            <a:r>
              <a:rPr lang="ru-RU" sz="3500" dirty="0"/>
              <a:t> </a:t>
            </a:r>
            <a:r>
              <a:rPr lang="ru-RU" sz="3500" dirty="0" err="1"/>
              <a:t>ви</a:t>
            </a:r>
            <a:r>
              <a:rPr lang="ru-RU" sz="3500" dirty="0"/>
              <a:t> любите </a:t>
            </a:r>
            <a:r>
              <a:rPr lang="ru-RU" sz="3500" dirty="0" err="1"/>
              <a:t>слухати</a:t>
            </a:r>
            <a:r>
              <a:rPr lang="ru-RU" sz="3500" dirty="0"/>
              <a:t>?</a:t>
            </a:r>
          </a:p>
          <a:p>
            <a:pPr marL="742950" indent="-742950">
              <a:buAutoNum type="arabicPeriod"/>
            </a:pPr>
            <a:r>
              <a:rPr lang="ru-RU" sz="3500" dirty="0"/>
              <a:t>А </a:t>
            </a:r>
            <a:r>
              <a:rPr lang="ru-RU" sz="3500" dirty="0" err="1"/>
              <a:t>які</a:t>
            </a:r>
            <a:r>
              <a:rPr lang="ru-RU" sz="3500" dirty="0"/>
              <a:t> — </a:t>
            </a:r>
            <a:r>
              <a:rPr lang="ru-RU" sz="3500" dirty="0" err="1"/>
              <a:t>співати</a:t>
            </a:r>
            <a:r>
              <a:rPr lang="ru-RU" sz="3500" dirty="0"/>
              <a:t>?</a:t>
            </a:r>
          </a:p>
          <a:p>
            <a:pPr marL="742950" indent="-742950">
              <a:buAutoNum type="arabicPeriod"/>
            </a:pPr>
            <a:r>
              <a:rPr lang="ru-RU" sz="3500" dirty="0"/>
              <a:t>А яку </a:t>
            </a:r>
            <a:r>
              <a:rPr lang="ru-RU" sz="3500" dirty="0" err="1"/>
              <a:t>пісеньку</a:t>
            </a:r>
            <a:r>
              <a:rPr lang="ru-RU" sz="3500" dirty="0"/>
              <a:t> </a:t>
            </a:r>
            <a:r>
              <a:rPr lang="ru-RU" sz="3500" dirty="0" err="1"/>
              <a:t>щовечора</a:t>
            </a:r>
            <a:r>
              <a:rPr lang="ru-RU" sz="3500" dirty="0"/>
              <a:t> </a:t>
            </a:r>
            <a:r>
              <a:rPr lang="ru-RU" sz="3500" dirty="0" err="1"/>
              <a:t>співає</a:t>
            </a:r>
            <a:r>
              <a:rPr lang="ru-RU" sz="3500" dirty="0"/>
              <a:t> мама </a:t>
            </a:r>
            <a:r>
              <a:rPr lang="ru-RU" sz="3500" dirty="0" err="1"/>
              <a:t>своїй</a:t>
            </a:r>
            <a:r>
              <a:rPr lang="ru-RU" sz="3500" dirty="0"/>
              <a:t> </a:t>
            </a:r>
            <a:r>
              <a:rPr lang="ru-RU" sz="3500" dirty="0" err="1"/>
              <a:t>дитині</a:t>
            </a:r>
            <a:r>
              <a:rPr lang="ru-RU" sz="3500" dirty="0"/>
              <a:t>? </a:t>
            </a:r>
          </a:p>
        </p:txBody>
      </p:sp>
      <p:pic>
        <p:nvPicPr>
          <p:cNvPr id="1026" name="Picture 2" descr="Микрофон рисунок акварель (62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r="12122" b="16141"/>
          <a:stretch/>
        </p:blipFill>
        <p:spPr bwMode="auto">
          <a:xfrm>
            <a:off x="9152965" y="3117605"/>
            <a:ext cx="2934697" cy="363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9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6518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Назвіть </a:t>
            </a:r>
            <a:r>
              <a:rPr lang="ru-RU" sz="2000" b="1" dirty="0" err="1">
                <a:solidFill>
                  <a:schemeClr val="bg1"/>
                </a:solidFill>
              </a:rPr>
              <a:t>зображені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об’єкти</a:t>
            </a:r>
            <a:r>
              <a:rPr lang="ru-RU" sz="2000" b="1" dirty="0">
                <a:solidFill>
                  <a:schemeClr val="bg1"/>
                </a:solidFill>
              </a:rPr>
              <a:t>. «</a:t>
            </a:r>
            <a:r>
              <a:rPr lang="ru-RU" sz="2000" b="1" dirty="0" err="1">
                <a:solidFill>
                  <a:schemeClr val="bg1"/>
                </a:solidFill>
              </a:rPr>
              <a:t>Зберіть</a:t>
            </a:r>
            <a:r>
              <a:rPr lang="ru-RU" sz="2000" b="1" dirty="0">
                <a:solidFill>
                  <a:schemeClr val="bg1"/>
                </a:solidFill>
              </a:rPr>
              <a:t>» слово,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використавши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кожну</a:t>
            </a:r>
            <a:r>
              <a:rPr lang="ru-RU" sz="2000" b="1" dirty="0">
                <a:solidFill>
                  <a:schemeClr val="bg1"/>
                </a:solidFill>
              </a:rPr>
              <a:t> другу букву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C92DEC-E504-4923-A4DE-45D8234F7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95" y="240146"/>
            <a:ext cx="6858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C55869-2AD9-41CB-B08F-B87DA75BB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92" y="1773443"/>
            <a:ext cx="8419485" cy="15382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A712DF-116B-4F1C-9415-74B5D21C7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43" y="3311731"/>
            <a:ext cx="1639488" cy="19147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4DA76BA-5991-49CF-8696-33D1BE092B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3" t="6447" r="15988" b="10273"/>
          <a:stretch/>
        </p:blipFill>
        <p:spPr>
          <a:xfrm>
            <a:off x="2429306" y="3311731"/>
            <a:ext cx="1380522" cy="191473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1A425B8-92EF-4D6B-8B2A-A88D1523FE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1" r="6064"/>
          <a:stretch/>
        </p:blipFill>
        <p:spPr>
          <a:xfrm>
            <a:off x="5583840" y="3325632"/>
            <a:ext cx="1749946" cy="18372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8CC2729-84DA-42B0-B430-9110A43EBA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2" t="9540" r="6239"/>
          <a:stretch/>
        </p:blipFill>
        <p:spPr>
          <a:xfrm>
            <a:off x="7379165" y="3429000"/>
            <a:ext cx="1639489" cy="181338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EC0BADD-A732-47EF-82BA-0CF5D2B186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4" y="3248889"/>
            <a:ext cx="1893561" cy="215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229" y="1600625"/>
            <a:ext cx="88586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5000" dirty="0"/>
              <a:t>Погляньте на </a:t>
            </a:r>
            <a:r>
              <a:rPr lang="ru-RU" sz="5000" dirty="0" err="1"/>
              <a:t>малюнок</a:t>
            </a:r>
            <a:r>
              <a:rPr lang="ru-RU" sz="5000" dirty="0"/>
              <a:t> та </a:t>
            </a:r>
            <a:r>
              <a:rPr lang="ru-RU" sz="5000" dirty="0" err="1"/>
              <a:t>зробіть</a:t>
            </a:r>
            <a:r>
              <a:rPr lang="ru-RU" sz="5000" dirty="0"/>
              <a:t> </a:t>
            </a:r>
            <a:r>
              <a:rPr lang="ru-RU" sz="5000" dirty="0" err="1"/>
              <a:t>передбачення</a:t>
            </a:r>
            <a:r>
              <a:rPr lang="ru-RU" sz="5000" dirty="0"/>
              <a:t> за ним.</a:t>
            </a: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6525" y="492702"/>
            <a:ext cx="8732066" cy="6462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«Передбачення»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129" y="3436451"/>
            <a:ext cx="3334143" cy="3334143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0752" y="564515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352" y="3325109"/>
            <a:ext cx="2840361" cy="329598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3448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D8E6349D-ACB9-47F5-89CF-188259D5AD0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Ромашка Блума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ED390-A25B-408F-9FA6-9370C8474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18509" r="977" b="24731"/>
          <a:stretch/>
        </p:blipFill>
        <p:spPr>
          <a:xfrm>
            <a:off x="186812" y="1297858"/>
            <a:ext cx="11854391" cy="5324902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C4E97-092D-47B2-A935-D6A1CA1A1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4691" r="85990" b="72024"/>
          <a:stretch/>
        </p:blipFill>
        <p:spPr>
          <a:xfrm rot="15245765">
            <a:off x="7668937" y="2545916"/>
            <a:ext cx="1229917" cy="13146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F0AD0D-288A-4C3E-9018-A4912214D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0" t="4192" r="67972" b="72523"/>
          <a:stretch/>
        </p:blipFill>
        <p:spPr>
          <a:xfrm rot="18144785">
            <a:off x="8337415" y="1835217"/>
            <a:ext cx="1494312" cy="13146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7DE54AD-5DE1-4787-991A-37B392847F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37963" r="79801" b="38752"/>
          <a:stretch/>
        </p:blipFill>
        <p:spPr>
          <a:xfrm rot="698567">
            <a:off x="9238612" y="2322249"/>
            <a:ext cx="1494311" cy="13146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D4B345-7B18-4426-BF83-BA268E64AF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9" t="47210" r="32326" b="2577"/>
          <a:stretch/>
        </p:blipFill>
        <p:spPr>
          <a:xfrm>
            <a:off x="7606472" y="3836437"/>
            <a:ext cx="3429667" cy="28106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A74267-AF66-49B4-B599-B3CDB464C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6" t="1006" r="18226" b="75709"/>
          <a:stretch/>
        </p:blipFill>
        <p:spPr>
          <a:xfrm rot="5207243">
            <a:off x="9305076" y="3179116"/>
            <a:ext cx="1494312" cy="13146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A06DF4-6B9A-414B-A569-2A4BFD92E1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5" t="1120" r="797" b="75595"/>
          <a:stretch/>
        </p:blipFill>
        <p:spPr>
          <a:xfrm rot="9023636">
            <a:off x="8511089" y="3805833"/>
            <a:ext cx="1494311" cy="13146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89BDF3-BA39-465B-B584-C34669BFC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2" t="26922" r="10080" b="49793"/>
          <a:stretch/>
        </p:blipFill>
        <p:spPr>
          <a:xfrm rot="11102015">
            <a:off x="7580179" y="3500715"/>
            <a:ext cx="1494311" cy="13146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92EE869-9834-4837-9F25-6F8E49715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0" t="10571" r="44668" b="64924"/>
          <a:stretch/>
        </p:blipFill>
        <p:spPr>
          <a:xfrm>
            <a:off x="8507635" y="2845886"/>
            <a:ext cx="1376413" cy="1371600"/>
          </a:xfrm>
          <a:prstGeom prst="ellipse">
            <a:avLst/>
          </a:prstGeom>
        </p:spPr>
      </p:pic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D721D2F1-4117-4281-BBFA-AE1611936B20}"/>
              </a:ext>
            </a:extLst>
          </p:cNvPr>
          <p:cNvSpPr/>
          <p:nvPr/>
        </p:nvSpPr>
        <p:spPr>
          <a:xfrm>
            <a:off x="370217" y="1421580"/>
            <a:ext cx="6341806" cy="646624"/>
          </a:xfrm>
          <a:prstGeom prst="roundRect">
            <a:avLst/>
          </a:prstGeom>
          <a:solidFill>
            <a:srgbClr val="7DFFF3"/>
          </a:solidFill>
          <a:ln w="38100">
            <a:solidFill>
              <a:srgbClr val="09A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i="1" dirty="0">
                <a:solidFill>
                  <a:schemeClr val="tx1"/>
                </a:solidFill>
              </a:rPr>
              <a:t>Просте питання (Що?, Де?, Як?)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Про кого </a:t>
            </a:r>
            <a:r>
              <a:rPr lang="ru-RU" sz="1600" b="1" dirty="0" err="1">
                <a:solidFill>
                  <a:schemeClr val="tx1"/>
                </a:solidFill>
              </a:rPr>
              <a:t>йдеться</a:t>
            </a:r>
            <a:r>
              <a:rPr lang="ru-RU" sz="1600" b="1" dirty="0">
                <a:solidFill>
                  <a:schemeClr val="tx1"/>
                </a:solidFill>
              </a:rPr>
              <a:t> у </a:t>
            </a:r>
            <a:r>
              <a:rPr lang="ru-RU" sz="1600" b="1" dirty="0" err="1">
                <a:solidFill>
                  <a:schemeClr val="tx1"/>
                </a:solidFill>
              </a:rPr>
              <a:t>пісні</a:t>
            </a:r>
            <a:r>
              <a:rPr lang="ru-RU" sz="1600" b="1" dirty="0">
                <a:solidFill>
                  <a:schemeClr val="tx1"/>
                </a:solidFill>
              </a:rPr>
              <a:t>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613F28F7-113D-4FF1-A229-8B9420CC252A}"/>
              </a:ext>
            </a:extLst>
          </p:cNvPr>
          <p:cNvSpPr/>
          <p:nvPr/>
        </p:nvSpPr>
        <p:spPr>
          <a:xfrm>
            <a:off x="380035" y="2178918"/>
            <a:ext cx="6341806" cy="766760"/>
          </a:xfrm>
          <a:prstGeom prst="roundRect">
            <a:avLst/>
          </a:prstGeom>
          <a:solidFill>
            <a:srgbClr val="FFB8FC"/>
          </a:solidFill>
          <a:ln w="38100">
            <a:solidFill>
              <a:srgbClr val="AF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i="1" dirty="0">
                <a:solidFill>
                  <a:schemeClr val="tx1"/>
                </a:solidFill>
              </a:rPr>
              <a:t>Інтерпретуюче питання (Чому?)</a:t>
            </a:r>
          </a:p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Чому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вовк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виглядав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із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лісу</a:t>
            </a:r>
            <a:r>
              <a:rPr lang="ru-RU" sz="1600" b="1" dirty="0">
                <a:solidFill>
                  <a:schemeClr val="tx1"/>
                </a:solidFill>
              </a:rPr>
              <a:t>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E25B483B-802B-4286-8D23-16AA1C3F812C}"/>
              </a:ext>
            </a:extLst>
          </p:cNvPr>
          <p:cNvSpPr/>
          <p:nvPr/>
        </p:nvSpPr>
        <p:spPr>
          <a:xfrm>
            <a:off x="385094" y="3059978"/>
            <a:ext cx="6341806" cy="766760"/>
          </a:xfrm>
          <a:prstGeom prst="roundRect">
            <a:avLst/>
          </a:prstGeom>
          <a:solidFill>
            <a:srgbClr val="FFA5A5"/>
          </a:solidFill>
          <a:ln w="38100">
            <a:solidFill>
              <a:srgbClr val="B126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err="1">
                <a:solidFill>
                  <a:schemeClr val="tx1"/>
                </a:solidFill>
              </a:rPr>
              <a:t>Практичне</a:t>
            </a:r>
            <a:r>
              <a:rPr lang="ru-RU" sz="1600" i="1" dirty="0">
                <a:solidFill>
                  <a:schemeClr val="tx1"/>
                </a:solidFill>
              </a:rPr>
              <a:t> </a:t>
            </a:r>
            <a:r>
              <a:rPr lang="ru-RU" sz="1600" i="1" dirty="0" err="1">
                <a:solidFill>
                  <a:schemeClr val="tx1"/>
                </a:solidFill>
              </a:rPr>
              <a:t>питання</a:t>
            </a:r>
            <a:r>
              <a:rPr lang="uk-UA" sz="1600" i="1" dirty="0">
                <a:solidFill>
                  <a:schemeClr val="tx1"/>
                </a:solidFill>
              </a:rPr>
              <a:t> (Як ми можемо …?)</a:t>
            </a:r>
          </a:p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Розкажіть</a:t>
            </a:r>
            <a:r>
              <a:rPr lang="ru-RU" sz="1600" b="1" dirty="0">
                <a:solidFill>
                  <a:schemeClr val="tx1"/>
                </a:solidFill>
              </a:rPr>
              <a:t>, </a:t>
            </a:r>
            <a:r>
              <a:rPr lang="ru-RU" sz="1600" b="1" dirty="0" err="1">
                <a:solidFill>
                  <a:schemeClr val="tx1"/>
                </a:solidFill>
              </a:rPr>
              <a:t>які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жартівливі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пісеньки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ви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знаєте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72363C66-71BC-4704-86A7-0AF5CF2310F7}"/>
              </a:ext>
            </a:extLst>
          </p:cNvPr>
          <p:cNvSpPr/>
          <p:nvPr/>
        </p:nvSpPr>
        <p:spPr>
          <a:xfrm>
            <a:off x="392912" y="3951382"/>
            <a:ext cx="6341806" cy="766760"/>
          </a:xfrm>
          <a:prstGeom prst="roundRect">
            <a:avLst/>
          </a:prstGeom>
          <a:solidFill>
            <a:srgbClr val="A8C2FB"/>
          </a:solidFill>
          <a:ln w="38100">
            <a:solidFill>
              <a:srgbClr val="1E51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err="1">
                <a:solidFill>
                  <a:schemeClr val="tx1"/>
                </a:solidFill>
              </a:rPr>
              <a:t>Оціночне</a:t>
            </a:r>
            <a:r>
              <a:rPr lang="ru-RU" sz="1600" i="1" dirty="0">
                <a:solidFill>
                  <a:schemeClr val="tx1"/>
                </a:solidFill>
              </a:rPr>
              <a:t> </a:t>
            </a:r>
            <a:r>
              <a:rPr lang="ru-RU" sz="1600" i="1" dirty="0" err="1">
                <a:solidFill>
                  <a:schemeClr val="tx1"/>
                </a:solidFill>
              </a:rPr>
              <a:t>питання</a:t>
            </a:r>
            <a:r>
              <a:rPr lang="uk-UA" sz="1600" i="1" dirty="0">
                <a:solidFill>
                  <a:schemeClr val="tx1"/>
                </a:solidFill>
              </a:rPr>
              <a:t> (Порівняння)</a:t>
            </a:r>
          </a:p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Чи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гарно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розважали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відвідувачів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козенятко</a:t>
            </a:r>
            <a:r>
              <a:rPr lang="ru-RU" sz="1600" b="1" dirty="0">
                <a:solidFill>
                  <a:schemeClr val="tx1"/>
                </a:solidFill>
              </a:rPr>
              <a:t> і </a:t>
            </a:r>
            <a:r>
              <a:rPr lang="ru-RU" sz="1600" b="1" dirty="0" err="1">
                <a:solidFill>
                  <a:schemeClr val="tx1"/>
                </a:solidFill>
              </a:rPr>
              <a:t>козуленька</a:t>
            </a:r>
            <a:r>
              <a:rPr lang="ru-RU" sz="1600" b="1" dirty="0">
                <a:solidFill>
                  <a:schemeClr val="tx1"/>
                </a:solidFill>
              </a:rPr>
              <a:t>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43310747-E73E-4888-B113-613646167159}"/>
              </a:ext>
            </a:extLst>
          </p:cNvPr>
          <p:cNvSpPr/>
          <p:nvPr/>
        </p:nvSpPr>
        <p:spPr>
          <a:xfrm>
            <a:off x="390287" y="4819341"/>
            <a:ext cx="6341806" cy="766760"/>
          </a:xfrm>
          <a:prstGeom prst="roundRect">
            <a:avLst/>
          </a:prstGeom>
          <a:solidFill>
            <a:srgbClr val="FFE281"/>
          </a:solidFill>
          <a:ln w="38100">
            <a:solidFill>
              <a:srgbClr val="BA8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solidFill>
                  <a:schemeClr val="tx1"/>
                </a:solidFill>
              </a:rPr>
              <a:t>Творче </a:t>
            </a:r>
            <a:r>
              <a:rPr lang="ru-RU" sz="1600" i="1" dirty="0" err="1">
                <a:solidFill>
                  <a:schemeClr val="tx1"/>
                </a:solidFill>
              </a:rPr>
              <a:t>питання</a:t>
            </a:r>
            <a:r>
              <a:rPr lang="uk-UA" sz="1600" i="1" dirty="0">
                <a:solidFill>
                  <a:schemeClr val="tx1"/>
                </a:solidFill>
              </a:rPr>
              <a:t> (З часткою «б»)</a:t>
            </a:r>
          </a:p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Який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малюнок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ви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намалювали</a:t>
            </a:r>
            <a:r>
              <a:rPr lang="ru-RU" sz="1600" b="1" dirty="0">
                <a:solidFill>
                  <a:schemeClr val="tx1"/>
                </a:solidFill>
              </a:rPr>
              <a:t> би до </a:t>
            </a:r>
            <a:r>
              <a:rPr lang="ru-RU" sz="1600" b="1" dirty="0" err="1">
                <a:solidFill>
                  <a:schemeClr val="tx1"/>
                </a:solidFill>
              </a:rPr>
              <a:t>цієї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пісеньки</a:t>
            </a:r>
            <a:r>
              <a:rPr lang="ru-RU" sz="1600" b="1" dirty="0">
                <a:solidFill>
                  <a:schemeClr val="tx1"/>
                </a:solidFill>
              </a:rPr>
              <a:t>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61D6D4BF-55A8-4F6F-97C9-2317495EA3FD}"/>
              </a:ext>
            </a:extLst>
          </p:cNvPr>
          <p:cNvSpPr/>
          <p:nvPr/>
        </p:nvSpPr>
        <p:spPr>
          <a:xfrm>
            <a:off x="390287" y="5691435"/>
            <a:ext cx="6341806" cy="766760"/>
          </a:xfrm>
          <a:prstGeom prst="roundRect">
            <a:avLst/>
          </a:prstGeom>
          <a:solidFill>
            <a:srgbClr val="74FFBC"/>
          </a:solidFill>
          <a:ln w="38100">
            <a:solidFill>
              <a:srgbClr val="0FB3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err="1">
                <a:solidFill>
                  <a:schemeClr val="tx1"/>
                </a:solidFill>
              </a:rPr>
              <a:t>Уточнююче</a:t>
            </a:r>
            <a:r>
              <a:rPr lang="ru-RU" sz="1600" i="1" dirty="0">
                <a:solidFill>
                  <a:schemeClr val="tx1"/>
                </a:solidFill>
              </a:rPr>
              <a:t> </a:t>
            </a:r>
            <a:r>
              <a:rPr lang="ru-RU" sz="1600" i="1" dirty="0" err="1">
                <a:solidFill>
                  <a:schemeClr val="tx1"/>
                </a:solidFill>
              </a:rPr>
              <a:t>питання</a:t>
            </a:r>
            <a:r>
              <a:rPr lang="uk-UA" sz="1600" i="1" dirty="0">
                <a:solidFill>
                  <a:schemeClr val="tx1"/>
                </a:solidFill>
              </a:rPr>
              <a:t> (Наскільки я зрозумів …)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Я </a:t>
            </a:r>
            <a:r>
              <a:rPr lang="ru-RU" sz="1600" b="1" dirty="0" err="1">
                <a:solidFill>
                  <a:schemeClr val="tx1"/>
                </a:solidFill>
              </a:rPr>
              <a:t>можу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помилитися</a:t>
            </a:r>
            <a:r>
              <a:rPr lang="ru-RU" sz="1600" b="1" dirty="0">
                <a:solidFill>
                  <a:schemeClr val="tx1"/>
                </a:solidFill>
              </a:rPr>
              <a:t>, але, </a:t>
            </a:r>
            <a:r>
              <a:rPr lang="ru-RU" sz="1600" b="1" dirty="0" err="1">
                <a:solidFill>
                  <a:schemeClr val="tx1"/>
                </a:solidFill>
              </a:rPr>
              <a:t>здається</a:t>
            </a:r>
            <a:r>
              <a:rPr lang="ru-RU" sz="1600" b="1" dirty="0">
                <a:solidFill>
                  <a:schemeClr val="tx1"/>
                </a:solidFill>
              </a:rPr>
              <a:t>, у </a:t>
            </a:r>
            <a:r>
              <a:rPr lang="ru-RU" sz="1600" b="1" dirty="0" err="1">
                <a:solidFill>
                  <a:schemeClr val="tx1"/>
                </a:solidFill>
              </a:rPr>
              <a:t>вірші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йдеться</a:t>
            </a:r>
            <a:endParaRPr lang="ru-RU" sz="1600" b="1" dirty="0">
              <a:solidFill>
                <a:schemeClr val="tx1"/>
              </a:solidFill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про </a:t>
            </a:r>
            <a:r>
              <a:rPr lang="ru-RU" sz="1600" b="1" dirty="0" err="1">
                <a:solidFill>
                  <a:schemeClr val="tx1"/>
                </a:solidFill>
              </a:rPr>
              <a:t>працьовитих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звірят</a:t>
            </a:r>
            <a:r>
              <a:rPr lang="ru-RU" sz="1600" b="1" dirty="0">
                <a:solidFill>
                  <a:schemeClr val="tx1"/>
                </a:solidFill>
              </a:rPr>
              <a:t>? 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2" name="Дата 1">
            <a:extLst>
              <a:ext uri="{FF2B5EF4-FFF2-40B4-BE49-F238E27FC236}">
                <a16:creationId xmlns:a16="http://schemas.microsoft.com/office/drawing/2014/main" id="{3A24749E-790F-4192-B1DD-59E06FDF1B6F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13D9FB-4A49-47B1-88E3-77C0BD3F1366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11804</TotalTime>
  <Words>600</Words>
  <Application>Microsoft Office PowerPoint</Application>
  <PresentationFormat>Широкоэкранный</PresentationFormat>
  <Paragraphs>132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1929</cp:revision>
  <dcterms:created xsi:type="dcterms:W3CDTF">2018-01-05T16:38:53Z</dcterms:created>
  <dcterms:modified xsi:type="dcterms:W3CDTF">2024-04-09T17:46:10Z</dcterms:modified>
</cp:coreProperties>
</file>