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8" r:id="rId2"/>
    <p:sldId id="290" r:id="rId3"/>
    <p:sldId id="389" r:id="rId4"/>
    <p:sldId id="2185" r:id="rId5"/>
    <p:sldId id="1351" r:id="rId6"/>
    <p:sldId id="2189" r:id="rId7"/>
    <p:sldId id="2188" r:id="rId8"/>
    <p:sldId id="2190" r:id="rId9"/>
    <p:sldId id="2187" r:id="rId10"/>
    <p:sldId id="1356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242"/>
    <a:srgbClr val="FF2F2F"/>
    <a:srgbClr val="796354"/>
    <a:srgbClr val="37291E"/>
    <a:srgbClr val="00B050"/>
    <a:srgbClr val="1694E9"/>
    <a:srgbClr val="FF2929"/>
    <a:srgbClr val="F26820"/>
    <a:srgbClr val="FFFF00"/>
    <a:srgbClr val="295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0" autoAdjust="0"/>
    <p:restoredTop sz="94660"/>
  </p:normalViewPr>
  <p:slideViewPr>
    <p:cSldViewPr snapToGrid="0">
      <p:cViewPr varScale="1">
        <p:scale>
          <a:sx n="46" d="100"/>
          <a:sy n="46" d="100"/>
        </p:scale>
        <p:origin x="6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08.04.2024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08.04.2024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08.04.2024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08.04.2024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08.04.2024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08.04.2024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1260389" y="1660783"/>
            <a:ext cx="1581665" cy="373964"/>
          </a:xfrm>
        </p:spPr>
        <p:txBody>
          <a:bodyPr/>
          <a:lstStyle/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3957" y="11991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6248" y="2660821"/>
            <a:ext cx="1581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№28</a:t>
            </a:r>
            <a:endParaRPr lang="ru-RU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5761" y="4792297"/>
            <a:ext cx="881858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solidFill>
                  <a:srgbClr val="2F3242"/>
                </a:solidFill>
              </a:rPr>
              <a:t>Народні</a:t>
            </a:r>
            <a:r>
              <a:rPr lang="ru-RU" sz="2800" b="1" dirty="0">
                <a:solidFill>
                  <a:srgbClr val="2F3242"/>
                </a:solidFill>
              </a:rPr>
              <a:t> </a:t>
            </a:r>
            <a:r>
              <a:rPr lang="ru-RU" sz="2800" b="1" dirty="0" err="1">
                <a:solidFill>
                  <a:srgbClr val="2F3242"/>
                </a:solidFill>
              </a:rPr>
              <a:t>інструменти</a:t>
            </a:r>
            <a:r>
              <a:rPr lang="ru-RU" sz="2800" b="1" dirty="0">
                <a:solidFill>
                  <a:srgbClr val="2F3242"/>
                </a:solidFill>
              </a:rPr>
              <a:t> та </a:t>
            </a:r>
            <a:r>
              <a:rPr lang="ru-RU" sz="2800" b="1" dirty="0" err="1">
                <a:solidFill>
                  <a:srgbClr val="2F3242"/>
                </a:solidFill>
              </a:rPr>
              <a:t>іграшки</a:t>
            </a:r>
            <a:endParaRPr lang="ru-RU" sz="2800" b="1" dirty="0">
              <a:solidFill>
                <a:srgbClr val="2F3242"/>
              </a:solidFill>
            </a:endParaRPr>
          </a:p>
          <a:p>
            <a:pPr algn="ctr"/>
            <a:r>
              <a:rPr lang="ru-RU" sz="2800" b="1" dirty="0" err="1">
                <a:solidFill>
                  <a:srgbClr val="2F3242"/>
                </a:solidFill>
              </a:rPr>
              <a:t>Народні</a:t>
            </a:r>
            <a:r>
              <a:rPr lang="ru-RU" sz="2800" b="1" dirty="0">
                <a:solidFill>
                  <a:srgbClr val="2F3242"/>
                </a:solidFill>
              </a:rPr>
              <a:t> </a:t>
            </a:r>
            <a:r>
              <a:rPr lang="ru-RU" sz="2800" b="1" dirty="0" err="1">
                <a:solidFill>
                  <a:srgbClr val="2F3242"/>
                </a:solidFill>
              </a:rPr>
              <a:t>музичні</a:t>
            </a:r>
            <a:r>
              <a:rPr lang="ru-RU" sz="2800" b="1" dirty="0">
                <a:solidFill>
                  <a:srgbClr val="2F3242"/>
                </a:solidFill>
              </a:rPr>
              <a:t> </a:t>
            </a:r>
            <a:r>
              <a:rPr lang="ru-RU" sz="2800" b="1" dirty="0" err="1">
                <a:solidFill>
                  <a:srgbClr val="2F3242"/>
                </a:solidFill>
              </a:rPr>
              <a:t>інструменти</a:t>
            </a:r>
            <a:r>
              <a:rPr lang="ru-RU" sz="2800" b="1" dirty="0">
                <a:solidFill>
                  <a:srgbClr val="2F3242"/>
                </a:solidFill>
              </a:rPr>
              <a:t>: бандура, </a:t>
            </a:r>
            <a:r>
              <a:rPr lang="ru-RU" sz="2800" b="1" dirty="0" err="1">
                <a:solidFill>
                  <a:srgbClr val="2F3242"/>
                </a:solidFill>
              </a:rPr>
              <a:t>сопілка</a:t>
            </a:r>
            <a:r>
              <a:rPr lang="ru-RU" sz="2800" b="1" dirty="0">
                <a:solidFill>
                  <a:srgbClr val="2F3242"/>
                </a:solidFill>
              </a:rPr>
              <a:t>, бубон, </a:t>
            </a:r>
            <a:r>
              <a:rPr lang="ru-RU" sz="2800" b="1" dirty="0" err="1">
                <a:solidFill>
                  <a:srgbClr val="2F3242"/>
                </a:solidFill>
              </a:rPr>
              <a:t>волинка</a:t>
            </a:r>
            <a:r>
              <a:rPr lang="ru-RU" sz="2800" b="1" dirty="0">
                <a:solidFill>
                  <a:srgbClr val="2F3242"/>
                </a:solidFill>
              </a:rPr>
              <a:t> (дуда).  </a:t>
            </a:r>
            <a:r>
              <a:rPr lang="ru-RU" sz="2800" b="1" dirty="0" err="1">
                <a:solidFill>
                  <a:srgbClr val="2F3242"/>
                </a:solidFill>
              </a:rPr>
              <a:t>Свищики</a:t>
            </a:r>
            <a:r>
              <a:rPr lang="ru-RU" sz="2800" b="1" dirty="0">
                <a:solidFill>
                  <a:srgbClr val="2F3242"/>
                </a:solidFill>
              </a:rPr>
              <a:t>. </a:t>
            </a:r>
          </a:p>
          <a:p>
            <a:pPr algn="ctr"/>
            <a:r>
              <a:rPr lang="ru-RU" sz="2800" b="1" dirty="0">
                <a:solidFill>
                  <a:srgbClr val="2F3242"/>
                </a:solidFill>
              </a:rPr>
              <a:t>Створення </a:t>
            </a:r>
            <a:r>
              <a:rPr lang="ru-RU" sz="2800" b="1" dirty="0" err="1">
                <a:solidFill>
                  <a:srgbClr val="2F3242"/>
                </a:solidFill>
              </a:rPr>
              <a:t>ритмічного</a:t>
            </a:r>
            <a:r>
              <a:rPr lang="ru-RU" sz="2800" b="1" dirty="0">
                <a:solidFill>
                  <a:srgbClr val="2F3242"/>
                </a:solidFill>
              </a:rPr>
              <a:t> </a:t>
            </a:r>
            <a:r>
              <a:rPr lang="ru-RU" sz="2800" b="1" dirty="0" err="1">
                <a:solidFill>
                  <a:srgbClr val="2F3242"/>
                </a:solidFill>
              </a:rPr>
              <a:t>супроводу</a:t>
            </a:r>
            <a:r>
              <a:rPr lang="ru-RU" sz="2800" b="1" dirty="0">
                <a:solidFill>
                  <a:srgbClr val="2F3242"/>
                </a:solidFill>
              </a:rPr>
              <a:t>, </a:t>
            </a:r>
            <a:r>
              <a:rPr lang="ru-RU" sz="2800" b="1" dirty="0" err="1">
                <a:solidFill>
                  <a:srgbClr val="2F3242"/>
                </a:solidFill>
              </a:rPr>
              <a:t>мелодії</a:t>
            </a:r>
            <a:r>
              <a:rPr lang="ru-RU" sz="2800" b="1" dirty="0">
                <a:solidFill>
                  <a:srgbClr val="2F3242"/>
                </a:solidFill>
              </a:rPr>
              <a:t> до </a:t>
            </a:r>
            <a:r>
              <a:rPr lang="ru-RU" sz="2800" b="1" dirty="0" err="1">
                <a:solidFill>
                  <a:srgbClr val="2F3242"/>
                </a:solidFill>
              </a:rPr>
              <a:t>вірша</a:t>
            </a:r>
            <a:r>
              <a:rPr lang="ru-RU" sz="2800" b="1" dirty="0">
                <a:solidFill>
                  <a:srgbClr val="2F3242"/>
                </a:solidFill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0106" y="285916"/>
            <a:ext cx="240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Музичне мистецтво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Ð ÐµÐ·ÑÐ»ÑÑÐ°Ñ Ð¿Ð¾ÑÑÐºÑ Ð·Ð¾Ð±ÑÐ°Ð¶ÐµÐ½Ñ Ð·Ð° Ð·Ð°Ð¿Ð¸ÑÐ¾Ð¼ Ð½Ð°ÑÐ¾Ð´Ð½Ñ ÑÐ½ÑÑÑÑÐ¼ÐµÐ½ÑÐ¸ ÑÐºÑÐ°ÑÐ½Ð¸">
            <a:extLst>
              <a:ext uri="{FF2B5EF4-FFF2-40B4-BE49-F238E27FC236}">
                <a16:creationId xmlns:a16="http://schemas.microsoft.com/office/drawing/2014/main" id="{31C46322-4723-4EC3-9CF7-A203087B5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754" y="686026"/>
            <a:ext cx="5099312" cy="3705500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0069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Придумайте до вірша про весну  мелодію. Заспівайте її із власним супроводом.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DFDE3D-1CE5-472C-9A14-293A57352C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8" b="21667"/>
          <a:stretch/>
        </p:blipFill>
        <p:spPr>
          <a:xfrm>
            <a:off x="3727533" y="2393354"/>
            <a:ext cx="8131092" cy="4236976"/>
          </a:xfrm>
          <a:prstGeom prst="rect">
            <a:avLst/>
          </a:prstGeom>
        </p:spPr>
      </p:pic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81899E10-A75D-405B-99AC-FE04DB7358A4}"/>
              </a:ext>
            </a:extLst>
          </p:cNvPr>
          <p:cNvSpPr/>
          <p:nvPr/>
        </p:nvSpPr>
        <p:spPr>
          <a:xfrm>
            <a:off x="249486" y="1271597"/>
            <a:ext cx="11609139" cy="107456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accent6">
                    <a:lumMod val="50000"/>
                  </a:schemeClr>
                </a:solidFill>
              </a:rPr>
              <a:t>У нашому дворі стоїть весна така,</a:t>
            </a:r>
          </a:p>
          <a:p>
            <a:pPr algn="ctr"/>
            <a:r>
              <a:rPr lang="uk-UA" sz="3600" b="1" dirty="0">
                <a:solidFill>
                  <a:schemeClr val="accent6">
                    <a:lumMod val="50000"/>
                  </a:schemeClr>
                </a:solidFill>
              </a:rPr>
              <a:t>Що навіть зацвіла мітла сніговика.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694CB06-7859-400D-AC79-2616975615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1719" y="5198040"/>
            <a:ext cx="632853" cy="1409700"/>
          </a:xfrm>
          <a:prstGeom prst="rect">
            <a:avLst/>
          </a:prstGeom>
        </p:spPr>
      </p:pic>
      <p:sp>
        <p:nvSpPr>
          <p:cNvPr id="10" name="Прямокутник: округлені кути 6">
            <a:extLst>
              <a:ext uri="{FF2B5EF4-FFF2-40B4-BE49-F238E27FC236}">
                <a16:creationId xmlns:a16="http://schemas.microsoft.com/office/drawing/2014/main" id="{1BCCEC1A-A34D-4C09-8E89-129EAB09369E}"/>
              </a:ext>
            </a:extLst>
          </p:cNvPr>
          <p:cNvSpPr/>
          <p:nvPr/>
        </p:nvSpPr>
        <p:spPr>
          <a:xfrm>
            <a:off x="1265235" y="5883441"/>
            <a:ext cx="8764589" cy="704989"/>
          </a:xfrm>
          <a:prstGeom prst="roundRect">
            <a:avLst/>
          </a:prstGeom>
          <a:solidFill>
            <a:srgbClr val="FF2F2F"/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Звуки «с» і «ш» співайте коротко та чітко.</a:t>
            </a:r>
          </a:p>
        </p:txBody>
      </p:sp>
    </p:spTree>
    <p:extLst>
      <p:ext uri="{BB962C8B-B14F-4D97-AF65-F5344CB8AC3E}">
        <p14:creationId xmlns:p14="http://schemas.microsoft.com/office/powerpoint/2010/main" val="390649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Дайте відповіді на запитання.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661CDC-AE7F-4058-B2C1-440C112AD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89" y="1441969"/>
            <a:ext cx="3727098" cy="5036625"/>
          </a:xfrm>
          <a:prstGeom prst="rect">
            <a:avLst/>
          </a:prstGeom>
        </p:spPr>
      </p:pic>
      <p:sp>
        <p:nvSpPr>
          <p:cNvPr id="8" name="Бульбашка думок: хмарка 7">
            <a:extLst>
              <a:ext uri="{FF2B5EF4-FFF2-40B4-BE49-F238E27FC236}">
                <a16:creationId xmlns:a16="http://schemas.microsoft.com/office/drawing/2014/main" id="{029FB49A-AED9-4C03-A1A8-76CC48AD5888}"/>
              </a:ext>
            </a:extLst>
          </p:cNvPr>
          <p:cNvSpPr/>
          <p:nvPr/>
        </p:nvSpPr>
        <p:spPr>
          <a:xfrm>
            <a:off x="4427621" y="1212782"/>
            <a:ext cx="3441032" cy="1472666"/>
          </a:xfrm>
          <a:prstGeom prst="cloudCallout">
            <a:avLst>
              <a:gd name="adj1" fmla="val -76751"/>
              <a:gd name="adj2" fmla="val 72957"/>
            </a:avLst>
          </a:prstGeom>
          <a:solidFill>
            <a:srgbClr val="00B05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Пригадайте!</a:t>
            </a:r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DB5AC7B3-2493-4F77-B8D2-2396224C5415}"/>
              </a:ext>
            </a:extLst>
          </p:cNvPr>
          <p:cNvSpPr/>
          <p:nvPr/>
        </p:nvSpPr>
        <p:spPr>
          <a:xfrm>
            <a:off x="4990240" y="3017818"/>
            <a:ext cx="6992210" cy="3460775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якою народною музикою ми знайомились минулого уроку?</a:t>
            </a:r>
          </a:p>
        </p:txBody>
      </p:sp>
    </p:spTree>
    <p:extLst>
      <p:ext uri="{BB962C8B-B14F-4D97-AF65-F5344CB8AC3E}">
        <p14:creationId xmlns:p14="http://schemas.microsoft.com/office/powerpoint/2010/main" val="136890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Слово вчителя</a:t>
            </a:r>
          </a:p>
        </p:txBody>
      </p:sp>
      <p:sp>
        <p:nvSpPr>
          <p:cNvPr id="6" name="Прямокутник: округлені кути 8">
            <a:extLst>
              <a:ext uri="{FF2B5EF4-FFF2-40B4-BE49-F238E27FC236}">
                <a16:creationId xmlns:a16="http://schemas.microsoft.com/office/drawing/2014/main" id="{2F1A16F3-6D00-4BCE-8CDA-23DF1B9D7854}"/>
              </a:ext>
            </a:extLst>
          </p:cNvPr>
          <p:cNvSpPr/>
          <p:nvPr/>
        </p:nvSpPr>
        <p:spPr>
          <a:xfrm>
            <a:off x="302902" y="4088196"/>
            <a:ext cx="4157425" cy="2411919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Народну музику виконують на різних музичних інструментах. 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231F539-46A9-486B-8830-511D7BCF4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798" y="1159098"/>
            <a:ext cx="7268300" cy="4863546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86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Слово вчителя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6" name="Прямокутник: округлені кути 8">
            <a:extLst>
              <a:ext uri="{FF2B5EF4-FFF2-40B4-BE49-F238E27FC236}">
                <a16:creationId xmlns:a16="http://schemas.microsoft.com/office/drawing/2014/main" id="{2F1A16F3-6D00-4BCE-8CDA-23DF1B9D7854}"/>
              </a:ext>
            </a:extLst>
          </p:cNvPr>
          <p:cNvSpPr/>
          <p:nvPr/>
        </p:nvSpPr>
        <p:spPr>
          <a:xfrm>
            <a:off x="697212" y="3850783"/>
            <a:ext cx="4575781" cy="2668313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багатьох народів Європи набула популярності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волинка</a:t>
            </a: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Українці називають цей інструмент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коза</a:t>
            </a: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або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дуда</a:t>
            </a:r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A432283E-B841-4B40-880A-EFDB0F98A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145" y="1210614"/>
            <a:ext cx="5803483" cy="5280338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91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chemeClr val="bg1"/>
                </a:solidFill>
              </a:rPr>
              <a:t>Послухайте</a:t>
            </a:r>
            <a:r>
              <a:rPr lang="ru-RU" sz="2000" b="1" dirty="0">
                <a:solidFill>
                  <a:schemeClr val="bg1"/>
                </a:solidFill>
              </a:rPr>
              <a:t>: Й.С. Бах «</a:t>
            </a:r>
            <a:r>
              <a:rPr lang="ru-RU" sz="2000" b="1" dirty="0" err="1">
                <a:solidFill>
                  <a:schemeClr val="bg1"/>
                </a:solidFill>
              </a:rPr>
              <a:t>Волинка</a:t>
            </a:r>
            <a:r>
              <a:rPr lang="ru-RU" sz="2000" b="1" dirty="0">
                <a:solidFill>
                  <a:schemeClr val="bg1"/>
                </a:solidFill>
              </a:rPr>
              <a:t>».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4E6CAB-B1C1-49B7-9780-F53731CFD9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374940" y="1456403"/>
            <a:ext cx="2340836" cy="16687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8B7C0B-C430-4D3E-9715-28AC64294D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529" r="9385" b="10937"/>
          <a:stretch/>
        </p:blipFill>
        <p:spPr>
          <a:xfrm>
            <a:off x="137331" y="4628915"/>
            <a:ext cx="2578444" cy="2162846"/>
          </a:xfrm>
          <a:prstGeom prst="rect">
            <a:avLst/>
          </a:prstGeom>
        </p:spPr>
      </p:pic>
      <p:pic>
        <p:nvPicPr>
          <p:cNvPr id="8" name="Picture 2" descr="ÐÐ°ÑÑÐ¸Ð½ÐºÐ¸ Ð¿Ð¾ Ð·Ð°Ð¿ÑÐ¾ÑÑ Ð²Ð¸Ð´ÐµÐ¾">
            <a:extLst>
              <a:ext uri="{FF2B5EF4-FFF2-40B4-BE49-F238E27FC236}">
                <a16:creationId xmlns:a16="http://schemas.microsoft.com/office/drawing/2014/main" id="{C015D9E0-B5D4-45A7-A999-8FAB1E1B91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4" b="17200"/>
          <a:stretch/>
        </p:blipFill>
        <p:spPr bwMode="auto">
          <a:xfrm>
            <a:off x="374939" y="3272773"/>
            <a:ext cx="2257425" cy="145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7744E1E-13DE-496E-8411-BBC77D5BB38F}"/>
              </a:ext>
            </a:extLst>
          </p:cNvPr>
          <p:cNvSpPr/>
          <p:nvPr/>
        </p:nvSpPr>
        <p:spPr>
          <a:xfrm>
            <a:off x="3955172" y="6363471"/>
            <a:ext cx="7968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2F3242"/>
                </a:solidFill>
              </a:rPr>
              <a:t>Оригінальне</a:t>
            </a:r>
            <a:r>
              <a:rPr lang="ru-RU" dirty="0">
                <a:solidFill>
                  <a:srgbClr val="2F3242"/>
                </a:solidFill>
              </a:rPr>
              <a:t> </a:t>
            </a:r>
            <a:r>
              <a:rPr lang="ru-RU" dirty="0" err="1">
                <a:solidFill>
                  <a:srgbClr val="2F3242"/>
                </a:solidFill>
              </a:rPr>
              <a:t>посилання</a:t>
            </a:r>
            <a:r>
              <a:rPr lang="ru-RU" dirty="0">
                <a:solidFill>
                  <a:srgbClr val="2F3242"/>
                </a:solidFill>
              </a:rPr>
              <a:t> </a:t>
            </a:r>
            <a:r>
              <a:rPr lang="de-DE" dirty="0">
                <a:solidFill>
                  <a:srgbClr val="2F3242"/>
                </a:solidFill>
              </a:rPr>
              <a:t>https://youtu.be/pqP6SiJ3B1c?si=HbYQxnpWTMI8cdTn</a:t>
            </a:r>
            <a:endParaRPr lang="ru-RU" b="0" dirty="0">
              <a:solidFill>
                <a:srgbClr val="2F3242"/>
              </a:solidFill>
              <a:effectLst/>
            </a:endParaRPr>
          </a:p>
        </p:txBody>
      </p:sp>
      <p:pic>
        <p:nvPicPr>
          <p:cNvPr id="10" name="Й.С. Бах - Волинка _ Волынка">
            <a:hlinkClick r:id="" action="ppaction://media"/>
            <a:extLst>
              <a:ext uri="{FF2B5EF4-FFF2-40B4-BE49-F238E27FC236}">
                <a16:creationId xmlns:a16="http://schemas.microsoft.com/office/drawing/2014/main" id="{4D62DC14-1324-422B-A778-0816860B3E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58280" y="1376775"/>
            <a:ext cx="8865235" cy="4986695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38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52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Дайте відповіді на запитання.</a:t>
            </a:r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DB5AC7B3-2493-4F77-B8D2-2396224C5415}"/>
              </a:ext>
            </a:extLst>
          </p:cNvPr>
          <p:cNvSpPr/>
          <p:nvPr/>
        </p:nvSpPr>
        <p:spPr>
          <a:xfrm>
            <a:off x="5214928" y="2617678"/>
            <a:ext cx="6038851" cy="2071540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 у музиці відтворено звучання волинки?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EC0C52-D9F9-4776-8BD9-73315743A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21" y="1511184"/>
            <a:ext cx="4265390" cy="51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03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Розгляньте зображення.</a:t>
            </a:r>
          </a:p>
        </p:txBody>
      </p:sp>
      <p:pic>
        <p:nvPicPr>
          <p:cNvPr id="2054" name="Picture 6" descr="Результат пошуку зображень за запитом shepherd boy playing bagpipes">
            <a:extLst>
              <a:ext uri="{FF2B5EF4-FFF2-40B4-BE49-F238E27FC236}">
                <a16:creationId xmlns:a16="http://schemas.microsoft.com/office/drawing/2014/main" id="{E9B70795-0CEB-4A6D-9EB1-B7CF685B4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917" y="1188134"/>
            <a:ext cx="4814887" cy="5351738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кутник: округлені кути 8">
            <a:extLst>
              <a:ext uri="{FF2B5EF4-FFF2-40B4-BE49-F238E27FC236}">
                <a16:creationId xmlns:a16="http://schemas.microsoft.com/office/drawing/2014/main" id="{2297F76A-E920-4D1E-807D-7B1D638B76E0}"/>
              </a:ext>
            </a:extLst>
          </p:cNvPr>
          <p:cNvSpPr/>
          <p:nvPr/>
        </p:nvSpPr>
        <p:spPr>
          <a:xfrm>
            <a:off x="917196" y="3179114"/>
            <a:ext cx="4547937" cy="1730387"/>
          </a:xfrm>
          <a:prstGeom prst="roundRect">
            <a:avLst/>
          </a:prstGeom>
          <a:solidFill>
            <a:srgbClr val="00B05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 подобається тваринам на картині гра хлопчика? Поясніть.</a:t>
            </a:r>
          </a:p>
        </p:txBody>
      </p:sp>
    </p:spTree>
    <p:extLst>
      <p:ext uri="{BB962C8B-B14F-4D97-AF65-F5344CB8AC3E}">
        <p14:creationId xmlns:p14="http://schemas.microsoft.com/office/powerpoint/2010/main" val="175843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>
            <a:extLst>
              <a:ext uri="{FF2B5EF4-FFF2-40B4-BE49-F238E27FC236}">
                <a16:creationId xmlns:a16="http://schemas.microsoft.com/office/drawing/2014/main" id="{F3FEFAAB-79AA-4957-8DA8-387977C0E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284" y="980304"/>
            <a:ext cx="4284074" cy="428407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29A1C34-FB6A-4208-8CB5-25F7CB115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64" y="1082438"/>
            <a:ext cx="2944032" cy="441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DB5AC7B3-2493-4F77-B8D2-2396224C5415}"/>
              </a:ext>
            </a:extLst>
          </p:cNvPr>
          <p:cNvSpPr/>
          <p:nvPr/>
        </p:nvSpPr>
        <p:spPr>
          <a:xfrm>
            <a:off x="1997814" y="5447763"/>
            <a:ext cx="8196371" cy="1125388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Українськими народними музичними інструментами є бандура, сопілка, бубон та інші.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E334CD8E-42E5-4C49-89AA-E56BAFE2F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165" y="2023537"/>
            <a:ext cx="4793087" cy="319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Слово вчителя</a:t>
            </a:r>
          </a:p>
        </p:txBody>
      </p:sp>
    </p:spTree>
    <p:extLst>
      <p:ext uri="{BB962C8B-B14F-4D97-AF65-F5344CB8AC3E}">
        <p14:creationId xmlns:p14="http://schemas.microsoft.com/office/powerpoint/2010/main" val="265251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08.04.2024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Послухайте: український народний інструмент – бандура.</a:t>
            </a:r>
          </a:p>
        </p:txBody>
      </p:sp>
      <p:pic>
        <p:nvPicPr>
          <p:cNvPr id="2" name="Виконання рекорду України з одночасної гри на бандурі , Львів 09.03.2019">
            <a:hlinkClick r:id="" action="ppaction://media"/>
            <a:extLst>
              <a:ext uri="{FF2B5EF4-FFF2-40B4-BE49-F238E27FC236}">
                <a16:creationId xmlns:a16="http://schemas.microsoft.com/office/drawing/2014/main" id="{638C2B38-3225-4729-B6E5-6D53A826C5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7882" y="1212851"/>
            <a:ext cx="6867493" cy="5150620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4E6CAB-B1C1-49B7-9780-F53731CFD9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374940" y="1456403"/>
            <a:ext cx="2340836" cy="16687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8B7C0B-C430-4D3E-9715-28AC64294D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529" r="9385" b="10937"/>
          <a:stretch/>
        </p:blipFill>
        <p:spPr>
          <a:xfrm>
            <a:off x="137331" y="4628915"/>
            <a:ext cx="2578444" cy="2162846"/>
          </a:xfrm>
          <a:prstGeom prst="rect">
            <a:avLst/>
          </a:prstGeom>
        </p:spPr>
      </p:pic>
      <p:pic>
        <p:nvPicPr>
          <p:cNvPr id="8" name="Picture 2" descr="ÐÐ°ÑÑÐ¸Ð½ÐºÐ¸ Ð¿Ð¾ Ð·Ð°Ð¿ÑÐ¾ÑÑ Ð²Ð¸Ð´ÐµÐ¾">
            <a:extLst>
              <a:ext uri="{FF2B5EF4-FFF2-40B4-BE49-F238E27FC236}">
                <a16:creationId xmlns:a16="http://schemas.microsoft.com/office/drawing/2014/main" id="{C015D9E0-B5D4-45A7-A999-8FAB1E1B91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4" b="17200"/>
          <a:stretch/>
        </p:blipFill>
        <p:spPr bwMode="auto">
          <a:xfrm>
            <a:off x="374939" y="3272773"/>
            <a:ext cx="2257425" cy="145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7744E1E-13DE-496E-8411-BBC77D5BB38F}"/>
              </a:ext>
            </a:extLst>
          </p:cNvPr>
          <p:cNvSpPr/>
          <p:nvPr/>
        </p:nvSpPr>
        <p:spPr>
          <a:xfrm>
            <a:off x="3933343" y="6422429"/>
            <a:ext cx="82586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2F3242"/>
                </a:solidFill>
              </a:rPr>
              <a:t>Оригінальне</a:t>
            </a:r>
            <a:r>
              <a:rPr lang="ru-RU" dirty="0">
                <a:solidFill>
                  <a:srgbClr val="2F3242"/>
                </a:solidFill>
              </a:rPr>
              <a:t> </a:t>
            </a:r>
            <a:r>
              <a:rPr lang="ru-RU" dirty="0" err="1">
                <a:solidFill>
                  <a:srgbClr val="2F3242"/>
                </a:solidFill>
              </a:rPr>
              <a:t>посилання</a:t>
            </a:r>
            <a:r>
              <a:rPr lang="ru-RU" dirty="0">
                <a:solidFill>
                  <a:srgbClr val="2F3242"/>
                </a:solidFill>
              </a:rPr>
              <a:t> </a:t>
            </a:r>
            <a:r>
              <a:rPr lang="de-DE" dirty="0">
                <a:solidFill>
                  <a:srgbClr val="2F3242"/>
                </a:solidFill>
              </a:rPr>
              <a:t>https://youtu.be/iKA_FXZ7zzY?si=WOAk8ybqOE9SOzoK</a:t>
            </a:r>
            <a:r>
              <a:rPr lang="ru-RU" dirty="0">
                <a:solidFill>
                  <a:srgbClr val="2F3242"/>
                </a:solidFill>
              </a:rPr>
              <a:t> </a:t>
            </a:r>
            <a:endParaRPr lang="ru-RU" b="0" dirty="0">
              <a:solidFill>
                <a:srgbClr val="2F324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9408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71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1186</TotalTime>
  <Words>201</Words>
  <Application>Microsoft Office PowerPoint</Application>
  <PresentationFormat>Широкоэкранный</PresentationFormat>
  <Paragraphs>47</Paragraphs>
  <Slides>10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Света</cp:lastModifiedBy>
  <cp:revision>333</cp:revision>
  <dcterms:created xsi:type="dcterms:W3CDTF">2018-01-05T16:38:53Z</dcterms:created>
  <dcterms:modified xsi:type="dcterms:W3CDTF">2024-04-08T19:59:32Z</dcterms:modified>
</cp:coreProperties>
</file>