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4v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389" r:id="rId3"/>
    <p:sldId id="1315" r:id="rId4"/>
    <p:sldId id="1354" r:id="rId5"/>
    <p:sldId id="1630" r:id="rId6"/>
    <p:sldId id="1619" r:id="rId7"/>
    <p:sldId id="1628" r:id="rId8"/>
    <p:sldId id="1516" r:id="rId9"/>
    <p:sldId id="1431" r:id="rId10"/>
    <p:sldId id="1466" r:id="rId11"/>
    <p:sldId id="1337" r:id="rId12"/>
    <p:sldId id="1547" r:id="rId13"/>
    <p:sldId id="1549" r:id="rId14"/>
    <p:sldId id="1474" r:id="rId15"/>
    <p:sldId id="1518" r:id="rId16"/>
    <p:sldId id="132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FF3399"/>
    <a:srgbClr val="66CDF6"/>
    <a:srgbClr val="FF00FF"/>
    <a:srgbClr val="66CCFF"/>
    <a:srgbClr val="5CB130"/>
    <a:srgbClr val="4E6458"/>
    <a:srgbClr val="A66BD3"/>
    <a:srgbClr val="00B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1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microsoft.com/office/2007/relationships/hdphoto" Target="../media/hdphoto7.wdp"/><Relationship Id="rId10" Type="http://schemas.openxmlformats.org/officeDocument/2006/relationships/image" Target="../media/image42.png"/><Relationship Id="rId4" Type="http://schemas.microsoft.com/office/2007/relationships/hdphoto" Target="../media/hdphoto5.wdp"/><Relationship Id="rId9" Type="http://schemas.openxmlformats.org/officeDocument/2006/relationships/image" Target="../media/image23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microsoft.com/office/2007/relationships/hdphoto" Target="../media/hdphoto9.wdp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№78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106" y="372989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32064" y="487681"/>
            <a:ext cx="3491855" cy="351649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90352" y="1847765"/>
            <a:ext cx="1299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Метр — </a:t>
            </a:r>
          </a:p>
          <a:p>
            <a:pPr algn="ctr"/>
            <a:r>
              <a:rPr lang="ru-RU" sz="1400" i="1" dirty="0">
                <a:solidFill>
                  <a:schemeClr val="bg1"/>
                </a:solidFill>
              </a:rPr>
              <a:t>одиниця довжини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EB39D-6764-8B99-85AE-7E1A6C601BF5}"/>
              </a:ext>
            </a:extLst>
          </p:cNvPr>
          <p:cNvSpPr txBox="1"/>
          <p:nvPr/>
        </p:nvSpPr>
        <p:spPr>
          <a:xfrm>
            <a:off x="3338663" y="4140954"/>
            <a:ext cx="86599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Дециметр. 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Складання задач різних типів за сюжетом. Вимірювання довжини відрізка і побудова відрізка заданої довжини</a:t>
            </a:r>
            <a:endParaRPr lang="ru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884E8-789A-2B73-83EB-B6B65A96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7308" y="589786"/>
            <a:ext cx="2685116" cy="3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6DA4701-880A-09C5-FB5D-6A97BC24FA63}"/>
              </a:ext>
            </a:extLst>
          </p:cNvPr>
          <p:cNvSpPr/>
          <p:nvPr/>
        </p:nvSpPr>
        <p:spPr>
          <a:xfrm>
            <a:off x="17780" y="555884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CAA3A6-5FB8-88DC-6C42-671C7610C06E}"/>
              </a:ext>
            </a:extLst>
          </p:cNvPr>
          <p:cNvSpPr/>
          <p:nvPr/>
        </p:nvSpPr>
        <p:spPr>
          <a:xfrm>
            <a:off x="3314733" y="460754"/>
            <a:ext cx="8732066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з підручником. Дециметр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ая прямоугольная выноска 19">
            <a:extLst>
              <a:ext uri="{FF2B5EF4-FFF2-40B4-BE49-F238E27FC236}">
                <a16:creationId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4602747" y="1088712"/>
            <a:ext cx="5575816" cy="916243"/>
          </a:xfrm>
          <a:prstGeom prst="wedgeRoundRectCallout">
            <a:avLst>
              <a:gd name="adj1" fmla="val -48300"/>
              <a:gd name="adj2" fmla="val 80888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Запам'ятай: 10 см – це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дециметр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60FB075-AD7F-A801-F6CF-BDD6C560A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531" r="63404" b="82587"/>
          <a:stretch/>
        </p:blipFill>
        <p:spPr>
          <a:xfrm>
            <a:off x="3257068" y="4476890"/>
            <a:ext cx="8468767" cy="22237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1102668-D769-B32C-7A6C-E84BFF4F5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4176687" y="4841661"/>
            <a:ext cx="642620" cy="446479"/>
          </a:xfrm>
          <a:prstGeom prst="rect">
            <a:avLst/>
          </a:prstGeom>
        </p:spPr>
      </p:pic>
      <p:sp>
        <p:nvSpPr>
          <p:cNvPr id="33" name="Скругленная прямоугольная выноска 19">
            <a:extLst>
              <a:ext uri="{FF2B5EF4-FFF2-40B4-BE49-F238E27FC236}">
                <a16:creationId xmlns:a16="http://schemas.microsoft.com/office/drawing/2014/main" id="{D889B543-BE35-E56E-010A-40979F359D65}"/>
              </a:ext>
            </a:extLst>
          </p:cNvPr>
          <p:cNvSpPr/>
          <p:nvPr/>
        </p:nvSpPr>
        <p:spPr>
          <a:xfrm>
            <a:off x="3648465" y="2662921"/>
            <a:ext cx="3025813" cy="796541"/>
          </a:xfrm>
          <a:prstGeom prst="wedgeRoundRectCallout">
            <a:avLst>
              <a:gd name="adj1" fmla="val -51971"/>
              <a:gd name="adj2" fmla="val 7155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Коротко записують: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4675D72-0729-3B0B-9B96-9EFC947D2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962576" y="4703358"/>
            <a:ext cx="350865" cy="555456"/>
          </a:xfrm>
          <a:prstGeom prst="rect">
            <a:avLst/>
          </a:prstGeom>
        </p:spPr>
      </p:pic>
      <p:pic>
        <p:nvPicPr>
          <p:cNvPr id="41" name="Picture 8" descr="Приключения мистера Пибоди и Шермана - Приключения мистера Пибоди и Шермана  - YouLoveIt.ru">
            <a:extLst>
              <a:ext uri="{FF2B5EF4-FFF2-40B4-BE49-F238E27FC236}">
                <a16:creationId xmlns:a16="http://schemas.microsoft.com/office/drawing/2014/main" id="{A2D8DB0B-4BE2-CA0C-E9B2-3C335357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686" y="2012165"/>
            <a:ext cx="3265645" cy="34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Точка PNG">
            <a:extLst>
              <a:ext uri="{FF2B5EF4-FFF2-40B4-BE49-F238E27FC236}">
                <a16:creationId xmlns:a16="http://schemas.microsoft.com/office/drawing/2014/main" id="{3004B1DE-042C-DCF4-4410-2DF45370A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74" y="5129488"/>
            <a:ext cx="241608" cy="2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041A4CED-F986-2D4D-20DB-08E7278E4E6E}"/>
              </a:ext>
            </a:extLst>
          </p:cNvPr>
          <p:cNvCxnSpPr>
            <a:cxnSpLocks/>
          </p:cNvCxnSpPr>
          <p:nvPr/>
        </p:nvCxnSpPr>
        <p:spPr>
          <a:xfrm>
            <a:off x="3977078" y="5250292"/>
            <a:ext cx="773361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Точка PNG">
            <a:extLst>
              <a:ext uri="{FF2B5EF4-FFF2-40B4-BE49-F238E27FC236}">
                <a16:creationId xmlns:a16="http://schemas.microsoft.com/office/drawing/2014/main" id="{FD631D73-39EC-49E7-047A-75B1A8D0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13" y="5845789"/>
            <a:ext cx="241608" cy="2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1EEB323E-E4D1-D4D9-4107-B1DF30DC95EA}"/>
              </a:ext>
            </a:extLst>
          </p:cNvPr>
          <p:cNvCxnSpPr>
            <a:cxnSpLocks/>
          </p:cNvCxnSpPr>
          <p:nvPr/>
        </p:nvCxnSpPr>
        <p:spPr>
          <a:xfrm>
            <a:off x="3977078" y="5966593"/>
            <a:ext cx="7335339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Точка PNG">
            <a:extLst>
              <a:ext uri="{FF2B5EF4-FFF2-40B4-BE49-F238E27FC236}">
                <a16:creationId xmlns:a16="http://schemas.microsoft.com/office/drawing/2014/main" id="{1E3119DF-6BC4-121C-0A53-90C984C21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74" y="5845789"/>
            <a:ext cx="241608" cy="2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Точка PNG">
            <a:extLst>
              <a:ext uri="{FF2B5EF4-FFF2-40B4-BE49-F238E27FC236}">
                <a16:creationId xmlns:a16="http://schemas.microsoft.com/office/drawing/2014/main" id="{0A0139D1-27FB-531D-DB36-67D61A38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62" y="5129488"/>
            <a:ext cx="241608" cy="2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FCA48F9-6D25-26D0-C7B7-ED8076BFD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278368" y="5446700"/>
            <a:ext cx="355796" cy="5632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A5C3233-1BF6-56DE-3486-573A268BD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6643114" y="5433451"/>
            <a:ext cx="317675" cy="6868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36CD239-E7F4-A74B-8830-EA76868C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71933" r="85026" b="15694"/>
          <a:stretch/>
        </p:blipFill>
        <p:spPr>
          <a:xfrm>
            <a:off x="6985821" y="5575295"/>
            <a:ext cx="650632" cy="45204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DC6BE87-DD8C-CF6F-6C0D-451454CB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4532" r="83151" b="89509"/>
          <a:stretch/>
        </p:blipFill>
        <p:spPr>
          <a:xfrm>
            <a:off x="8876462" y="2266015"/>
            <a:ext cx="2604203" cy="13585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AD13703-921C-005D-A3F1-6557B542F6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396124" y="2379581"/>
            <a:ext cx="639162" cy="10118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74A811-A0ED-6BF4-99FA-2DC644C72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19" y="2371531"/>
            <a:ext cx="1693398" cy="164047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5B8861A-6926-FD19-E1EA-3E5AF9DC1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770" y="5639665"/>
            <a:ext cx="282193" cy="21407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AC8397F-CEAA-58A7-FDFD-0BC05CAD8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103596" y="5446700"/>
            <a:ext cx="355796" cy="56326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327B65A-606C-3F33-7D30-675D8C2175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1"/>
          <a:stretch/>
        </p:blipFill>
        <p:spPr>
          <a:xfrm>
            <a:off x="8264408" y="5419344"/>
            <a:ext cx="925530" cy="9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4733" y="472528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Довідничок</a:t>
            </a:r>
            <a:r>
              <a:rPr lang="uk-UA" sz="2000" b="1" dirty="0">
                <a:solidFill>
                  <a:schemeClr val="bg1"/>
                </a:solidFill>
              </a:rPr>
              <a:t>. Дециметр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0713" y="1358900"/>
            <a:ext cx="8913708" cy="501783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068" y="1523324"/>
            <a:ext cx="86432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Довжину, ширину, висоту предметів можна вимірювати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дециметрами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uk-UA" sz="4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    10 см –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один дециметр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(1дм)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4532" r="62706" b="84036"/>
          <a:stretch/>
        </p:blipFill>
        <p:spPr>
          <a:xfrm>
            <a:off x="3017305" y="4431999"/>
            <a:ext cx="8807116" cy="17041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191165" y="5076155"/>
            <a:ext cx="8395246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13510" y="4924696"/>
            <a:ext cx="0" cy="302917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1588474" y="4924696"/>
            <a:ext cx="0" cy="302917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15384" y="4442032"/>
            <a:ext cx="130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 дм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 rot="8119736">
            <a:off x="3066116" y="4324037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8119736">
            <a:off x="3881315" y="4324037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8119736">
            <a:off x="4721582" y="4324036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8119736">
            <a:off x="5574734" y="4324036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8119736">
            <a:off x="6417868" y="4324036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119736">
            <a:off x="7243085" y="4324036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8119736">
            <a:off x="8058284" y="4324036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8119736">
            <a:off x="8911436" y="4324036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8119736">
            <a:off x="9764586" y="4324036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8119736">
            <a:off x="10617738" y="4324036"/>
            <a:ext cx="1167780" cy="1137815"/>
          </a:xfrm>
          <a:prstGeom prst="arc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251785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578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1178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64330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5638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8754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34189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17186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22322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75472" y="5430286"/>
            <a:ext cx="7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 см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" name="Picture 2" descr="Восклицательный знак нарисова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5" y="2071542"/>
            <a:ext cx="1814978" cy="32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2" grpId="0" animBg="1"/>
      <p:bldP spid="33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Гімнастика для очей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F70354-AC86-4451-9374-B0ECE2C699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19029" r="4683" b="16505"/>
          <a:stretch/>
        </p:blipFill>
        <p:spPr>
          <a:xfrm>
            <a:off x="683579" y="1678981"/>
            <a:ext cx="10955045" cy="44210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9EF476-82D4-43B3-AE2B-35C11B154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13334" r="91845" b="74110"/>
          <a:stretch/>
        </p:blipFill>
        <p:spPr>
          <a:xfrm>
            <a:off x="84922" y="994737"/>
            <a:ext cx="889961" cy="8611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75EE9E-5970-4B0B-8CE6-90C38836E6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16156" r="79686" b="74110"/>
          <a:stretch/>
        </p:blipFill>
        <p:spPr>
          <a:xfrm>
            <a:off x="2545966" y="1170555"/>
            <a:ext cx="889961" cy="6675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C785B1-C6C8-413B-A06B-F8A6303C51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6156" r="62305" b="74110"/>
          <a:stretch/>
        </p:blipFill>
        <p:spPr>
          <a:xfrm>
            <a:off x="4834332" y="1297240"/>
            <a:ext cx="1326769" cy="6675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D879D9-742B-4C30-AD99-1676CEC46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8" t="14023" r="48280" b="76243"/>
          <a:stretch/>
        </p:blipFill>
        <p:spPr>
          <a:xfrm>
            <a:off x="7480204" y="1047751"/>
            <a:ext cx="1326769" cy="6675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34BDB6-5777-4128-9D6C-71ED89872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7489" r="86147" b="62493"/>
          <a:stretch/>
        </p:blipFill>
        <p:spPr>
          <a:xfrm>
            <a:off x="10172473" y="1196418"/>
            <a:ext cx="1326769" cy="6870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31D62C-03FD-40A1-8C4E-BCB2832B7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25383" r="71147" b="62785"/>
          <a:stretch/>
        </p:blipFill>
        <p:spPr>
          <a:xfrm>
            <a:off x="10569540" y="3705658"/>
            <a:ext cx="1326769" cy="8114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E18D3F6-490A-4110-B448-E5E39ABA1A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25383" r="55945" b="62785"/>
          <a:stretch/>
        </p:blipFill>
        <p:spPr>
          <a:xfrm>
            <a:off x="9051636" y="5816026"/>
            <a:ext cx="1326769" cy="8114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44BD13F-B057-4F2B-9C2D-C391D49050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3" t="25383" r="45295" b="62785"/>
          <a:stretch/>
        </p:blipFill>
        <p:spPr>
          <a:xfrm>
            <a:off x="6464648" y="5816026"/>
            <a:ext cx="1326769" cy="81147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32C2FA8-B135-41AC-B440-801A008F91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6" t="26050" r="34532" b="62118"/>
          <a:stretch/>
        </p:blipFill>
        <p:spPr>
          <a:xfrm>
            <a:off x="4343625" y="6014121"/>
            <a:ext cx="1326769" cy="8114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AA58F0-F4B7-4AD4-899B-9EF2E8E51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1" t="26050" r="18907" b="62118"/>
          <a:stretch/>
        </p:blipFill>
        <p:spPr>
          <a:xfrm>
            <a:off x="946115" y="5992671"/>
            <a:ext cx="1326769" cy="8114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008EE52-A5F1-4D33-B36B-23EB6CA70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8" t="26050" r="5240" b="62118"/>
          <a:stretch/>
        </p:blipFill>
        <p:spPr>
          <a:xfrm>
            <a:off x="20194" y="4367541"/>
            <a:ext cx="1326769" cy="8114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7DF2B3-9F46-4E8F-B9C7-7F44632F89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49358" r="34075" b="38810"/>
          <a:stretch/>
        </p:blipFill>
        <p:spPr>
          <a:xfrm>
            <a:off x="1361636" y="3567617"/>
            <a:ext cx="1052628" cy="6438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9883E8-FE86-4865-BD44-07468E48FA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1" t="49358" r="46240" b="40509"/>
          <a:stretch/>
        </p:blipFill>
        <p:spPr>
          <a:xfrm>
            <a:off x="4316418" y="3613837"/>
            <a:ext cx="827931" cy="5513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5B505AF-A426-4CDE-8BB9-0138108C43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50590" r="72488" b="39277"/>
          <a:stretch/>
        </p:blipFill>
        <p:spPr>
          <a:xfrm>
            <a:off x="6499238" y="3613837"/>
            <a:ext cx="1096830" cy="55136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977F35-CB4E-4B02-B455-686FF88D3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62228" r="60425" b="27639"/>
          <a:stretch/>
        </p:blipFill>
        <p:spPr>
          <a:xfrm>
            <a:off x="10874836" y="5716987"/>
            <a:ext cx="1096830" cy="551368"/>
          </a:xfrm>
          <a:prstGeom prst="rect">
            <a:avLst/>
          </a:prstGeom>
        </p:spPr>
      </p:pic>
      <p:pic>
        <p:nvPicPr>
          <p:cNvPr id="6" name="Гімнастика для очей №6">
            <a:hlinkClick r:id="" action="ppaction://media"/>
            <a:extLst>
              <a:ext uri="{FF2B5EF4-FFF2-40B4-BE49-F238E27FC236}">
                <a16:creationId xmlns:a16="http://schemas.microsoft.com/office/drawing/2014/main" id="{93950FE8-5928-4631-86B8-9FD247D1C2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21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32AAFE-BB24-0164-5B94-63DB6B644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22" r="55638" b="74391"/>
          <a:stretch/>
        </p:blipFill>
        <p:spPr>
          <a:xfrm>
            <a:off x="1423449" y="3114516"/>
            <a:ext cx="10623350" cy="2236291"/>
          </a:xfrm>
          <a:prstGeom prst="roundRect">
            <a:avLst/>
          </a:prstGeom>
        </p:spPr>
      </p:pic>
      <p:sp>
        <p:nvSpPr>
          <p:cNvPr id="46" name="Скругленный прямоугольник 7">
            <a:extLst>
              <a:ext uri="{FF2B5EF4-FFF2-40B4-BE49-F238E27FC236}">
                <a16:creationId xmlns:a16="http://schemas.microsoft.com/office/drawing/2014/main" id="{B9291B71-7257-5171-CA73-F5630AFBC26A}"/>
              </a:ext>
            </a:extLst>
          </p:cNvPr>
          <p:cNvSpPr/>
          <p:nvPr/>
        </p:nvSpPr>
        <p:spPr>
          <a:xfrm>
            <a:off x="1423449" y="3042199"/>
            <a:ext cx="10623350" cy="2355334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1812951" y="4452107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E0AF3524-7128-9750-25B6-36BF0DE678D4}"/>
              </a:ext>
            </a:extLst>
          </p:cNvPr>
          <p:cNvSpPr/>
          <p:nvPr/>
        </p:nvSpPr>
        <p:spPr>
          <a:xfrm>
            <a:off x="9317494" y="4465161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530776A8-DD52-A73E-36A8-A4A9B6EB6475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012717" y="4566200"/>
            <a:ext cx="7404660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0" descr="Заметки писаки 2.0: Клипарт: ручки и карандаши">
            <a:extLst>
              <a:ext uri="{FF2B5EF4-FFF2-40B4-BE49-F238E27FC236}">
                <a16:creationId xmlns:a16="http://schemas.microsoft.com/office/drawing/2014/main" id="{77A56FD6-17E2-6726-374D-CDF5F91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40" y="3304511"/>
            <a:ext cx="1480402" cy="148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20A7A60-14F0-3C1E-D326-1A959EAE9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093128" y="3595387"/>
            <a:ext cx="364486" cy="18915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687F811-7F99-8E4E-87DA-DA4FCFCC5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6"/>
          <a:stretch/>
        </p:blipFill>
        <p:spPr>
          <a:xfrm>
            <a:off x="1812951" y="5746147"/>
            <a:ext cx="10111956" cy="771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0800158-F6B8-FD0A-0A01-D72E7B2FAE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983638" y="3350571"/>
            <a:ext cx="355796" cy="56326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3FEE99-6161-5377-7E25-6B20FBFBF7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1"/>
          <a:stretch/>
        </p:blipFill>
        <p:spPr>
          <a:xfrm>
            <a:off x="5066784" y="3262613"/>
            <a:ext cx="1042612" cy="106294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928BF9-1A6C-B538-022C-38B0A4907F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482806" y="3354964"/>
            <a:ext cx="355796" cy="56326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7A04578-A245-6CCD-9123-36C9AF7476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7197034" y="3444543"/>
            <a:ext cx="798411" cy="653758"/>
          </a:xfrm>
          <a:prstGeom prst="rect">
            <a:avLst/>
          </a:prstGeom>
        </p:spPr>
      </p:pic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id="{A6D94AE5-1659-54F3-71CC-540DD299F87B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8719F49-D526-612B-6113-6683E7EC88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6879359" y="3316853"/>
            <a:ext cx="317675" cy="686891"/>
          </a:xfrm>
          <a:prstGeom prst="rect">
            <a:avLst/>
          </a:prstGeom>
        </p:spPr>
      </p:pic>
      <p:sp>
        <p:nvSpPr>
          <p:cNvPr id="32" name="Прямоугольник 6">
            <a:extLst>
              <a:ext uri="{FF2B5EF4-FFF2-40B4-BE49-F238E27FC236}">
                <a16:creationId xmlns:a16="http://schemas.microsoft.com/office/drawing/2014/main" id="{ABE6EDC8-6283-9291-17E1-0B7B074DFB6A}"/>
              </a:ext>
            </a:extLst>
          </p:cNvPr>
          <p:cNvSpPr/>
          <p:nvPr/>
        </p:nvSpPr>
        <p:spPr>
          <a:xfrm>
            <a:off x="3355596" y="410525"/>
            <a:ext cx="8732066" cy="50680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у зошиті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0AD4FF-95EB-11A2-FAD6-6705444BB166}"/>
              </a:ext>
            </a:extLst>
          </p:cNvPr>
          <p:cNvSpPr txBox="1"/>
          <p:nvPr/>
        </p:nvSpPr>
        <p:spPr>
          <a:xfrm>
            <a:off x="3491862" y="957260"/>
            <a:ext cx="8580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Побудуй відрізок завдовжки 1 дм.</a:t>
            </a:r>
          </a:p>
        </p:txBody>
      </p:sp>
    </p:spTree>
    <p:extLst>
      <p:ext uri="{BB962C8B-B14F-4D97-AF65-F5344CB8AC3E}">
        <p14:creationId xmlns:p14="http://schemas.microsoft.com/office/powerpoint/2010/main" val="17225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00208 -0.157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61614 0.002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83772" y="2853216"/>
            <a:ext cx="9940008" cy="372688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4733" y="422212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Логічне завдання. Практична робота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560787" y="1046579"/>
            <a:ext cx="7647523" cy="1364890"/>
          </a:xfrm>
          <a:prstGeom prst="wedgeRoundRectCallout">
            <a:avLst>
              <a:gd name="adj1" fmla="val 45347"/>
              <a:gd name="adj2" fmla="val 78556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Довжину яких предметів зручно вимірювати в дециметрах? Переконайся. Виконай вимірювання в сантиметрах і дециметрах. Зроби висновки. </a:t>
            </a:r>
          </a:p>
        </p:txBody>
      </p:sp>
      <p:pic>
        <p:nvPicPr>
          <p:cNvPr id="1030" name="Picture 6" descr="скакалка PNG пнг образ | Векторы и PSD-файлы | Бесплатная загрузка на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60" y="3749115"/>
            <a:ext cx="1882614" cy="18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етради общие 60-96л - ТД &amp;quot;Глобус&amp;quot;, Вороне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77" y="3710950"/>
            <a:ext cx="2100471" cy="21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8055" y="4355446"/>
            <a:ext cx="112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Зошит</a:t>
            </a:r>
            <a:endParaRPr lang="ru-RU" i="1" dirty="0"/>
          </a:p>
        </p:txBody>
      </p:sp>
      <p:pic>
        <p:nvPicPr>
          <p:cNvPr id="1034" name="Picture 10" descr="Стол письменный Клипарты и стоковые иллюстрации. 208 149 Стол письменный  иллюстрации в формате EPS и векторные клипарты и графика для поиска от  тысяч авторов стоковых изображений на условиях «роялти-фри»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9"/>
          <a:stretch/>
        </p:blipFill>
        <p:spPr bwMode="auto">
          <a:xfrm>
            <a:off x="6847192" y="3627833"/>
            <a:ext cx="3533775" cy="21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3780" y="1657508"/>
            <a:ext cx="1694802" cy="21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AC5C7528-3D78-A320-0513-EAC334B2E018}"/>
              </a:ext>
            </a:extLst>
          </p:cNvPr>
          <p:cNvSpPr/>
          <p:nvPr/>
        </p:nvSpPr>
        <p:spPr>
          <a:xfrm>
            <a:off x="17780" y="555884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A66EC830-31DA-7264-1BC0-281123451EF8}"/>
              </a:ext>
            </a:extLst>
          </p:cNvPr>
          <p:cNvSpPr/>
          <p:nvPr/>
        </p:nvSpPr>
        <p:spPr>
          <a:xfrm>
            <a:off x="3314733" y="389940"/>
            <a:ext cx="8732066" cy="70900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з підручником.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Складання та розв'язування задачі за малюнком і запитанням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2" name="Picture 2" descr="vector set of weighing machine Clipart Image">
            <a:extLst>
              <a:ext uri="{FF2B5EF4-FFF2-40B4-BE49-F238E27FC236}">
                <a16:creationId xmlns:a16="http://schemas.microsoft.com/office/drawing/2014/main" id="{300DE1A8-E96E-5753-FDA6-955404AE6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4896686" y="1887443"/>
            <a:ext cx="1577577" cy="16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6702BE-15A1-2B52-DA24-D891A34D16A7}"/>
              </a:ext>
            </a:extLst>
          </p:cNvPr>
          <p:cNvSpPr txBox="1"/>
          <p:nvPr/>
        </p:nvSpPr>
        <p:spPr>
          <a:xfrm>
            <a:off x="5239617" y="2746037"/>
            <a:ext cx="68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кг</a:t>
            </a:r>
            <a:endParaRPr lang="ru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 descr="vector set of weighing machine Clipart Image">
            <a:extLst>
              <a:ext uri="{FF2B5EF4-FFF2-40B4-BE49-F238E27FC236}">
                <a16:creationId xmlns:a16="http://schemas.microsoft.com/office/drawing/2014/main" id="{44288AB0-876F-97C3-CEC8-4DF0D08AE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7320635" y="1919975"/>
            <a:ext cx="1577577" cy="16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A98AF9D-3BBE-155C-D8B8-E6FB9C461305}"/>
              </a:ext>
            </a:extLst>
          </p:cNvPr>
          <p:cNvSpPr txBox="1"/>
          <p:nvPr/>
        </p:nvSpPr>
        <p:spPr>
          <a:xfrm>
            <a:off x="7677159" y="2778569"/>
            <a:ext cx="94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кг</a:t>
            </a:r>
            <a:endParaRPr lang="ru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" descr="Картофель в сетке 5 кг - купить с доставкой на дом в СберМаркет">
            <a:extLst>
              <a:ext uri="{FF2B5EF4-FFF2-40B4-BE49-F238E27FC236}">
                <a16:creationId xmlns:a16="http://schemas.microsoft.com/office/drawing/2014/main" id="{2DA20887-B1E6-ACBE-1D4F-C6F1D572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46" l="9864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48" y="1535823"/>
            <a:ext cx="1931576" cy="11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Lenagold - Клипарт - Груши">
            <a:extLst>
              <a:ext uri="{FF2B5EF4-FFF2-40B4-BE49-F238E27FC236}">
                <a16:creationId xmlns:a16="http://schemas.microsoft.com/office/drawing/2014/main" id="{5DB3A88A-7B3D-0A84-4411-BA21DBF0F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80" l="0" r="99611">
                        <a14:foregroundMark x1="70428" y1="9694" x2="70428" y2="9694"/>
                        <a14:foregroundMark x1="75097" y1="10204" x2="75097" y2="10204"/>
                        <a14:foregroundMark x1="75486" y1="18367" x2="75486" y2="18367"/>
                        <a14:foregroundMark x1="75486" y1="19388" x2="75486" y2="19388"/>
                        <a14:foregroundMark x1="70428" y1="16327" x2="70428" y2="16327"/>
                        <a14:foregroundMark x1="77432" y1="16837" x2="77432" y2="16837"/>
                        <a14:foregroundMark x1="78988" y1="22959" x2="80156" y2="23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6" y="1554533"/>
            <a:ext cx="1281438" cy="9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Lenagold - Клипарт - Груши">
            <a:extLst>
              <a:ext uri="{FF2B5EF4-FFF2-40B4-BE49-F238E27FC236}">
                <a16:creationId xmlns:a16="http://schemas.microsoft.com/office/drawing/2014/main" id="{205ECCF6-D4EE-DC47-229F-4B8EE00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80" l="0" r="99611">
                        <a14:foregroundMark x1="70428" y1="9694" x2="70428" y2="9694"/>
                        <a14:foregroundMark x1="75097" y1="10204" x2="75097" y2="10204"/>
                        <a14:foregroundMark x1="75486" y1="18367" x2="75486" y2="18367"/>
                        <a14:foregroundMark x1="75486" y1="19388" x2="75486" y2="19388"/>
                        <a14:foregroundMark x1="70428" y1="16327" x2="70428" y2="16327"/>
                        <a14:foregroundMark x1="77432" y1="16837" x2="77432" y2="16837"/>
                        <a14:foregroundMark x1="78988" y1="22959" x2="80156" y2="23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7401">
            <a:off x="5083218" y="1467013"/>
            <a:ext cx="1281438" cy="9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ector set of weighing machine Clipart Image">
            <a:extLst>
              <a:ext uri="{FF2B5EF4-FFF2-40B4-BE49-F238E27FC236}">
                <a16:creationId xmlns:a16="http://schemas.microsoft.com/office/drawing/2014/main" id="{DCD86A10-C4E5-FAC6-8912-AC6FBCE0C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9696885" y="1824751"/>
            <a:ext cx="1577577" cy="16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644386E-5937-CB1A-D7E8-AA168E4D8524}"/>
              </a:ext>
            </a:extLst>
          </p:cNvPr>
          <p:cNvSpPr txBox="1"/>
          <p:nvPr/>
        </p:nvSpPr>
        <p:spPr>
          <a:xfrm>
            <a:off x="10053266" y="2778569"/>
            <a:ext cx="94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кг</a:t>
            </a:r>
            <a:endParaRPr lang="ru-UA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пуста PNG Clipart | PNG All">
            <a:extLst>
              <a:ext uri="{FF2B5EF4-FFF2-40B4-BE49-F238E27FC236}">
                <a16:creationId xmlns:a16="http://schemas.microsoft.com/office/drawing/2014/main" id="{910F4D82-9717-039B-9848-4C736E46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445" y="1434791"/>
            <a:ext cx="1596050" cy="128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27D2847-9F11-CD97-0E85-2184B40B0C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9171" b="79758"/>
          <a:stretch/>
        </p:blipFill>
        <p:spPr>
          <a:xfrm>
            <a:off x="5459748" y="3920688"/>
            <a:ext cx="4987916" cy="2728933"/>
          </a:xfrm>
          <a:prstGeom prst="rect">
            <a:avLst/>
          </a:prstGeom>
        </p:spPr>
      </p:pic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360CBEA6-6E95-840F-7211-9505F12984AA}"/>
              </a:ext>
            </a:extLst>
          </p:cNvPr>
          <p:cNvSpPr/>
          <p:nvPr/>
        </p:nvSpPr>
        <p:spPr>
          <a:xfrm>
            <a:off x="5217610" y="4003570"/>
            <a:ext cx="5472193" cy="2646051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2991FCC-A9C9-3DF2-8ED0-589420B0D6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630863" y="5236833"/>
            <a:ext cx="336084" cy="220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B4240D7-F1AA-27DB-B989-7D5086E66F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50" y="4301936"/>
            <a:ext cx="927474" cy="5847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DAC4E6-3E79-C9D3-103C-CE7D0791D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9" y="4325662"/>
            <a:ext cx="927474" cy="5847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5F14C9-9FFA-1242-1C56-9C8C917CB6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9994" y="5213298"/>
            <a:ext cx="265014" cy="21824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34E15BF-DC5E-1496-EF7F-97E889488E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957313" y="5729046"/>
            <a:ext cx="42433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1844F14-97B0-F442-4122-88C80F6518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049229" y="4217328"/>
            <a:ext cx="317675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CFD2E56-F596-9F2E-07C9-01ED284ABA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92" y="4319444"/>
            <a:ext cx="927474" cy="584775"/>
          </a:xfrm>
          <a:prstGeom prst="rect">
            <a:avLst/>
          </a:prstGeom>
        </p:spPr>
      </p:pic>
      <p:sp>
        <p:nvSpPr>
          <p:cNvPr id="54" name="Скругленная прямоугольная выноска 19">
            <a:extLst>
              <a:ext uri="{FF2B5EF4-FFF2-40B4-BE49-F238E27FC236}">
                <a16:creationId xmlns:a16="http://schemas.microsoft.com/office/drawing/2014/main" id="{65606238-EA57-3CD7-FFF8-1C167A05F653}"/>
              </a:ext>
            </a:extLst>
          </p:cNvPr>
          <p:cNvSpPr/>
          <p:nvPr/>
        </p:nvSpPr>
        <p:spPr>
          <a:xfrm>
            <a:off x="268177" y="1349917"/>
            <a:ext cx="3959276" cy="1495686"/>
          </a:xfrm>
          <a:prstGeom prst="wedgeRoundRectCallout">
            <a:avLst>
              <a:gd name="adj1" fmla="val 9071"/>
              <a:gd name="adj2" fmla="val 74098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За малюнком склади задачі, які містять запитання «Чого купили більше? На скільки кілограмів більше?». Запиши тільки розв’язання.</a:t>
            </a:r>
          </a:p>
        </p:txBody>
      </p:sp>
      <p:pic>
        <p:nvPicPr>
          <p:cNvPr id="55" name="Picture 6" descr="Mr Peabody Stickers | Redbubble">
            <a:extLst>
              <a:ext uri="{FF2B5EF4-FFF2-40B4-BE49-F238E27FC236}">
                <a16:creationId xmlns:a16="http://schemas.microsoft.com/office/drawing/2014/main" id="{14F45CAC-873D-1863-2020-BE51901D3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12442" y="2548672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0FC79DA-A013-3E38-FFFD-E9C25B5CCA1D}"/>
              </a:ext>
            </a:extLst>
          </p:cNvPr>
          <p:cNvSpPr txBox="1"/>
          <p:nvPr/>
        </p:nvSpPr>
        <p:spPr>
          <a:xfrm>
            <a:off x="2493265" y="3833219"/>
            <a:ext cx="2463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 купили більше?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24C69F-59A4-F838-BE02-DF999BD27318}"/>
              </a:ext>
            </a:extLst>
          </p:cNvPr>
          <p:cNvSpPr txBox="1"/>
          <p:nvPr/>
        </p:nvSpPr>
        <p:spPr>
          <a:xfrm>
            <a:off x="2501966" y="4948608"/>
            <a:ext cx="33747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скільки кілограмів більше?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A02F699-8E2D-89A5-A1E9-1735D67E7B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9924" y="4413392"/>
            <a:ext cx="422130" cy="36186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02ACD5A-A81D-DD3F-FCC3-D24235D55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923061" y="4250877"/>
            <a:ext cx="424330" cy="68689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6F50450-8233-6715-8CF8-D77D0C906D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407572" y="4171854"/>
            <a:ext cx="424330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4085C8B-4058-1AFF-DDF0-CB44830AF0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7657" y="4413392"/>
            <a:ext cx="422130" cy="36186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B153DDE7-EA4A-8D1F-92BB-CEB9B75157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66" y="5063585"/>
            <a:ext cx="927474" cy="58477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B9D6024-509B-AA39-5F1C-2E403956562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041145" y="4978977"/>
            <a:ext cx="317675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8B4591B-FA48-B2CE-E470-CBCD29D3D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60" y="5081093"/>
            <a:ext cx="927474" cy="5847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98F74B0-63D4-9FBB-7EDD-95E366178B7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397984" y="4903979"/>
            <a:ext cx="424330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1B97768-7178-21A2-6CB0-B9850BA0A8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630863" y="5955246"/>
            <a:ext cx="336084" cy="22062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3710498-23FC-3069-5D14-3D74536AD8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92" y="5806194"/>
            <a:ext cx="927474" cy="58477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053B32E-D7FC-B784-D6C9-6DB7145FB3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9994" y="5969617"/>
            <a:ext cx="265014" cy="21824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DD9996A-1425-A7B9-BB4B-DC03CDA283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66" y="5819904"/>
            <a:ext cx="927474" cy="58477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8B36E22-3A1C-9183-A136-D18906D2173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041145" y="5735296"/>
            <a:ext cx="317675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BA01F1-04F1-4AAD-085D-25AABBC72A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58" y="5050864"/>
            <a:ext cx="927474" cy="58477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B86DC5D5-BA7D-1AD4-EB05-E90E64E5D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60" y="5795076"/>
            <a:ext cx="927474" cy="58477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C6ADC00-2683-7DEF-B79B-9BC7D1D725A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443099" y="5704078"/>
            <a:ext cx="42433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1F1ED79-E1B0-877C-0630-FE77BE23938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948482" y="4970595"/>
            <a:ext cx="470074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1" y="1490273"/>
            <a:ext cx="3153123" cy="2811298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4616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6146" y="1244600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нового дізналися на уроці?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9" y="247065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Чи знадобиться це нам у житті чи на уроках математики?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27050" y="376188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здалося складним?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8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847550" y="5191982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З чим ви упоралися легко?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5" y="2997890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88" y="2997890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32" y="2997890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39" y="2996149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67" y="2965196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903" y="2992041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67" y="4731766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10" y="4741602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11" y="4741602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13" y="4731766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Lenagold - Клипарт - Вишня и чере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88" y="4712390"/>
            <a:ext cx="1619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1" y="1260532"/>
            <a:ext cx="1237597" cy="17700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753" y="1260532"/>
            <a:ext cx="1237597" cy="177005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48" y="1260532"/>
            <a:ext cx="1237597" cy="177005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431" y="1260532"/>
            <a:ext cx="1237597" cy="17700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52" y="1260532"/>
            <a:ext cx="1237597" cy="177005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273" y="1260532"/>
            <a:ext cx="1237597" cy="177005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450" y="1260532"/>
            <a:ext cx="1237597" cy="177005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929" y="1260532"/>
            <a:ext cx="1237597" cy="177005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972" y="1260532"/>
            <a:ext cx="1237597" cy="1770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204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74723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87570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9046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37129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0478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06037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491236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76746" y="2165152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7040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04356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71604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12060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80156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62936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47109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13227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64038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57929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018566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844966" y="3931831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97039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84355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39627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26943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83294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70610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90903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978219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088587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875903" y="5649343"/>
            <a:ext cx="66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361943" y="456502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Лічба від 1 до 20 в порядку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22655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196" y="434130"/>
            <a:ext cx="8732066" cy="50020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над загадкою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0530" y="1639508"/>
            <a:ext cx="501303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івно риску проведи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І квадратик спробуй,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Та у руки ти візьми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Цю струнку особу.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Натиск витримає стійко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Впевнена, струнка…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0896" y="5319249"/>
            <a:ext cx="2938272" cy="872637"/>
          </a:xfrm>
          <a:prstGeom prst="roundRect">
            <a:avLst/>
          </a:prstGeom>
          <a:noFill/>
          <a:ln w="57150">
            <a:solidFill>
              <a:srgbClr val="00C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Лінійка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Green Cartoon Ruler Clip Art | Clipart Panda - Free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133" y="1639508"/>
            <a:ext cx="22764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Хелп! — Chevrolet Captiva, 2.4 л., 2012 года на DRIV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9" y="2042647"/>
            <a:ext cx="3040927" cy="30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14733" y="412290"/>
            <a:ext cx="8732066" cy="4397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Підготовчі вправи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370" y="845870"/>
            <a:ext cx="871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Хлопчик намалював дві машинки.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Яка довжина кожної машинки?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Яка довжина двох машинок разом? </a:t>
            </a:r>
          </a:p>
        </p:txBody>
      </p:sp>
      <p:pic>
        <p:nvPicPr>
          <p:cNvPr id="2050" name="Picture 2" descr="Рисуем машинки 0 | Детские творческие проекты, Дети, Рисова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t="66437" r="23082"/>
          <a:stretch/>
        </p:blipFill>
        <p:spPr bwMode="auto">
          <a:xfrm>
            <a:off x="4923031" y="3808566"/>
            <a:ext cx="2900772" cy="163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имся рисовать как нарисовать машину ребенку 8 лет - Ka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73823" r="38071" b="3120"/>
          <a:stretch/>
        </p:blipFill>
        <p:spPr bwMode="auto">
          <a:xfrm>
            <a:off x="7540669" y="2664445"/>
            <a:ext cx="2843108" cy="16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кторная иллюстрация маленький мальчик, проведение карандаш | Премиум 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398" y="2408451"/>
            <a:ext cx="2968722" cy="36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931931" y="2439477"/>
            <a:ext cx="37578" cy="32191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608127" y="2408451"/>
            <a:ext cx="37578" cy="32191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0346199" y="2342368"/>
            <a:ext cx="37578" cy="32191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E701F9-7645-C59E-C6A4-27E0711628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3"/>
          <a:stretch/>
        </p:blipFill>
        <p:spPr>
          <a:xfrm>
            <a:off x="4879428" y="5627639"/>
            <a:ext cx="6877143" cy="6224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38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196" y="434130"/>
            <a:ext cx="8732066" cy="50020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Слухання вірша про цифру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4336-399B-8D1D-97BB-29A7A6B462C4}"/>
              </a:ext>
            </a:extLst>
          </p:cNvPr>
          <p:cNvSpPr txBox="1"/>
          <p:nvPr/>
        </p:nvSpPr>
        <p:spPr>
          <a:xfrm>
            <a:off x="1134936" y="1983076"/>
            <a:ext cx="60945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b="1" i="0" dirty="0">
                <a:solidFill>
                  <a:srgbClr val="000000"/>
                </a:solidFill>
                <a:effectLst/>
              </a:rPr>
              <a:t>Кругла, наче буква </a:t>
            </a:r>
            <a:r>
              <a:rPr lang="uk-UA" sz="3200" b="1" i="1" dirty="0">
                <a:solidFill>
                  <a:srgbClr val="000000"/>
                </a:solidFill>
                <a:effectLst/>
              </a:rPr>
              <a:t>О</a:t>
            </a:r>
            <a:r>
              <a:rPr lang="uk-UA" sz="3200" b="1" i="0" dirty="0">
                <a:solidFill>
                  <a:srgbClr val="000000"/>
                </a:solidFill>
                <a:effectLst/>
              </a:rPr>
              <a:t>,</a:t>
            </a:r>
          </a:p>
          <a:p>
            <a:pPr algn="just"/>
            <a:r>
              <a:rPr lang="uk-UA" sz="3200" b="1" i="0" dirty="0">
                <a:solidFill>
                  <a:srgbClr val="000000"/>
                </a:solidFill>
                <a:effectLst/>
              </a:rPr>
              <a:t>цифра </a:t>
            </a:r>
            <a:r>
              <a:rPr lang="uk-UA" sz="3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uk-UA" sz="3200" b="1" i="0" dirty="0">
                <a:solidFill>
                  <a:srgbClr val="000000"/>
                </a:solidFill>
                <a:effectLst/>
              </a:rPr>
              <a:t>, або ніщо.</a:t>
            </a:r>
          </a:p>
          <a:p>
            <a:pPr algn="just"/>
            <a:r>
              <a:rPr lang="uk-UA" sz="3200" b="1" i="0" dirty="0">
                <a:solidFill>
                  <a:srgbClr val="000000"/>
                </a:solidFill>
                <a:effectLst/>
              </a:rPr>
              <a:t>Як стоїть він сам-самісінький,</a:t>
            </a:r>
          </a:p>
          <a:p>
            <a:pPr algn="just"/>
            <a:r>
              <a:rPr lang="uk-UA" sz="3200" b="1" i="0" dirty="0">
                <a:solidFill>
                  <a:srgbClr val="000000"/>
                </a:solidFill>
                <a:effectLst/>
              </a:rPr>
              <a:t>то не значить нічогісінько.</a:t>
            </a:r>
          </a:p>
          <a:p>
            <a:pPr algn="just"/>
            <a:r>
              <a:rPr lang="uk-UA" sz="3200" b="1" i="0" dirty="0">
                <a:solidFill>
                  <a:srgbClr val="000000"/>
                </a:solidFill>
                <a:effectLst/>
              </a:rPr>
              <a:t>Та як одиницю поруч</a:t>
            </a:r>
          </a:p>
          <a:p>
            <a:pPr algn="just"/>
            <a:r>
              <a:rPr lang="uk-UA" sz="3200" b="1" i="0" dirty="0">
                <a:solidFill>
                  <a:srgbClr val="000000"/>
                </a:solidFill>
                <a:effectLst/>
              </a:rPr>
              <a:t>ми поставимо ліворуч,</a:t>
            </a:r>
          </a:p>
          <a:p>
            <a:pPr algn="just"/>
            <a:r>
              <a:rPr lang="uk-UA" sz="3200" b="1" i="0" dirty="0">
                <a:solidFill>
                  <a:srgbClr val="000000"/>
                </a:solidFill>
                <a:effectLst/>
              </a:rPr>
              <a:t>то із двох значків у нас</a:t>
            </a:r>
          </a:p>
          <a:p>
            <a:pPr algn="just"/>
            <a:r>
              <a:rPr lang="uk-UA" sz="3200" b="1" i="0" dirty="0">
                <a:solidFill>
                  <a:srgbClr val="000000"/>
                </a:solidFill>
                <a:effectLst/>
              </a:rPr>
              <a:t>число </a:t>
            </a:r>
            <a:r>
              <a:rPr lang="uk-UA" sz="3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3200" b="1" i="0" dirty="0">
                <a:solidFill>
                  <a:srgbClr val="000000"/>
                </a:solidFill>
                <a:effectLst/>
              </a:rPr>
              <a:t> стане враз!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DECA3C91-9A05-4554-5D17-3FABD706CFC1}"/>
              </a:ext>
            </a:extLst>
          </p:cNvPr>
          <p:cNvGrpSpPr/>
          <p:nvPr/>
        </p:nvGrpSpPr>
        <p:grpSpPr>
          <a:xfrm>
            <a:off x="7015400" y="2002696"/>
            <a:ext cx="4137735" cy="4012253"/>
            <a:chOff x="7015400" y="2002696"/>
            <a:chExt cx="4137735" cy="4012253"/>
          </a:xfrm>
        </p:grpSpPr>
        <p:pic>
          <p:nvPicPr>
            <p:cNvPr id="6" name="Picture 2" descr="Числа от 1 до 10. Состав чисел первого десятка. Сравнение чисел. Дополнение  равенств - БОТАН">
              <a:extLst>
                <a:ext uri="{FF2B5EF4-FFF2-40B4-BE49-F238E27FC236}">
                  <a16:creationId xmlns:a16="http://schemas.microsoft.com/office/drawing/2014/main" id="{AAB236E5-184B-A0CD-8DE9-DE2F11F95A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3" r="12991"/>
            <a:stretch/>
          </p:blipFill>
          <p:spPr bwMode="auto">
            <a:xfrm>
              <a:off x="7015400" y="2002696"/>
              <a:ext cx="4137735" cy="4012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кутник: округлені кути 7">
              <a:extLst>
                <a:ext uri="{FF2B5EF4-FFF2-40B4-BE49-F238E27FC236}">
                  <a16:creationId xmlns:a16="http://schemas.microsoft.com/office/drawing/2014/main" id="{973CE72D-BD62-77B3-73FD-0A1C49922870}"/>
                </a:ext>
              </a:extLst>
            </p:cNvPr>
            <p:cNvSpPr/>
            <p:nvPr/>
          </p:nvSpPr>
          <p:spPr>
            <a:xfrm>
              <a:off x="9212074" y="4299748"/>
              <a:ext cx="836419" cy="35127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</p:spTree>
    <p:extLst>
      <p:ext uri="{BB962C8B-B14F-4D97-AF65-F5344CB8AC3E}">
        <p14:creationId xmlns:p14="http://schemas.microsoft.com/office/powerpoint/2010/main" val="1168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Дата 1">
            <a:extLst>
              <a:ext uri="{FF2B5EF4-FFF2-40B4-BE49-F238E27FC236}">
                <a16:creationId xmlns:a16="http://schemas.microsoft.com/office/drawing/2014/main" id="{B3DB95BE-E1ED-3DD8-2E5A-1CE65DA611B5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11">
            <a:extLst>
              <a:ext uri="{FF2B5EF4-FFF2-40B4-BE49-F238E27FC236}">
                <a16:creationId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3314733" y="422212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Усне опитування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3" y="2462116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3536991" y="1168514"/>
            <a:ext cx="8574496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DA2D30-08A2-9404-ABA5-712C473965CF}"/>
              </a:ext>
            </a:extLst>
          </p:cNvPr>
          <p:cNvSpPr txBox="1"/>
          <p:nvPr/>
        </p:nvSpPr>
        <p:spPr>
          <a:xfrm>
            <a:off x="3984646" y="1847770"/>
            <a:ext cx="76791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/>
              <a:t>Скількома цифрами записується число 10? Наведіть приклади чисел, що записуються двома цифрами.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/>
              <a:t>Як називають числа, </a:t>
            </a:r>
            <a:r>
              <a:rPr lang="uk-UA" sz="2000" b="1"/>
              <a:t>що записуються </a:t>
            </a:r>
            <a:r>
              <a:rPr lang="uk-UA" sz="2000" b="1" dirty="0"/>
              <a:t>однією цифрою? Наведіть приклади.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/>
              <a:t>Які числа є натуральними? Назвіть найменше натуральне число. (1.)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/>
              <a:t>Назвіть найменше відоме вам число. (0.)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/>
              <a:t>Назвіть найбільше число, що записується однією цифрою. (9.)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/>
              <a:t>Назвіть найменше число, що записується двома цифрами. (10.)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/>
              <a:t>Що в записі числа 10 позначає цифра 1 ? цифра 0?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/>
              <a:t>Які числа називають круглими? Наведіть приклади круглих чисел.</a:t>
            </a:r>
          </a:p>
        </p:txBody>
      </p:sp>
    </p:spTree>
    <p:extLst>
      <p:ext uri="{BB962C8B-B14F-4D97-AF65-F5344CB8AC3E}">
        <p14:creationId xmlns:p14="http://schemas.microsoft.com/office/powerpoint/2010/main" val="28001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Доска изолирована — стоковый вектор">
            <a:extLst>
              <a:ext uri="{FF2B5EF4-FFF2-40B4-BE49-F238E27FC236}">
                <a16:creationId xmlns:a16="http://schemas.microsoft.com/office/drawing/2014/main" id="{2C3C0F68-6955-9D9E-CE3D-C01571518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10022"/>
          <a:stretch/>
        </p:blipFill>
        <p:spPr bwMode="auto">
          <a:xfrm>
            <a:off x="3636813" y="983848"/>
            <a:ext cx="6205085" cy="366390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3314733" y="440781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Пригадування та письмо числа 10  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6" name="Прямокутник: округлені кути 65">
            <a:extLst>
              <a:ext uri="{FF2B5EF4-FFF2-40B4-BE49-F238E27FC236}">
                <a16:creationId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239698" y="4883919"/>
            <a:ext cx="7774030" cy="1373742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9843" y="1715790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ая прямоугольная выноска 19">
            <a:extLst>
              <a:ext uri="{FF2B5EF4-FFF2-40B4-BE49-F238E27FC236}">
                <a16:creationId xmlns:a16="http://schemas.microsoft.com/office/drawing/2014/main" id="{2B7D57E0-DD5D-A996-4B28-63FB62A07D6C}"/>
              </a:ext>
            </a:extLst>
          </p:cNvPr>
          <p:cNvSpPr/>
          <p:nvPr/>
        </p:nvSpPr>
        <p:spPr>
          <a:xfrm>
            <a:off x="8161618" y="5273975"/>
            <a:ext cx="3728376" cy="1108721"/>
          </a:xfrm>
          <a:prstGeom prst="wedgeRoundRectCallout">
            <a:avLst>
              <a:gd name="adj1" fmla="val 25574"/>
              <a:gd name="adj2" fmla="val -80881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Пригадайте склад числа 10.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2757F43-C981-7CD3-23EF-638EA8D552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8054" b="90901"/>
          <a:stretch/>
        </p:blipFill>
        <p:spPr>
          <a:xfrm>
            <a:off x="302006" y="4954376"/>
            <a:ext cx="7649413" cy="12266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4860058" y="1864758"/>
            <a:ext cx="1211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9</a:t>
            </a:r>
            <a:endParaRPr lang="ru-UA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FA9510A-C968-8AFA-A59C-4BA03F82DA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49182" y="5261748"/>
            <a:ext cx="381740" cy="60433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1BA34DA-7EA6-D548-131F-B66B3BA0B7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975306" y="5265555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6CF04B8-A787-8633-2186-0DCEE460C2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105918" y="5261747"/>
            <a:ext cx="381740" cy="60433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AE7A3AF-D248-B649-B340-D131007C6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241825" y="5257166"/>
            <a:ext cx="381740" cy="60433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9F01164-44B0-9B5E-1091-E423E0AB1E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358021" y="5257165"/>
            <a:ext cx="381740" cy="6043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6071679" y="1864758"/>
            <a:ext cx="1211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</a:t>
            </a:r>
            <a:endParaRPr lang="ru-UA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993D5C-D251-82AA-9979-358C6D4673EB}"/>
              </a:ext>
            </a:extLst>
          </p:cNvPr>
          <p:cNvSpPr txBox="1"/>
          <p:nvPr/>
        </p:nvSpPr>
        <p:spPr>
          <a:xfrm>
            <a:off x="7702898" y="1864758"/>
            <a:ext cx="1211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</a:t>
            </a:r>
            <a:endParaRPr lang="ru-UA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AD4C63C-FD49-04F3-1063-2ABB6CF61C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493928" y="5257165"/>
            <a:ext cx="381740" cy="604335"/>
          </a:xfrm>
          <a:prstGeom prst="rect">
            <a:avLst/>
          </a:prstGeom>
        </p:spPr>
      </p:pic>
      <p:sp>
        <p:nvSpPr>
          <p:cNvPr id="51" name="Скругленная прямоугольная выноска 19">
            <a:extLst>
              <a:ext uri="{FF2B5EF4-FFF2-40B4-BE49-F238E27FC236}">
                <a16:creationId xmlns:a16="http://schemas.microsoft.com/office/drawing/2014/main" id="{C02C8581-35A0-7CC1-0103-B60E197A1AD9}"/>
              </a:ext>
            </a:extLst>
          </p:cNvPr>
          <p:cNvSpPr/>
          <p:nvPr/>
        </p:nvSpPr>
        <p:spPr>
          <a:xfrm>
            <a:off x="8161618" y="5273974"/>
            <a:ext cx="3728376" cy="1089869"/>
          </a:xfrm>
          <a:prstGeom prst="wedgeRoundRectCallout">
            <a:avLst>
              <a:gd name="adj1" fmla="val 25574"/>
              <a:gd name="adj2" fmla="val -80881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Назвіть сусідів числа 10.</a:t>
            </a:r>
          </a:p>
        </p:txBody>
      </p:sp>
      <p:sp>
        <p:nvSpPr>
          <p:cNvPr id="55" name="Скругленная прямоугольная выноска 19">
            <a:extLst>
              <a:ext uri="{FF2B5EF4-FFF2-40B4-BE49-F238E27FC236}">
                <a16:creationId xmlns:a16="http://schemas.microsoft.com/office/drawing/2014/main" id="{88F14F88-DE6E-2F0E-7731-E2AD7CF9EC53}"/>
              </a:ext>
            </a:extLst>
          </p:cNvPr>
          <p:cNvSpPr/>
          <p:nvPr/>
        </p:nvSpPr>
        <p:spPr>
          <a:xfrm>
            <a:off x="8161618" y="5261747"/>
            <a:ext cx="3728376" cy="1102096"/>
          </a:xfrm>
          <a:prstGeom prst="wedgeRoundRectCallout">
            <a:avLst>
              <a:gd name="adj1" fmla="val 25574"/>
              <a:gd name="adj2" fmla="val -80881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Запишіть число 10.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D4B580-1867-0D40-1CD0-BBE71E0BF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03" y="1177158"/>
            <a:ext cx="2867810" cy="34929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3C9FED6-6D70-85F5-9B01-8F8542CB43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246335" y="5273974"/>
            <a:ext cx="317675" cy="6868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BAB7E4-08FD-684D-A851-8BB5657C5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374235" y="5273974"/>
            <a:ext cx="317675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09DB8A1-B0D3-E016-91EE-5FA107A2B7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502135" y="5273974"/>
            <a:ext cx="317675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E7B11C8-10C2-E427-51E8-7A03C4CE0A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4635815" y="5273974"/>
            <a:ext cx="317675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F0184EF-71CB-F415-6361-9ED44FB43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5770205" y="5273974"/>
            <a:ext cx="317675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A97C2A-BCEC-1FBC-39D2-8B5A58E998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6892182" y="5273974"/>
            <a:ext cx="317675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  <p:bldP spid="30" grpId="0"/>
      <p:bldP spid="35" grpId="0"/>
      <p:bldP spid="51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Доска изолирована — стоковый вектор">
            <a:extLst>
              <a:ext uri="{FF2B5EF4-FFF2-40B4-BE49-F238E27FC236}">
                <a16:creationId xmlns:a16="http://schemas.microsoft.com/office/drawing/2014/main" id="{1B29F816-E20E-E953-3593-F8B9CECA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10022"/>
          <a:stretch/>
        </p:blipFill>
        <p:spPr bwMode="auto">
          <a:xfrm>
            <a:off x="233461" y="1274478"/>
            <a:ext cx="4416392" cy="29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6475" y="2608715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280161" y="4884422"/>
            <a:ext cx="7518431" cy="1578804"/>
          </a:xfrm>
          <a:prstGeom prst="wedgeRoundRectCallout">
            <a:avLst>
              <a:gd name="adj1" fmla="val -49578"/>
              <a:gd name="adj2" fmla="val -67440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Маринка та Максимко міряли відрізок. Який результат вони отримали? (Маринка отримала результат 2, Максимко — 20.)</a:t>
            </a:r>
          </a:p>
        </p:txBody>
      </p:sp>
      <p:pic>
        <p:nvPicPr>
          <p:cNvPr id="1026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7">
            <a:extLst>
              <a:ext uri="{FF2B5EF4-FFF2-40B4-BE49-F238E27FC236}">
                <a16:creationId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3314733" y="489579"/>
            <a:ext cx="8732066" cy="50515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Мотивація навчальної діяльності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FFC4300A-F874-CA51-9EE5-56C1D465A212}"/>
              </a:ext>
            </a:extLst>
          </p:cNvPr>
          <p:cNvGrpSpPr/>
          <p:nvPr/>
        </p:nvGrpSpPr>
        <p:grpSpPr>
          <a:xfrm>
            <a:off x="6906827" y="1331649"/>
            <a:ext cx="3009531" cy="1680543"/>
            <a:chOff x="5629897" y="1456401"/>
            <a:chExt cx="5334194" cy="3393881"/>
          </a:xfrm>
        </p:grpSpPr>
        <p:pic>
          <p:nvPicPr>
            <p:cNvPr id="42" name="Picture 2" descr="Little Kids Holding Pencil Isolated on White Background Stock Vector -  Illustration of gesturing, school: 61830557">
              <a:extLst>
                <a:ext uri="{FF2B5EF4-FFF2-40B4-BE49-F238E27FC236}">
                  <a16:creationId xmlns:a16="http://schemas.microsoft.com/office/drawing/2014/main" id="{1E545D8D-0477-4FC5-4334-CA907A53D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897" y="1456401"/>
              <a:ext cx="5334194" cy="3393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кутник: округлені кути 42">
              <a:extLst>
                <a:ext uri="{FF2B5EF4-FFF2-40B4-BE49-F238E27FC236}">
                  <a16:creationId xmlns:a16="http://schemas.microsoft.com/office/drawing/2014/main" id="{59C6C95C-5343-0355-6551-9706E6ECF548}"/>
                </a:ext>
              </a:extLst>
            </p:cNvPr>
            <p:cNvSpPr/>
            <p:nvPr/>
          </p:nvSpPr>
          <p:spPr>
            <a:xfrm>
              <a:off x="7465719" y="3096029"/>
              <a:ext cx="1670755" cy="332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ED8D36A9-E2E7-0F00-1FF6-FF139F137371}"/>
                </a:ext>
              </a:extLst>
            </p:cNvPr>
            <p:cNvSpPr/>
            <p:nvPr/>
          </p:nvSpPr>
          <p:spPr>
            <a:xfrm>
              <a:off x="8564354" y="2947983"/>
              <a:ext cx="266138" cy="2960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D79E5567-8785-A0B9-4A8C-EF54F6CCC8E2}"/>
                </a:ext>
              </a:extLst>
            </p:cNvPr>
            <p:cNvSpPr/>
            <p:nvPr/>
          </p:nvSpPr>
          <p:spPr>
            <a:xfrm>
              <a:off x="9003405" y="3132909"/>
              <a:ext cx="266138" cy="2960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53DFCC3B-E5BC-0F33-0E06-72A79C4D4456}"/>
                </a:ext>
              </a:extLst>
            </p:cNvPr>
            <p:cNvSpPr/>
            <p:nvPr/>
          </p:nvSpPr>
          <p:spPr>
            <a:xfrm>
              <a:off x="9069940" y="3175264"/>
              <a:ext cx="266138" cy="2960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34B2B13F-9B7D-54E8-DE15-161E5000D0D1}"/>
              </a:ext>
            </a:extLst>
          </p:cNvPr>
          <p:cNvCxnSpPr>
            <a:cxnSpLocks/>
          </p:cNvCxnSpPr>
          <p:nvPr/>
        </p:nvCxnSpPr>
        <p:spPr>
          <a:xfrm>
            <a:off x="5137750" y="3549768"/>
            <a:ext cx="645861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4E83876D-9A5D-BAE9-49CF-0AD1B7F45EDF}"/>
              </a:ext>
            </a:extLst>
          </p:cNvPr>
          <p:cNvSpPr/>
          <p:nvPr/>
        </p:nvSpPr>
        <p:spPr>
          <a:xfrm>
            <a:off x="5073679" y="3490732"/>
            <a:ext cx="133165" cy="11807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DA02627-6020-D33F-B8AF-FD1FE92837FE}"/>
              </a:ext>
            </a:extLst>
          </p:cNvPr>
          <p:cNvSpPr/>
          <p:nvPr/>
        </p:nvSpPr>
        <p:spPr>
          <a:xfrm>
            <a:off x="11480875" y="3488396"/>
            <a:ext cx="133165" cy="11807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C6684B4B-EEB7-87FE-8D9F-3C9B9A0AEB45}"/>
              </a:ext>
            </a:extLst>
          </p:cNvPr>
          <p:cNvSpPr/>
          <p:nvPr/>
        </p:nvSpPr>
        <p:spPr>
          <a:xfrm>
            <a:off x="5137750" y="3711583"/>
            <a:ext cx="3224692" cy="207816"/>
          </a:xfrm>
          <a:prstGeom prst="rect">
            <a:avLst/>
          </a:prstGeom>
          <a:solidFill>
            <a:srgbClr val="66C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B52D9E78-9303-7A0B-A2AA-754C443AEDB8}"/>
              </a:ext>
            </a:extLst>
          </p:cNvPr>
          <p:cNvSpPr/>
          <p:nvPr/>
        </p:nvSpPr>
        <p:spPr>
          <a:xfrm>
            <a:off x="5137750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кутник 72">
            <a:extLst>
              <a:ext uri="{FF2B5EF4-FFF2-40B4-BE49-F238E27FC236}">
                <a16:creationId xmlns:a16="http://schemas.microsoft.com/office/drawing/2014/main" id="{4D50A588-6F1D-8D0E-709F-A701876342AB}"/>
              </a:ext>
            </a:extLst>
          </p:cNvPr>
          <p:cNvSpPr/>
          <p:nvPr/>
        </p:nvSpPr>
        <p:spPr>
          <a:xfrm>
            <a:off x="5460588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Прямокутник 73">
            <a:extLst>
              <a:ext uri="{FF2B5EF4-FFF2-40B4-BE49-F238E27FC236}">
                <a16:creationId xmlns:a16="http://schemas.microsoft.com/office/drawing/2014/main" id="{FDFE22A0-000A-3BCF-83A8-F882E6B56DCA}"/>
              </a:ext>
            </a:extLst>
          </p:cNvPr>
          <p:cNvSpPr/>
          <p:nvPr/>
        </p:nvSpPr>
        <p:spPr>
          <a:xfrm>
            <a:off x="5772354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кутник 74">
            <a:extLst>
              <a:ext uri="{FF2B5EF4-FFF2-40B4-BE49-F238E27FC236}">
                <a16:creationId xmlns:a16="http://schemas.microsoft.com/office/drawing/2014/main" id="{B4DB25EB-6E56-3C82-4ABB-7FAEAA232B3E}"/>
              </a:ext>
            </a:extLst>
          </p:cNvPr>
          <p:cNvSpPr/>
          <p:nvPr/>
        </p:nvSpPr>
        <p:spPr>
          <a:xfrm>
            <a:off x="6104645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Прямокутник 75">
            <a:extLst>
              <a:ext uri="{FF2B5EF4-FFF2-40B4-BE49-F238E27FC236}">
                <a16:creationId xmlns:a16="http://schemas.microsoft.com/office/drawing/2014/main" id="{96F02A58-B055-364D-440D-A2BAAAE00487}"/>
              </a:ext>
            </a:extLst>
          </p:cNvPr>
          <p:cNvSpPr/>
          <p:nvPr/>
        </p:nvSpPr>
        <p:spPr>
          <a:xfrm>
            <a:off x="6427483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7" name="Прямокутник 76">
            <a:extLst>
              <a:ext uri="{FF2B5EF4-FFF2-40B4-BE49-F238E27FC236}">
                <a16:creationId xmlns:a16="http://schemas.microsoft.com/office/drawing/2014/main" id="{D1CA0BFC-A0E9-52A4-E34A-DA5A202BB2A3}"/>
              </a:ext>
            </a:extLst>
          </p:cNvPr>
          <p:cNvSpPr/>
          <p:nvPr/>
        </p:nvSpPr>
        <p:spPr>
          <a:xfrm>
            <a:off x="6749870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72B16499-7CE0-B0DA-1800-8094EE8A6C27}"/>
              </a:ext>
            </a:extLst>
          </p:cNvPr>
          <p:cNvSpPr/>
          <p:nvPr/>
        </p:nvSpPr>
        <p:spPr>
          <a:xfrm>
            <a:off x="7072708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9" name="Прямокутник 78">
            <a:extLst>
              <a:ext uri="{FF2B5EF4-FFF2-40B4-BE49-F238E27FC236}">
                <a16:creationId xmlns:a16="http://schemas.microsoft.com/office/drawing/2014/main" id="{D7EDAB16-4204-ED7A-7BA2-4876765C2147}"/>
              </a:ext>
            </a:extLst>
          </p:cNvPr>
          <p:cNvSpPr/>
          <p:nvPr/>
        </p:nvSpPr>
        <p:spPr>
          <a:xfrm>
            <a:off x="7384474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Прямокутник 79">
            <a:extLst>
              <a:ext uri="{FF2B5EF4-FFF2-40B4-BE49-F238E27FC236}">
                <a16:creationId xmlns:a16="http://schemas.microsoft.com/office/drawing/2014/main" id="{8EB5D900-F440-E938-ACBB-E136FCFB8DF1}"/>
              </a:ext>
            </a:extLst>
          </p:cNvPr>
          <p:cNvSpPr/>
          <p:nvPr/>
        </p:nvSpPr>
        <p:spPr>
          <a:xfrm>
            <a:off x="7716539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1" name="Прямокутник 80">
            <a:extLst>
              <a:ext uri="{FF2B5EF4-FFF2-40B4-BE49-F238E27FC236}">
                <a16:creationId xmlns:a16="http://schemas.microsoft.com/office/drawing/2014/main" id="{C5F49F44-120D-46CD-D2CA-A706CACA601E}"/>
              </a:ext>
            </a:extLst>
          </p:cNvPr>
          <p:cNvSpPr/>
          <p:nvPr/>
        </p:nvSpPr>
        <p:spPr>
          <a:xfrm>
            <a:off x="8039603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66CDF6">
                  <a:shade val="30000"/>
                  <a:satMod val="115000"/>
                </a:srgbClr>
              </a:gs>
              <a:gs pos="50000">
                <a:srgbClr val="66CDF6">
                  <a:shade val="67500"/>
                  <a:satMod val="115000"/>
                </a:srgbClr>
              </a:gs>
              <a:gs pos="100000">
                <a:srgbClr val="66CDF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id="{F89A1909-01E1-FBE7-5FE7-C3B98A4F0A1C}"/>
              </a:ext>
            </a:extLst>
          </p:cNvPr>
          <p:cNvSpPr/>
          <p:nvPr/>
        </p:nvSpPr>
        <p:spPr>
          <a:xfrm>
            <a:off x="8371669" y="3711583"/>
            <a:ext cx="3224692" cy="20781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3" name="Прямокутник 82">
            <a:extLst>
              <a:ext uri="{FF2B5EF4-FFF2-40B4-BE49-F238E27FC236}">
                <a16:creationId xmlns:a16="http://schemas.microsoft.com/office/drawing/2014/main" id="{9B862733-7C0A-E50F-ECD1-F68B53BE388A}"/>
              </a:ext>
            </a:extLst>
          </p:cNvPr>
          <p:cNvSpPr/>
          <p:nvPr/>
        </p:nvSpPr>
        <p:spPr>
          <a:xfrm>
            <a:off x="8371669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Прямокутник 83">
            <a:extLst>
              <a:ext uri="{FF2B5EF4-FFF2-40B4-BE49-F238E27FC236}">
                <a16:creationId xmlns:a16="http://schemas.microsoft.com/office/drawing/2014/main" id="{5ABF3016-032F-B590-1588-6929BB847E73}"/>
              </a:ext>
            </a:extLst>
          </p:cNvPr>
          <p:cNvSpPr/>
          <p:nvPr/>
        </p:nvSpPr>
        <p:spPr>
          <a:xfrm>
            <a:off x="8694507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5" name="Прямокутник 84">
            <a:extLst>
              <a:ext uri="{FF2B5EF4-FFF2-40B4-BE49-F238E27FC236}">
                <a16:creationId xmlns:a16="http://schemas.microsoft.com/office/drawing/2014/main" id="{D6803C65-BE61-849A-0B44-2DAB2DBA439F}"/>
              </a:ext>
            </a:extLst>
          </p:cNvPr>
          <p:cNvSpPr/>
          <p:nvPr/>
        </p:nvSpPr>
        <p:spPr>
          <a:xfrm>
            <a:off x="9006273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id="{E0A5AA82-5652-1332-3D90-5EB4D74352BA}"/>
              </a:ext>
            </a:extLst>
          </p:cNvPr>
          <p:cNvSpPr/>
          <p:nvPr/>
        </p:nvSpPr>
        <p:spPr>
          <a:xfrm>
            <a:off x="9338564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AED866AD-E3F2-C7FF-8A55-163033B91DD1}"/>
              </a:ext>
            </a:extLst>
          </p:cNvPr>
          <p:cNvSpPr/>
          <p:nvPr/>
        </p:nvSpPr>
        <p:spPr>
          <a:xfrm>
            <a:off x="9661402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кутник 87">
            <a:extLst>
              <a:ext uri="{FF2B5EF4-FFF2-40B4-BE49-F238E27FC236}">
                <a16:creationId xmlns:a16="http://schemas.microsoft.com/office/drawing/2014/main" id="{D5E677AD-61F0-EFF8-6998-2D1C8BCA037F}"/>
              </a:ext>
            </a:extLst>
          </p:cNvPr>
          <p:cNvSpPr/>
          <p:nvPr/>
        </p:nvSpPr>
        <p:spPr>
          <a:xfrm>
            <a:off x="9983789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9" name="Прямокутник 88">
            <a:extLst>
              <a:ext uri="{FF2B5EF4-FFF2-40B4-BE49-F238E27FC236}">
                <a16:creationId xmlns:a16="http://schemas.microsoft.com/office/drawing/2014/main" id="{816F9933-56C5-04D9-0097-F3A45302C212}"/>
              </a:ext>
            </a:extLst>
          </p:cNvPr>
          <p:cNvSpPr/>
          <p:nvPr/>
        </p:nvSpPr>
        <p:spPr>
          <a:xfrm>
            <a:off x="10306627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0" name="Прямокутник 89">
            <a:extLst>
              <a:ext uri="{FF2B5EF4-FFF2-40B4-BE49-F238E27FC236}">
                <a16:creationId xmlns:a16="http://schemas.microsoft.com/office/drawing/2014/main" id="{83517A7B-69C7-4191-CCB3-DE706C3AA535}"/>
              </a:ext>
            </a:extLst>
          </p:cNvPr>
          <p:cNvSpPr/>
          <p:nvPr/>
        </p:nvSpPr>
        <p:spPr>
          <a:xfrm>
            <a:off x="10618393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1" name="Прямокутник 90">
            <a:extLst>
              <a:ext uri="{FF2B5EF4-FFF2-40B4-BE49-F238E27FC236}">
                <a16:creationId xmlns:a16="http://schemas.microsoft.com/office/drawing/2014/main" id="{1D29519C-9F6E-85C7-72C5-E773FCCE0A9D}"/>
              </a:ext>
            </a:extLst>
          </p:cNvPr>
          <p:cNvSpPr/>
          <p:nvPr/>
        </p:nvSpPr>
        <p:spPr>
          <a:xfrm>
            <a:off x="10950458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2" name="Прямокутник 91">
            <a:extLst>
              <a:ext uri="{FF2B5EF4-FFF2-40B4-BE49-F238E27FC236}">
                <a16:creationId xmlns:a16="http://schemas.microsoft.com/office/drawing/2014/main" id="{950166F8-7C8F-0FD1-E5CA-6E183657F165}"/>
              </a:ext>
            </a:extLst>
          </p:cNvPr>
          <p:cNvSpPr/>
          <p:nvPr/>
        </p:nvSpPr>
        <p:spPr>
          <a:xfrm>
            <a:off x="11273522" y="4030771"/>
            <a:ext cx="322838" cy="225964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B65084-CF77-C12A-81FB-49F2CB9F2B7D}"/>
              </a:ext>
            </a:extLst>
          </p:cNvPr>
          <p:cNvSpPr txBox="1"/>
          <p:nvPr/>
        </p:nvSpPr>
        <p:spPr>
          <a:xfrm>
            <a:off x="10383627" y="2100883"/>
            <a:ext cx="539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UA" sz="60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F669642-CE1A-75B3-CD41-8CD5DE5A2922}"/>
              </a:ext>
            </a:extLst>
          </p:cNvPr>
          <p:cNvSpPr txBox="1"/>
          <p:nvPr/>
        </p:nvSpPr>
        <p:spPr>
          <a:xfrm>
            <a:off x="5385109" y="2203779"/>
            <a:ext cx="1042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UA" sz="60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Скругленная прямоугольная выноска 17">
            <a:extLst>
              <a:ext uri="{FF2B5EF4-FFF2-40B4-BE49-F238E27FC236}">
                <a16:creationId xmlns:a16="http://schemas.microsoft.com/office/drawing/2014/main" id="{D4F1F2BD-381B-306F-D214-7B5796881CFA}"/>
              </a:ext>
            </a:extLst>
          </p:cNvPr>
          <p:cNvSpPr/>
          <p:nvPr/>
        </p:nvSpPr>
        <p:spPr>
          <a:xfrm>
            <a:off x="3936275" y="4608893"/>
            <a:ext cx="8110524" cy="1878319"/>
          </a:xfrm>
          <a:prstGeom prst="wedgeRoundRectCallout">
            <a:avLst>
              <a:gd name="adj1" fmla="val -49578"/>
              <a:gd name="adj2" fmla="val -67440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Чому результат вимірювання Максимка та Маринки був різним? (Тому що вони використовують різні мірки.)</a:t>
            </a:r>
          </a:p>
          <a:p>
            <a:pPr algn="ctr"/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Висновок.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Чим довша мірка, тим менше число мірок укладається на довжині певного відрізка.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Отже, результат вимірювання довжини відрізка залежить від обраної мірки.</a:t>
            </a:r>
          </a:p>
        </p:txBody>
      </p:sp>
    </p:spTree>
    <p:extLst>
      <p:ext uri="{BB962C8B-B14F-4D97-AF65-F5344CB8AC3E}">
        <p14:creationId xmlns:p14="http://schemas.microsoft.com/office/powerpoint/2010/main" val="2914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Доска изолирован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10022"/>
          <a:stretch/>
        </p:blipFill>
        <p:spPr bwMode="auto">
          <a:xfrm>
            <a:off x="2778247" y="1480090"/>
            <a:ext cx="7328316" cy="49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14733" y="494529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1156" y="2400860"/>
            <a:ext cx="5722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Сьогодні ми продовжимо ознайомлення з величинами. Ми звернемо увагу на довжину. Ознайомимося з новою більшою одиницею вимірювання довжини –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дециметром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6487</TotalTime>
  <Words>602</Words>
  <Application>Microsoft Office PowerPoint</Application>
  <PresentationFormat>Широкоэкранный</PresentationFormat>
  <Paragraphs>164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570</cp:revision>
  <dcterms:created xsi:type="dcterms:W3CDTF">2018-01-05T16:38:53Z</dcterms:created>
  <dcterms:modified xsi:type="dcterms:W3CDTF">2024-04-08T18:58:47Z</dcterms:modified>
</cp:coreProperties>
</file>