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793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835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699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724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223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73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41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423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728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82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221BC-F5DC-4690-8665-856FAE8FF7F4}" type="datetimeFigureOut">
              <a:rPr lang="uk-UA" smtClean="0"/>
              <a:t>29.05.2021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35F96-3377-4DB7-8EAD-982C14DC01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698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836713"/>
            <a:ext cx="5400600" cy="1080120"/>
          </a:xfrm>
        </p:spPr>
        <p:txBody>
          <a:bodyPr>
            <a:normAutofit/>
          </a:bodyPr>
          <a:lstStyle/>
          <a:p>
            <a:r>
              <a:rPr lang="uk-UA" b="1" i="1" dirty="0" smtClean="0"/>
              <a:t>Тарас Шевченко</a:t>
            </a:r>
            <a:endParaRPr lang="uk-UA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2420888"/>
            <a:ext cx="5472608" cy="2232248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err="1" smtClean="0">
                <a:solidFill>
                  <a:schemeClr val="tx1"/>
                </a:solidFill>
              </a:rPr>
              <a:t>Трагедія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жінки</a:t>
            </a:r>
            <a:r>
              <a:rPr lang="ru-RU" b="1" i="1" dirty="0" smtClean="0">
                <a:solidFill>
                  <a:schemeClr val="tx1"/>
                </a:solidFill>
              </a:rPr>
              <a:t> – </a:t>
            </a:r>
            <a:r>
              <a:rPr lang="ru-RU" b="1" i="1" dirty="0" err="1" smtClean="0">
                <a:solidFill>
                  <a:schemeClr val="tx1"/>
                </a:solidFill>
              </a:rPr>
              <a:t>матері</a:t>
            </a:r>
            <a:r>
              <a:rPr lang="ru-RU" b="1" i="1" dirty="0" smtClean="0">
                <a:solidFill>
                  <a:schemeClr val="tx1"/>
                </a:solidFill>
              </a:rPr>
              <a:t>, </a:t>
            </a:r>
            <a:r>
              <a:rPr lang="ru-RU" b="1" i="1" dirty="0" err="1" smtClean="0">
                <a:solidFill>
                  <a:schemeClr val="tx1"/>
                </a:solidFill>
              </a:rPr>
              <a:t>боротьба</a:t>
            </a:r>
            <a:r>
              <a:rPr lang="ru-RU" b="1" i="1" dirty="0" smtClean="0">
                <a:solidFill>
                  <a:schemeClr val="tx1"/>
                </a:solidFill>
              </a:rPr>
              <a:t> за </a:t>
            </a:r>
            <a:r>
              <a:rPr lang="ru-RU" b="1" i="1" dirty="0" err="1" smtClean="0">
                <a:solidFill>
                  <a:schemeClr val="tx1"/>
                </a:solidFill>
              </a:rPr>
              <a:t>своє</a:t>
            </a:r>
            <a:r>
              <a:rPr lang="ru-RU" b="1" i="1" dirty="0" smtClean="0">
                <a:solidFill>
                  <a:schemeClr val="tx1"/>
                </a:solidFill>
              </a:rPr>
              <a:t> материнство, </a:t>
            </a:r>
            <a:r>
              <a:rPr lang="ru-RU" b="1" i="1" dirty="0" err="1" smtClean="0">
                <a:solidFill>
                  <a:schemeClr val="tx1"/>
                </a:solidFill>
              </a:rPr>
              <a:t>жорстокість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народної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моралі</a:t>
            </a:r>
            <a:r>
              <a:rPr lang="ru-RU" b="1" i="1" dirty="0" smtClean="0">
                <a:solidFill>
                  <a:schemeClr val="tx1"/>
                </a:solidFill>
              </a:rPr>
              <a:t> в </a:t>
            </a:r>
            <a:r>
              <a:rPr lang="ru-RU" b="1" i="1" dirty="0" err="1" smtClean="0">
                <a:solidFill>
                  <a:schemeClr val="tx1"/>
                </a:solidFill>
              </a:rPr>
              <a:t>поезії</a:t>
            </a:r>
            <a:r>
              <a:rPr lang="ru-RU" b="1" i="1" dirty="0" smtClean="0">
                <a:solidFill>
                  <a:schemeClr val="tx1"/>
                </a:solidFill>
              </a:rPr>
              <a:t> «У </a:t>
            </a:r>
            <a:r>
              <a:rPr lang="ru-RU" b="1" i="1" dirty="0" err="1" smtClean="0">
                <a:solidFill>
                  <a:schemeClr val="tx1"/>
                </a:solidFill>
              </a:rPr>
              <a:t>нашім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раї</a:t>
            </a:r>
            <a:r>
              <a:rPr lang="ru-RU" b="1" i="1" dirty="0" smtClean="0">
                <a:solidFill>
                  <a:schemeClr val="tx1"/>
                </a:solidFill>
              </a:rPr>
              <a:t> на </a:t>
            </a:r>
            <a:r>
              <a:rPr lang="ru-RU" b="1" i="1" dirty="0" err="1" smtClean="0">
                <a:solidFill>
                  <a:schemeClr val="tx1"/>
                </a:solidFill>
              </a:rPr>
              <a:t>землі</a:t>
            </a:r>
            <a:r>
              <a:rPr lang="ru-RU" b="1" i="1" dirty="0" smtClean="0">
                <a:solidFill>
                  <a:schemeClr val="tx1"/>
                </a:solidFill>
              </a:rPr>
              <a:t>…»</a:t>
            </a:r>
            <a:endParaRPr lang="uk-UA" b="1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941168"/>
            <a:ext cx="3960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«Слово </a:t>
            </a:r>
            <a:r>
              <a:rPr lang="ru-RU" sz="2800" b="1" dirty="0" err="1" smtClean="0">
                <a:solidFill>
                  <a:srgbClr val="FF0000"/>
                </a:solidFill>
              </a:rPr>
              <a:t>мамо</a:t>
            </a:r>
            <a:r>
              <a:rPr lang="ru-RU" sz="2800" b="1" dirty="0" smtClean="0">
                <a:solidFill>
                  <a:srgbClr val="FF0000"/>
                </a:solidFill>
              </a:rPr>
              <a:t>. </a:t>
            </a:r>
            <a:r>
              <a:rPr lang="ru-RU" sz="2800" b="1" dirty="0" err="1" smtClean="0">
                <a:solidFill>
                  <a:srgbClr val="FF0000"/>
                </a:solidFill>
              </a:rPr>
              <a:t>Великеє</a:t>
            </a:r>
            <a:r>
              <a:rPr lang="ru-RU" sz="2800" b="1" dirty="0" smtClean="0">
                <a:solidFill>
                  <a:srgbClr val="FF0000"/>
                </a:solidFill>
              </a:rPr>
              <a:t>,       </a:t>
            </a:r>
            <a:r>
              <a:rPr lang="ru-RU" sz="2800" b="1" dirty="0" err="1" smtClean="0">
                <a:solidFill>
                  <a:srgbClr val="FF0000"/>
                </a:solidFill>
              </a:rPr>
              <a:t>Найкращеє</a:t>
            </a:r>
            <a:r>
              <a:rPr lang="ru-RU" sz="2800" b="1" dirty="0" smtClean="0">
                <a:solidFill>
                  <a:srgbClr val="FF0000"/>
                </a:solidFill>
              </a:rPr>
              <a:t> слово!»</a:t>
            </a:r>
            <a:endParaRPr lang="uk-UA" sz="28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160240" cy="283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336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3"/>
            <a:ext cx="7918648" cy="1008111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Два </a:t>
            </a:r>
            <a:r>
              <a:rPr lang="ru-RU" b="1" i="1" dirty="0" err="1" smtClean="0"/>
              <a:t>плани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трактування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жіночої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долі</a:t>
            </a:r>
            <a:endParaRPr lang="uk-UA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016824" cy="364996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І – доля матері-кріпачки, яку чекає сумна й тяжка доля: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…І ти осталася, небого.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І не осталося нікого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З тобою дома. Наготи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Старої нічим одягти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І витопить зимою хату.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А ти не здужаєш і встати,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Щоб хоч огонь той розвести…</a:t>
            </a:r>
          </a:p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906" y="2780928"/>
            <a:ext cx="3117714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374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130425"/>
            <a:ext cx="719856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 smtClean="0"/>
              <a:t>ІІ – доля </a:t>
            </a:r>
            <a:r>
              <a:rPr lang="ru-RU" sz="2700" b="1" i="1" dirty="0" err="1" smtClean="0"/>
              <a:t>матері-покритки</a:t>
            </a:r>
            <a:r>
              <a:rPr lang="ru-RU" sz="2700" b="1" i="1" dirty="0" smtClean="0"/>
              <a:t>, яка </a:t>
            </a:r>
            <a:r>
              <a:rPr lang="ru-RU" sz="2700" b="1" i="1" dirty="0" err="1" smtClean="0"/>
              <a:t>терпить</a:t>
            </a:r>
            <a:r>
              <a:rPr lang="ru-RU" sz="2700" b="1" i="1" dirty="0" smtClean="0"/>
              <a:t> </a:t>
            </a:r>
            <a:r>
              <a:rPr lang="ru-RU" sz="2700" b="1" i="1" dirty="0" err="1" smtClean="0"/>
              <a:t>зневагу</a:t>
            </a:r>
            <a:r>
              <a:rPr lang="ru-RU" sz="2700" b="1" i="1" dirty="0" smtClean="0"/>
              <a:t> </a:t>
            </a:r>
            <a:r>
              <a:rPr lang="ru-RU" sz="2700" b="1" i="1" dirty="0" err="1" smtClean="0"/>
              <a:t>від</a:t>
            </a:r>
            <a:r>
              <a:rPr lang="ru-RU" sz="2700" b="1" i="1" dirty="0" smtClean="0"/>
              <a:t> </a:t>
            </a:r>
            <a:r>
              <a:rPr lang="ru-RU" sz="2700" b="1" i="1" dirty="0" err="1" smtClean="0"/>
              <a:t>власних</a:t>
            </a:r>
            <a:r>
              <a:rPr lang="ru-RU" sz="2700" b="1" i="1" dirty="0" smtClean="0"/>
              <a:t> </a:t>
            </a:r>
            <a:r>
              <a:rPr lang="ru-RU" sz="2700" b="1" i="1" dirty="0" err="1" smtClean="0"/>
              <a:t>дітей</a:t>
            </a:r>
            <a:r>
              <a:rPr lang="ru-RU" sz="2700" b="1" i="1" dirty="0" smtClean="0"/>
              <a:t>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…А тебе </a:t>
            </a:r>
            <a:r>
              <a:rPr lang="ru-RU" sz="2700" dirty="0" err="1" smtClean="0"/>
              <a:t>покине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err="1" smtClean="0"/>
              <a:t>Калікою</a:t>
            </a:r>
            <a:r>
              <a:rPr lang="ru-RU" sz="2700" dirty="0" smtClean="0"/>
              <a:t> на </a:t>
            </a:r>
            <a:r>
              <a:rPr lang="ru-RU" sz="2700" dirty="0" err="1" smtClean="0"/>
              <a:t>розпутті</a:t>
            </a:r>
            <a:r>
              <a:rPr lang="ru-RU" sz="2700" dirty="0" smtClean="0"/>
              <a:t>,</a:t>
            </a:r>
            <a:br>
              <a:rPr lang="ru-RU" sz="2700" dirty="0" smtClean="0"/>
            </a:br>
            <a:r>
              <a:rPr lang="ru-RU" sz="2700" dirty="0" err="1" smtClean="0"/>
              <a:t>Щоб</a:t>
            </a:r>
            <a:r>
              <a:rPr lang="ru-RU" sz="2700" dirty="0" smtClean="0"/>
              <a:t> собак </a:t>
            </a:r>
            <a:r>
              <a:rPr lang="ru-RU" sz="2700" dirty="0" err="1" smtClean="0"/>
              <a:t>дражнила</a:t>
            </a:r>
            <a:r>
              <a:rPr lang="ru-RU" sz="2700" dirty="0" smtClean="0"/>
              <a:t>,</a:t>
            </a:r>
            <a:br>
              <a:rPr lang="ru-RU" sz="2700" dirty="0" smtClean="0"/>
            </a:br>
            <a:r>
              <a:rPr lang="ru-RU" sz="2700" dirty="0" smtClean="0"/>
              <a:t>Та </a:t>
            </a:r>
            <a:r>
              <a:rPr lang="ru-RU" sz="2700" dirty="0" err="1" smtClean="0"/>
              <a:t>ще</a:t>
            </a:r>
            <a:r>
              <a:rPr lang="ru-RU" sz="2700" dirty="0" smtClean="0"/>
              <a:t> й </a:t>
            </a:r>
            <a:r>
              <a:rPr lang="ru-RU" sz="2700" dirty="0" err="1" smtClean="0"/>
              <a:t>вилає</a:t>
            </a:r>
            <a:r>
              <a:rPr lang="ru-RU" sz="2700" dirty="0" smtClean="0"/>
              <a:t>. За те, </a:t>
            </a:r>
            <a:r>
              <a:rPr lang="ru-RU" sz="2700" dirty="0" err="1" smtClean="0"/>
              <a:t>бач</a:t>
            </a:r>
            <a:r>
              <a:rPr lang="ru-RU" sz="2700" dirty="0" smtClean="0"/>
              <a:t>,</a:t>
            </a:r>
            <a:br>
              <a:rPr lang="ru-RU" sz="2700" dirty="0" smtClean="0"/>
            </a:br>
            <a:r>
              <a:rPr lang="ru-RU" sz="2700" dirty="0" err="1" smtClean="0"/>
              <a:t>Що</a:t>
            </a:r>
            <a:r>
              <a:rPr lang="ru-RU" sz="2700" dirty="0" smtClean="0"/>
              <a:t> на </a:t>
            </a:r>
            <a:r>
              <a:rPr lang="ru-RU" sz="2700" dirty="0" err="1" smtClean="0"/>
              <a:t>світ</a:t>
            </a:r>
            <a:r>
              <a:rPr lang="ru-RU" sz="2700" dirty="0" smtClean="0"/>
              <a:t> родила.</a:t>
            </a:r>
            <a:br>
              <a:rPr lang="ru-RU" sz="2700" dirty="0" smtClean="0"/>
            </a:br>
            <a:r>
              <a:rPr lang="ru-RU" sz="2700" dirty="0" smtClean="0"/>
              <a:t>І за те </a:t>
            </a:r>
            <a:r>
              <a:rPr lang="ru-RU" sz="2700" dirty="0" err="1" smtClean="0"/>
              <a:t>ще</a:t>
            </a:r>
            <a:r>
              <a:rPr lang="ru-RU" sz="2700" dirty="0" smtClean="0"/>
              <a:t>, </a:t>
            </a:r>
            <a:r>
              <a:rPr lang="ru-RU" sz="2700" dirty="0" err="1" smtClean="0"/>
              <a:t>що</a:t>
            </a:r>
            <a:r>
              <a:rPr lang="ru-RU" sz="2700" dirty="0" smtClean="0"/>
              <a:t> так тяжко</a:t>
            </a:r>
            <a:br>
              <a:rPr lang="ru-RU" sz="2700" dirty="0" smtClean="0"/>
            </a:br>
            <a:r>
              <a:rPr lang="ru-RU" sz="2700" dirty="0" err="1" smtClean="0"/>
              <a:t>Дитину</a:t>
            </a:r>
            <a:r>
              <a:rPr lang="ru-RU" sz="2700" dirty="0" smtClean="0"/>
              <a:t> любила.</a:t>
            </a:r>
            <a:br>
              <a:rPr lang="ru-RU" sz="2700" dirty="0" smtClean="0"/>
            </a:br>
            <a:r>
              <a:rPr lang="ru-RU" sz="2700" dirty="0" smtClean="0"/>
              <a:t>І </a:t>
            </a:r>
            <a:r>
              <a:rPr lang="ru-RU" sz="2700" dirty="0" err="1" smtClean="0"/>
              <a:t>любитимеш</a:t>
            </a:r>
            <a:r>
              <a:rPr lang="ru-RU" sz="2700" dirty="0" smtClean="0"/>
              <a:t>, </a:t>
            </a:r>
            <a:r>
              <a:rPr lang="ru-RU" sz="2700" dirty="0" err="1" smtClean="0"/>
              <a:t>небого</a:t>
            </a:r>
            <a:r>
              <a:rPr lang="ru-RU" sz="2700" dirty="0" smtClean="0"/>
              <a:t>,</a:t>
            </a:r>
            <a:br>
              <a:rPr lang="ru-RU" sz="2700" dirty="0" smtClean="0"/>
            </a:br>
            <a:r>
              <a:rPr lang="ru-RU" sz="2700" dirty="0" err="1" smtClean="0"/>
              <a:t>Поки</a:t>
            </a:r>
            <a:r>
              <a:rPr lang="ru-RU" sz="2700" dirty="0" smtClean="0"/>
              <a:t> не </a:t>
            </a:r>
            <a:r>
              <a:rPr lang="ru-RU" sz="2700" dirty="0" err="1" smtClean="0"/>
              <a:t>загинеш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Межи псами на </a:t>
            </a:r>
            <a:r>
              <a:rPr lang="ru-RU" sz="2700" dirty="0" err="1" smtClean="0"/>
              <a:t>морозі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Де-</a:t>
            </a:r>
            <a:r>
              <a:rPr lang="ru-RU" sz="2700" dirty="0" err="1" smtClean="0"/>
              <a:t>небудь</a:t>
            </a:r>
            <a:r>
              <a:rPr lang="ru-RU" sz="2700" dirty="0" smtClean="0"/>
              <a:t> </a:t>
            </a:r>
            <a:r>
              <a:rPr lang="ru-RU" sz="2700" dirty="0" err="1" smtClean="0"/>
              <a:t>під</a:t>
            </a:r>
            <a:r>
              <a:rPr lang="ru-RU" sz="2700" dirty="0" smtClean="0"/>
              <a:t> </a:t>
            </a:r>
            <a:r>
              <a:rPr lang="ru-RU" sz="2700" dirty="0" err="1" smtClean="0"/>
              <a:t>тином</a:t>
            </a:r>
            <a:r>
              <a:rPr lang="ru-RU" sz="27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157192"/>
            <a:ext cx="8496944" cy="151216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</a:t>
            </a:r>
            <a:r>
              <a:rPr lang="ru-RU" sz="2400" dirty="0" err="1" smtClean="0">
                <a:solidFill>
                  <a:schemeClr val="tx1"/>
                </a:solidFill>
              </a:rPr>
              <a:t>бидві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долі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трагічні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400" dirty="0" err="1" smtClean="0">
                <a:solidFill>
                  <a:schemeClr val="tx1"/>
                </a:solidFill>
              </a:rPr>
              <a:t>Співвіднесеність</a:t>
            </a:r>
            <a:r>
              <a:rPr lang="ru-RU" sz="2400" dirty="0" smtClean="0">
                <a:solidFill>
                  <a:schemeClr val="tx1"/>
                </a:solidFill>
              </a:rPr>
              <a:t> з образом </a:t>
            </a:r>
            <a:r>
              <a:rPr lang="ru-RU" sz="2400" dirty="0" err="1" smtClean="0">
                <a:solidFill>
                  <a:schemeClr val="tx1"/>
                </a:solidFill>
              </a:rPr>
              <a:t>України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покріпаченої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пригнобленої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163887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16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3"/>
            <a:ext cx="7630616" cy="1440159"/>
          </a:xfrm>
        </p:spPr>
        <p:txBody>
          <a:bodyPr>
            <a:normAutofit fontScale="90000"/>
          </a:bodyPr>
          <a:lstStyle/>
          <a:p>
            <a:pPr algn="l"/>
            <a:r>
              <a:rPr lang="uk-UA" sz="4000" b="1" i="1" dirty="0" smtClean="0"/>
              <a:t>Образ-символ: </a:t>
            </a:r>
            <a:r>
              <a:rPr lang="ru-RU" sz="3100" dirty="0" err="1" smtClean="0"/>
              <a:t>Божа</a:t>
            </a:r>
            <a:r>
              <a:rPr lang="ru-RU" sz="3100" dirty="0" smtClean="0"/>
              <a:t> </a:t>
            </a:r>
            <a:r>
              <a:rPr lang="ru-RU" sz="3100" dirty="0" err="1" smtClean="0"/>
              <a:t>Матір</a:t>
            </a:r>
            <a:r>
              <a:rPr lang="ru-RU" sz="3100" dirty="0" smtClean="0"/>
              <a:t> – символ </a:t>
            </a:r>
            <a:r>
              <a:rPr lang="ru-RU" sz="3100" dirty="0" err="1" smtClean="0"/>
              <a:t>святості</a:t>
            </a:r>
            <a:r>
              <a:rPr lang="ru-RU" sz="3100" dirty="0" smtClean="0"/>
              <a:t>, </a:t>
            </a:r>
            <a:r>
              <a:rPr lang="ru-RU" sz="3100" dirty="0" err="1" smtClean="0"/>
              <a:t>любові</a:t>
            </a:r>
            <a:r>
              <a:rPr lang="ru-RU" sz="3100" dirty="0" smtClean="0"/>
              <a:t>, добра, </a:t>
            </a:r>
            <a:r>
              <a:rPr lang="ru-RU" sz="3100" dirty="0" err="1" smtClean="0"/>
              <a:t>правди</a:t>
            </a:r>
            <a:r>
              <a:rPr lang="ru-RU" sz="3100" dirty="0" smtClean="0"/>
              <a:t>, </a:t>
            </a:r>
            <a:r>
              <a:rPr lang="ru-RU" sz="3100" dirty="0" err="1" smtClean="0"/>
              <a:t>всепрощення</a:t>
            </a:r>
            <a:endParaRPr lang="uk-UA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284984"/>
            <a:ext cx="7128792" cy="2592288"/>
          </a:xfrm>
        </p:spPr>
        <p:txBody>
          <a:bodyPr>
            <a:normAutofit lnSpcReduction="10000"/>
          </a:bodyPr>
          <a:lstStyle/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Символіка долі української жінки: 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жінка-матір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що</a:t>
            </a:r>
            <a:r>
              <a:rPr lang="ru-RU" dirty="0" smtClean="0">
                <a:solidFill>
                  <a:schemeClr val="tx1"/>
                </a:solidFill>
              </a:rPr>
              <a:t> народила </a:t>
            </a:r>
            <a:r>
              <a:rPr lang="ru-RU" dirty="0" err="1" smtClean="0">
                <a:solidFill>
                  <a:schemeClr val="tx1"/>
                </a:solidFill>
              </a:rPr>
              <a:t>кріпака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жінка-покритка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жінка</a:t>
            </a:r>
            <a:r>
              <a:rPr lang="ru-RU" dirty="0" smtClean="0">
                <a:solidFill>
                  <a:schemeClr val="tx1"/>
                </a:solidFill>
              </a:rPr>
              <a:t>-вдова, </a:t>
            </a:r>
            <a:r>
              <a:rPr lang="ru-RU" dirty="0" err="1" smtClean="0">
                <a:solidFill>
                  <a:schemeClr val="tx1"/>
                </a:solidFill>
              </a:rPr>
              <a:t>багатостраждальний</a:t>
            </a:r>
            <a:r>
              <a:rPr lang="ru-RU" dirty="0" smtClean="0">
                <a:solidFill>
                  <a:schemeClr val="tx1"/>
                </a:solidFill>
              </a:rPr>
              <a:t> образ </a:t>
            </a:r>
            <a:r>
              <a:rPr lang="ru-RU" dirty="0" err="1" smtClean="0">
                <a:solidFill>
                  <a:schemeClr val="tx1"/>
                </a:solidFill>
              </a:rPr>
              <a:t>України-матері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221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7"/>
            <a:ext cx="7558608" cy="1008111"/>
          </a:xfrm>
        </p:spPr>
        <p:txBody>
          <a:bodyPr/>
          <a:lstStyle/>
          <a:p>
            <a:r>
              <a:rPr lang="uk-UA" b="1" i="1" dirty="0" smtClean="0"/>
              <a:t>Художні засоби:</a:t>
            </a:r>
            <a:endParaRPr lang="uk-UA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200800" cy="48245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Епітети: </a:t>
            </a:r>
            <a:r>
              <a:rPr lang="uk-UA" dirty="0" smtClean="0">
                <a:solidFill>
                  <a:schemeClr val="tx1"/>
                </a:solidFill>
              </a:rPr>
              <a:t>у нашім раї, мати </a:t>
            </a:r>
            <a:r>
              <a:rPr lang="uk-UA" dirty="0" err="1" smtClean="0">
                <a:solidFill>
                  <a:schemeClr val="tx1"/>
                </a:solidFill>
              </a:rPr>
              <a:t>молодая</a:t>
            </a:r>
            <a:r>
              <a:rPr lang="uk-UA" dirty="0" smtClean="0">
                <a:solidFill>
                  <a:schemeClr val="tx1"/>
                </a:solidFill>
              </a:rPr>
              <a:t>, дитяточком  малим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Метафора: </a:t>
            </a:r>
            <a:r>
              <a:rPr lang="uk-UA" dirty="0" smtClean="0">
                <a:solidFill>
                  <a:schemeClr val="tx1"/>
                </a:solidFill>
              </a:rPr>
              <a:t>у нашім раї на землі</a:t>
            </a:r>
          </a:p>
          <a:p>
            <a:pPr algn="l"/>
            <a:r>
              <a:rPr lang="ru-RU" b="1" i="1" dirty="0" err="1" smtClean="0">
                <a:solidFill>
                  <a:schemeClr val="tx1"/>
                </a:solidFill>
              </a:rPr>
              <a:t>Метонімія</a:t>
            </a:r>
            <a:r>
              <a:rPr lang="ru-RU" b="1" i="1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і </a:t>
            </a:r>
            <a:r>
              <a:rPr lang="ru-RU" dirty="0" err="1" smtClean="0">
                <a:solidFill>
                  <a:schemeClr val="tx1"/>
                </a:solidFill>
              </a:rPr>
              <a:t>їй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здається</a:t>
            </a:r>
            <a:r>
              <a:rPr lang="ru-RU" dirty="0" smtClean="0">
                <a:solidFill>
                  <a:schemeClr val="tx1"/>
                </a:solidFill>
              </a:rPr>
              <a:t>, все село весь день </a:t>
            </a:r>
            <a:r>
              <a:rPr lang="ru-RU" dirty="0" err="1" smtClean="0">
                <a:solidFill>
                  <a:schemeClr val="tx1"/>
                </a:solidFill>
              </a:rPr>
              <a:t>дивилося</a:t>
            </a:r>
            <a:r>
              <a:rPr lang="ru-RU" dirty="0" smtClean="0">
                <a:solidFill>
                  <a:schemeClr val="tx1"/>
                </a:solidFill>
              </a:rPr>
              <a:t> на </a:t>
            </a:r>
            <a:r>
              <a:rPr lang="ru-RU" dirty="0" err="1" smtClean="0">
                <a:solidFill>
                  <a:schemeClr val="tx1"/>
                </a:solidFill>
              </a:rPr>
              <a:t>його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Порівняння: </a:t>
            </a:r>
            <a:r>
              <a:rPr lang="uk-UA" dirty="0" smtClean="0">
                <a:solidFill>
                  <a:schemeClr val="tx1"/>
                </a:solidFill>
              </a:rPr>
              <a:t>нічого кращого немає, як </a:t>
            </a:r>
            <a:r>
              <a:rPr lang="uk-UA" dirty="0" err="1" smtClean="0">
                <a:solidFill>
                  <a:schemeClr val="tx1"/>
                </a:solidFill>
              </a:rPr>
              <a:t>тая</a:t>
            </a:r>
            <a:r>
              <a:rPr lang="uk-UA" dirty="0" smtClean="0">
                <a:solidFill>
                  <a:schemeClr val="tx1"/>
                </a:solidFill>
              </a:rPr>
              <a:t> мати </a:t>
            </a:r>
            <a:r>
              <a:rPr lang="uk-UA" dirty="0" err="1" smtClean="0">
                <a:solidFill>
                  <a:schemeClr val="tx1"/>
                </a:solidFill>
              </a:rPr>
              <a:t>молодая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Пестливі слова: </a:t>
            </a:r>
            <a:r>
              <a:rPr lang="uk-UA" dirty="0" smtClean="0">
                <a:solidFill>
                  <a:schemeClr val="tx1"/>
                </a:solidFill>
              </a:rPr>
              <a:t>дитяточком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Заперечення: </a:t>
            </a:r>
            <a:r>
              <a:rPr lang="uk-UA" dirty="0" smtClean="0">
                <a:solidFill>
                  <a:schemeClr val="tx1"/>
                </a:solidFill>
              </a:rPr>
              <a:t>нічого кращого немає</a:t>
            </a:r>
          </a:p>
          <a:p>
            <a:pPr algn="l"/>
            <a:r>
              <a:rPr lang="ru-RU" b="1" i="1" dirty="0" err="1" smtClean="0">
                <a:solidFill>
                  <a:schemeClr val="tx1"/>
                </a:solidFill>
              </a:rPr>
              <a:t>Риторичні</a:t>
            </a:r>
            <a:r>
              <a:rPr lang="ru-RU" b="1" i="1" dirty="0" smtClean="0">
                <a:solidFill>
                  <a:schemeClr val="tx1"/>
                </a:solidFill>
              </a:rPr>
              <a:t>  </a:t>
            </a:r>
            <a:r>
              <a:rPr lang="ru-RU" b="1" i="1" dirty="0" err="1" smtClean="0">
                <a:solidFill>
                  <a:schemeClr val="tx1"/>
                </a:solidFill>
              </a:rPr>
              <a:t>звертання</a:t>
            </a:r>
            <a:r>
              <a:rPr lang="ru-RU" b="1" i="1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Великомученице! </a:t>
            </a:r>
            <a:r>
              <a:rPr lang="ru-RU" dirty="0" err="1">
                <a:solidFill>
                  <a:schemeClr val="tx1"/>
                </a:solidFill>
              </a:rPr>
              <a:t>н</a:t>
            </a:r>
            <a:r>
              <a:rPr lang="ru-RU" dirty="0" err="1" smtClean="0">
                <a:solidFill>
                  <a:schemeClr val="tx1"/>
                </a:solidFill>
              </a:rPr>
              <a:t>ебого</a:t>
            </a:r>
            <a:r>
              <a:rPr lang="ru-RU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ru-RU" b="1" i="1" dirty="0" err="1" smtClean="0">
                <a:solidFill>
                  <a:schemeClr val="tx1"/>
                </a:solidFill>
              </a:rPr>
              <a:t>Риторичний</a:t>
            </a:r>
            <a:r>
              <a:rPr lang="ru-RU" b="1" i="1" dirty="0" smtClean="0">
                <a:solidFill>
                  <a:schemeClr val="tx1"/>
                </a:solidFill>
              </a:rPr>
              <a:t> оклик: </a:t>
            </a:r>
            <a:r>
              <a:rPr lang="ru-RU" dirty="0" smtClean="0">
                <a:solidFill>
                  <a:schemeClr val="tx1"/>
                </a:solidFill>
              </a:rPr>
              <a:t>Боже </a:t>
            </a:r>
            <a:r>
              <a:rPr lang="ru-RU" dirty="0" err="1" smtClean="0">
                <a:solidFill>
                  <a:schemeClr val="tx1"/>
                </a:solidFill>
              </a:rPr>
              <a:t>мій</a:t>
            </a:r>
            <a:r>
              <a:rPr lang="ru-RU" dirty="0" smtClean="0">
                <a:solidFill>
                  <a:schemeClr val="tx1"/>
                </a:solidFill>
              </a:rPr>
              <a:t>! 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6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5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76673"/>
            <a:ext cx="6408712" cy="5040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* * *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6656784" cy="5472608"/>
          </a:xfrm>
        </p:spPr>
        <p:txBody>
          <a:bodyPr>
            <a:noAutofit/>
          </a:bodyPr>
          <a:lstStyle/>
          <a:p>
            <a:pPr algn="l"/>
            <a:endParaRPr lang="uk-UA" sz="2000" dirty="0" smtClean="0">
              <a:solidFill>
                <a:schemeClr val="tx1"/>
              </a:solidFill>
            </a:endParaRP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У нашім раї на землі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Нічого кращого немає,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Як </a:t>
            </a:r>
            <a:r>
              <a:rPr lang="uk-UA" sz="2000" dirty="0" err="1" smtClean="0">
                <a:solidFill>
                  <a:schemeClr val="tx1"/>
                </a:solidFill>
              </a:rPr>
              <a:t>тая</a:t>
            </a:r>
            <a:r>
              <a:rPr lang="uk-UA" sz="2000" dirty="0" smtClean="0">
                <a:solidFill>
                  <a:schemeClr val="tx1"/>
                </a:solidFill>
              </a:rPr>
              <a:t> мати </a:t>
            </a:r>
            <a:r>
              <a:rPr lang="uk-UA" sz="2000" dirty="0" err="1" smtClean="0">
                <a:solidFill>
                  <a:schemeClr val="tx1"/>
                </a:solidFill>
              </a:rPr>
              <a:t>молодая</a:t>
            </a:r>
            <a:endParaRPr lang="uk-UA" sz="2000" dirty="0" smtClean="0">
              <a:solidFill>
                <a:schemeClr val="tx1"/>
              </a:solidFill>
            </a:endParaRP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З своїм дитяточком малим.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Буває, іноді дивлюся,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Дивуюсь дивом, і печаль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Охватить душу; стане жаль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Мені її, і зажурюся,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І перед нею помолюся,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Мов перед образом святим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Тієї Матері святої,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Що в мир наш Бога принесла...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72816"/>
            <a:ext cx="393984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54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332656"/>
            <a:ext cx="5256584" cy="6624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Тепер</a:t>
            </a:r>
            <a:r>
              <a:rPr lang="ru-RU" sz="2000" dirty="0" smtClean="0"/>
              <a:t> </a:t>
            </a:r>
            <a:r>
              <a:rPr lang="ru-RU" sz="2000" dirty="0" err="1" smtClean="0"/>
              <a:t>їй</a:t>
            </a:r>
            <a:r>
              <a:rPr lang="ru-RU" sz="2000" dirty="0" smtClean="0"/>
              <a:t> любо, любо </a:t>
            </a:r>
            <a:r>
              <a:rPr lang="ru-RU" sz="2000" dirty="0" err="1" smtClean="0"/>
              <a:t>жити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Вона </a:t>
            </a:r>
            <a:r>
              <a:rPr lang="ru-RU" sz="2000" dirty="0" err="1" smtClean="0"/>
              <a:t>серед</a:t>
            </a:r>
            <a:r>
              <a:rPr lang="ru-RU" sz="2000" dirty="0" smtClean="0"/>
              <a:t> </a:t>
            </a:r>
            <a:r>
              <a:rPr lang="ru-RU" sz="2000" dirty="0" err="1" smtClean="0"/>
              <a:t>ночі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встає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стереже</a:t>
            </a:r>
            <a:r>
              <a:rPr lang="ru-RU" sz="2000" dirty="0" smtClean="0"/>
              <a:t> добро </a:t>
            </a:r>
            <a:r>
              <a:rPr lang="ru-RU" sz="2000" dirty="0" err="1" smtClean="0"/>
              <a:t>своє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дожидає</a:t>
            </a:r>
            <a:r>
              <a:rPr lang="ru-RU" sz="2000" dirty="0" smtClean="0"/>
              <a:t> того </a:t>
            </a:r>
            <a:r>
              <a:rPr lang="ru-RU" sz="2000" dirty="0" err="1" smtClean="0"/>
              <a:t>світу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Щоб</a:t>
            </a:r>
            <a:r>
              <a:rPr lang="ru-RU" sz="2000" dirty="0" smtClean="0"/>
              <a:t> </a:t>
            </a:r>
            <a:r>
              <a:rPr lang="ru-RU" sz="2000" dirty="0" err="1" smtClean="0"/>
              <a:t>знов</a:t>
            </a:r>
            <a:r>
              <a:rPr lang="ru-RU" sz="2000" dirty="0" smtClean="0"/>
              <a:t> на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надивитись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Наговоритись</a:t>
            </a:r>
            <a:r>
              <a:rPr lang="ru-RU" sz="2000" dirty="0" smtClean="0"/>
              <a:t>. —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моє</a:t>
            </a:r>
            <a:r>
              <a:rPr lang="ru-RU" sz="2000" dirty="0" smtClean="0"/>
              <a:t>!</a:t>
            </a:r>
          </a:p>
          <a:p>
            <a:r>
              <a:rPr lang="ru-RU" sz="2000" dirty="0" err="1" smtClean="0"/>
              <a:t>Моє</a:t>
            </a:r>
            <a:r>
              <a:rPr lang="ru-RU" sz="2000" dirty="0" smtClean="0"/>
              <a:t>! — І дивиться на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І молиться за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Богу,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йде</a:t>
            </a:r>
            <a:r>
              <a:rPr lang="ru-RU" sz="2000" dirty="0" smtClean="0"/>
              <a:t> на </a:t>
            </a:r>
            <a:r>
              <a:rPr lang="ru-RU" sz="2000" dirty="0" err="1" smtClean="0"/>
              <a:t>улицю</a:t>
            </a:r>
            <a:r>
              <a:rPr lang="ru-RU" sz="2000" dirty="0" smtClean="0"/>
              <a:t> гулять</a:t>
            </a:r>
          </a:p>
          <a:p>
            <a:r>
              <a:rPr lang="ru-RU" sz="2000" dirty="0" err="1" smtClean="0"/>
              <a:t>Гордіше</a:t>
            </a:r>
            <a:r>
              <a:rPr lang="ru-RU" sz="2000" dirty="0" smtClean="0"/>
              <a:t> </a:t>
            </a:r>
            <a:r>
              <a:rPr lang="ru-RU" sz="2000" dirty="0" err="1" smtClean="0"/>
              <a:t>самої</a:t>
            </a:r>
            <a:r>
              <a:rPr lang="ru-RU" sz="2000" dirty="0" smtClean="0"/>
              <a:t> </a:t>
            </a:r>
            <a:r>
              <a:rPr lang="ru-RU" sz="2000" dirty="0" err="1" smtClean="0"/>
              <a:t>цариці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Щоб</a:t>
            </a:r>
            <a:r>
              <a:rPr lang="ru-RU" sz="2000" dirty="0" smtClean="0"/>
              <a:t> людям, </a:t>
            </a:r>
            <a:r>
              <a:rPr lang="ru-RU" sz="2000" dirty="0" err="1" smtClean="0"/>
              <a:t>бачте</a:t>
            </a:r>
            <a:r>
              <a:rPr lang="ru-RU" sz="2000" dirty="0" smtClean="0"/>
              <a:t>, показать</a:t>
            </a:r>
          </a:p>
          <a:p>
            <a:r>
              <a:rPr lang="ru-RU" sz="2000" dirty="0" err="1" smtClean="0"/>
              <a:t>Своє</a:t>
            </a:r>
            <a:r>
              <a:rPr lang="ru-RU" sz="2000" dirty="0" smtClean="0"/>
              <a:t> добро. — А </a:t>
            </a:r>
            <a:r>
              <a:rPr lang="ru-RU" sz="2000" dirty="0" err="1" smtClean="0"/>
              <a:t>подивіться</a:t>
            </a:r>
            <a:r>
              <a:rPr lang="ru-RU" sz="2000" dirty="0" smtClean="0"/>
              <a:t>!</a:t>
            </a:r>
          </a:p>
          <a:p>
            <a:r>
              <a:rPr lang="ru-RU" sz="2000" dirty="0" err="1" smtClean="0"/>
              <a:t>Моє</a:t>
            </a:r>
            <a:r>
              <a:rPr lang="ru-RU" sz="2000" dirty="0" smtClean="0"/>
              <a:t> </a:t>
            </a:r>
            <a:r>
              <a:rPr lang="ru-RU" sz="2000" dirty="0" err="1" smtClean="0"/>
              <a:t>найкраще</a:t>
            </a:r>
            <a:r>
              <a:rPr lang="ru-RU" sz="2000" dirty="0" smtClean="0"/>
              <a:t> над </a:t>
            </a:r>
            <a:r>
              <a:rPr lang="ru-RU" sz="2000" dirty="0" err="1" smtClean="0"/>
              <a:t>всіми</a:t>
            </a:r>
            <a:r>
              <a:rPr lang="ru-RU" sz="2000" dirty="0" smtClean="0"/>
              <a:t>! —</a:t>
            </a:r>
          </a:p>
          <a:p>
            <a:r>
              <a:rPr lang="ru-RU" sz="2000" dirty="0" smtClean="0"/>
              <a:t>І ненароком </a:t>
            </a:r>
            <a:r>
              <a:rPr lang="ru-RU" sz="2000" dirty="0" err="1" smtClean="0"/>
              <a:t>інший</a:t>
            </a:r>
            <a:r>
              <a:rPr lang="ru-RU" sz="2000" dirty="0" smtClean="0"/>
              <a:t> </a:t>
            </a:r>
            <a:r>
              <a:rPr lang="ru-RU" sz="2000" dirty="0" err="1" smtClean="0"/>
              <a:t>гляне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Весела, рада, Боже </a:t>
            </a:r>
            <a:r>
              <a:rPr lang="ru-RU" sz="2000" dirty="0" err="1" smtClean="0"/>
              <a:t>мій</a:t>
            </a:r>
            <a:r>
              <a:rPr lang="ru-RU" sz="2000" dirty="0" smtClean="0"/>
              <a:t>!</a:t>
            </a:r>
          </a:p>
          <a:p>
            <a:r>
              <a:rPr lang="ru-RU" sz="2000" dirty="0" err="1" smtClean="0"/>
              <a:t>Несе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свого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Йвана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їй</a:t>
            </a:r>
            <a:r>
              <a:rPr lang="ru-RU" sz="2000" dirty="0" smtClean="0"/>
              <a:t> </a:t>
            </a:r>
            <a:r>
              <a:rPr lang="ru-RU" sz="2000" dirty="0" err="1" smtClean="0"/>
              <a:t>здається</a:t>
            </a:r>
            <a:r>
              <a:rPr lang="ru-RU" sz="2000" dirty="0" smtClean="0"/>
              <a:t>, все село</a:t>
            </a:r>
          </a:p>
          <a:p>
            <a:r>
              <a:rPr lang="ru-RU" sz="2000" dirty="0" smtClean="0"/>
              <a:t>Весь день </a:t>
            </a:r>
            <a:r>
              <a:rPr lang="ru-RU" sz="2000" dirty="0" err="1" smtClean="0"/>
              <a:t>дивилося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тілько</a:t>
            </a:r>
            <a:r>
              <a:rPr lang="ru-RU" sz="2000" dirty="0" smtClean="0"/>
              <a:t> й дива там </a:t>
            </a:r>
            <a:r>
              <a:rPr lang="ru-RU" sz="2000" dirty="0" err="1" smtClean="0"/>
              <a:t>було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А </a:t>
            </a:r>
            <a:r>
              <a:rPr lang="ru-RU" sz="2000" dirty="0" err="1" smtClean="0"/>
              <a:t>більше</a:t>
            </a:r>
            <a:r>
              <a:rPr lang="ru-RU" sz="2000" dirty="0" smtClean="0"/>
              <a:t> не </a:t>
            </a:r>
            <a:r>
              <a:rPr lang="ru-RU" sz="2000" dirty="0" err="1" smtClean="0"/>
              <a:t>було</a:t>
            </a:r>
            <a:r>
              <a:rPr lang="ru-RU" sz="2000" dirty="0" smtClean="0"/>
              <a:t> </a:t>
            </a:r>
            <a:r>
              <a:rPr lang="ru-RU" sz="2000" dirty="0" err="1" smtClean="0"/>
              <a:t>нічого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Щасливая</a:t>
            </a:r>
            <a:r>
              <a:rPr lang="ru-RU" sz="2000" dirty="0" smtClean="0"/>
              <a:t>!..</a:t>
            </a:r>
            <a:endParaRPr lang="uk-UA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2776"/>
            <a:ext cx="2262187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98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88640"/>
            <a:ext cx="46440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Літа минають.</a:t>
            </a:r>
          </a:p>
          <a:p>
            <a:r>
              <a:rPr lang="uk-UA" sz="2000" dirty="0" smtClean="0"/>
              <a:t>Потроху діти виростають,</a:t>
            </a:r>
          </a:p>
          <a:p>
            <a:r>
              <a:rPr lang="uk-UA" sz="2000" dirty="0" smtClean="0"/>
              <a:t>І виросли, і розійшлись</a:t>
            </a:r>
          </a:p>
          <a:p>
            <a:r>
              <a:rPr lang="uk-UA" sz="2000" dirty="0" smtClean="0"/>
              <a:t>На заробітки, в москалі.</a:t>
            </a:r>
          </a:p>
          <a:p>
            <a:r>
              <a:rPr lang="uk-UA" sz="2000" dirty="0" smtClean="0"/>
              <a:t>І ти осталася, небого.</a:t>
            </a:r>
          </a:p>
          <a:p>
            <a:r>
              <a:rPr lang="uk-UA" sz="2000" dirty="0" smtClean="0"/>
              <a:t>І не осталося нікого</a:t>
            </a:r>
          </a:p>
          <a:p>
            <a:r>
              <a:rPr lang="uk-UA" sz="2000" dirty="0" smtClean="0"/>
              <a:t>З тобою дома. Наготи</a:t>
            </a:r>
          </a:p>
          <a:p>
            <a:r>
              <a:rPr lang="uk-UA" sz="2000" dirty="0" smtClean="0"/>
              <a:t>Старої нічим одягти</a:t>
            </a:r>
          </a:p>
          <a:p>
            <a:r>
              <a:rPr lang="uk-UA" sz="2000" dirty="0" smtClean="0"/>
              <a:t>І витопить зимою хату.</a:t>
            </a:r>
          </a:p>
          <a:p>
            <a:r>
              <a:rPr lang="uk-UA" sz="2000" dirty="0" smtClean="0"/>
              <a:t>А ти нездужаєш і встати,</a:t>
            </a:r>
          </a:p>
          <a:p>
            <a:r>
              <a:rPr lang="uk-UA" sz="2000" dirty="0" smtClean="0"/>
              <a:t>Щоб хоч огонь той розвести.</a:t>
            </a:r>
          </a:p>
          <a:p>
            <a:r>
              <a:rPr lang="uk-UA" sz="2000" dirty="0" smtClean="0"/>
              <a:t>В холодній молишся оселі</a:t>
            </a:r>
          </a:p>
          <a:p>
            <a:r>
              <a:rPr lang="uk-UA" sz="2000" dirty="0" smtClean="0"/>
              <a:t>За їх, за діточок.</a:t>
            </a:r>
          </a:p>
          <a:p>
            <a:r>
              <a:rPr lang="uk-UA" sz="2000" dirty="0" smtClean="0"/>
              <a:t>А ти,</a:t>
            </a:r>
          </a:p>
          <a:p>
            <a:r>
              <a:rPr lang="uk-UA" sz="2000" dirty="0" smtClean="0"/>
              <a:t>Великомученице! Села</a:t>
            </a:r>
          </a:p>
          <a:p>
            <a:r>
              <a:rPr lang="uk-UA" sz="2000" dirty="0" smtClean="0"/>
              <a:t>Минаєш, плачучи, вночі.</a:t>
            </a:r>
          </a:p>
          <a:p>
            <a:r>
              <a:rPr lang="uk-UA" sz="2000" dirty="0" smtClean="0"/>
              <a:t>І полем-степом ідучи,</a:t>
            </a:r>
          </a:p>
          <a:p>
            <a:r>
              <a:rPr lang="uk-UA" sz="2000" dirty="0" smtClean="0"/>
              <a:t>Свого ти сина закриваєш.</a:t>
            </a:r>
          </a:p>
          <a:p>
            <a:r>
              <a:rPr lang="uk-UA" sz="2000" dirty="0" smtClean="0"/>
              <a:t>Бо й пташка іноді пізнає</a:t>
            </a:r>
          </a:p>
          <a:p>
            <a:r>
              <a:rPr lang="uk-UA" sz="2000" dirty="0" smtClean="0"/>
              <a:t>І защебече: — Он байстря</a:t>
            </a:r>
          </a:p>
          <a:p>
            <a:r>
              <a:rPr lang="uk-UA" sz="2000" dirty="0" smtClean="0"/>
              <a:t>Несе покритка на базар.</a:t>
            </a:r>
            <a:endParaRPr lang="uk-UA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16835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578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404664"/>
            <a:ext cx="457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Безталанная</a:t>
            </a:r>
            <a:r>
              <a:rPr lang="ru-RU" sz="2000" dirty="0" smtClean="0"/>
              <a:t>! Де </a:t>
            </a:r>
            <a:r>
              <a:rPr lang="ru-RU" sz="2000" dirty="0" err="1" smtClean="0"/>
              <a:t>ділась</a:t>
            </a:r>
            <a:endParaRPr lang="ru-RU" sz="2000" dirty="0" smtClean="0"/>
          </a:p>
          <a:p>
            <a:r>
              <a:rPr lang="ru-RU" sz="2000" dirty="0" smtClean="0"/>
              <a:t>Краса твоя тая,</a:t>
            </a:r>
          </a:p>
          <a:p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всі</a:t>
            </a:r>
            <a:r>
              <a:rPr lang="ru-RU" sz="2000" dirty="0" smtClean="0"/>
              <a:t> люде </a:t>
            </a:r>
            <a:r>
              <a:rPr lang="ru-RU" sz="2000" dirty="0" err="1" smtClean="0"/>
              <a:t>дивувались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Пропала, </a:t>
            </a:r>
            <a:r>
              <a:rPr lang="ru-RU" sz="2000" dirty="0" err="1" smtClean="0"/>
              <a:t>немає</a:t>
            </a:r>
            <a:r>
              <a:rPr lang="ru-RU" sz="2000" dirty="0" smtClean="0"/>
              <a:t>!</a:t>
            </a:r>
          </a:p>
          <a:p>
            <a:r>
              <a:rPr lang="ru-RU" sz="2000" dirty="0" smtClean="0"/>
              <a:t>Все забрала </a:t>
            </a:r>
            <a:r>
              <a:rPr lang="ru-RU" sz="2000" dirty="0" err="1" smtClean="0"/>
              <a:t>дитиночка</a:t>
            </a:r>
            <a:endParaRPr lang="ru-RU" sz="2000" dirty="0" smtClean="0"/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вигнала</a:t>
            </a:r>
            <a:r>
              <a:rPr lang="ru-RU" sz="2000" dirty="0" smtClean="0"/>
              <a:t> з </a:t>
            </a:r>
            <a:r>
              <a:rPr lang="ru-RU" sz="2000" dirty="0" err="1" smtClean="0"/>
              <a:t>хати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вийшла</a:t>
            </a:r>
            <a:r>
              <a:rPr lang="ru-RU" sz="2000" dirty="0" smtClean="0"/>
              <a:t> </a:t>
            </a:r>
            <a:r>
              <a:rPr lang="ru-RU" sz="2000" dirty="0" err="1" smtClean="0"/>
              <a:t>ти</a:t>
            </a:r>
            <a:r>
              <a:rPr lang="ru-RU" sz="2000" dirty="0" smtClean="0"/>
              <a:t> за </a:t>
            </a:r>
            <a:r>
              <a:rPr lang="ru-RU" sz="2000" dirty="0" err="1" smtClean="0"/>
              <a:t>царину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З </a:t>
            </a:r>
            <a:r>
              <a:rPr lang="ru-RU" sz="2000" dirty="0" err="1" smtClean="0"/>
              <a:t>хреста</a:t>
            </a:r>
            <a:r>
              <a:rPr lang="ru-RU" sz="2000" dirty="0" smtClean="0"/>
              <a:t> </a:t>
            </a:r>
            <a:r>
              <a:rPr lang="ru-RU" sz="2000" dirty="0" err="1" smtClean="0"/>
              <a:t>ніби</a:t>
            </a:r>
            <a:r>
              <a:rPr lang="ru-RU" sz="2000" dirty="0" smtClean="0"/>
              <a:t> </a:t>
            </a:r>
            <a:r>
              <a:rPr lang="ru-RU" sz="2000" dirty="0" err="1" smtClean="0"/>
              <a:t>знята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Старці</a:t>
            </a:r>
            <a:r>
              <a:rPr lang="ru-RU" sz="2000" dirty="0" smtClean="0"/>
              <a:t> тебе </a:t>
            </a:r>
            <a:r>
              <a:rPr lang="ru-RU" sz="2000" dirty="0" err="1" smtClean="0"/>
              <a:t>цураються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Мов</a:t>
            </a:r>
            <a:r>
              <a:rPr lang="ru-RU" sz="2000" dirty="0" smtClean="0"/>
              <a:t> </a:t>
            </a:r>
            <a:r>
              <a:rPr lang="ru-RU" sz="2000" dirty="0" err="1" smtClean="0"/>
              <a:t>тії</a:t>
            </a:r>
            <a:r>
              <a:rPr lang="ru-RU" sz="2000" dirty="0" smtClean="0"/>
              <a:t> прокази.</a:t>
            </a:r>
          </a:p>
          <a:p>
            <a:r>
              <a:rPr lang="ru-RU" sz="2000" dirty="0" smtClean="0"/>
              <a:t>А </a:t>
            </a:r>
            <a:r>
              <a:rPr lang="ru-RU" sz="2000" dirty="0" err="1" smtClean="0"/>
              <a:t>воно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таке</a:t>
            </a:r>
            <a:r>
              <a:rPr lang="ru-RU" sz="2000" dirty="0" smtClean="0"/>
              <a:t> </a:t>
            </a:r>
            <a:r>
              <a:rPr lang="ru-RU" sz="2000" dirty="0" err="1" smtClean="0"/>
              <a:t>маленьке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Воно</a:t>
            </a:r>
            <a:r>
              <a:rPr lang="ru-RU" sz="2000" dirty="0" smtClean="0"/>
              <a:t> </a:t>
            </a:r>
            <a:r>
              <a:rPr lang="ru-RU" sz="2000" dirty="0" err="1" smtClean="0"/>
              <a:t>ще</a:t>
            </a:r>
            <a:r>
              <a:rPr lang="ru-RU" sz="2000" dirty="0" smtClean="0"/>
              <a:t> й не лазить.</a:t>
            </a:r>
          </a:p>
          <a:p>
            <a:r>
              <a:rPr lang="ru-RU" sz="2000" dirty="0" smtClean="0"/>
              <a:t>І коли-то </a:t>
            </a:r>
            <a:r>
              <a:rPr lang="ru-RU" sz="2000" dirty="0" err="1" smtClean="0"/>
              <a:t>воно</a:t>
            </a:r>
            <a:r>
              <a:rPr lang="ru-RU" sz="2000" dirty="0" smtClean="0"/>
              <a:t> буде</a:t>
            </a:r>
          </a:p>
          <a:p>
            <a:r>
              <a:rPr lang="ru-RU" sz="2000" dirty="0" err="1" smtClean="0"/>
              <a:t>Гратись</a:t>
            </a:r>
            <a:r>
              <a:rPr lang="ru-RU" sz="2000" dirty="0" smtClean="0"/>
              <a:t> і </a:t>
            </a:r>
            <a:r>
              <a:rPr lang="ru-RU" sz="2000" dirty="0" err="1" smtClean="0"/>
              <a:t>промовить</a:t>
            </a:r>
            <a:endParaRPr lang="ru-RU" sz="2000" dirty="0" smtClean="0"/>
          </a:p>
          <a:p>
            <a:r>
              <a:rPr lang="ru-RU" sz="2000" dirty="0" smtClean="0"/>
              <a:t>Слово </a:t>
            </a:r>
            <a:r>
              <a:rPr lang="ru-RU" sz="2000" dirty="0" err="1" smtClean="0"/>
              <a:t>мамо</a:t>
            </a:r>
            <a:r>
              <a:rPr lang="ru-RU" sz="2000" dirty="0" smtClean="0"/>
              <a:t>. </a:t>
            </a:r>
            <a:r>
              <a:rPr lang="ru-RU" sz="2000" dirty="0" err="1" smtClean="0"/>
              <a:t>Великеє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Найкращеє</a:t>
            </a:r>
            <a:r>
              <a:rPr lang="ru-RU" sz="2000" dirty="0" smtClean="0"/>
              <a:t> слово!</a:t>
            </a:r>
          </a:p>
          <a:p>
            <a:r>
              <a:rPr lang="ru-RU" sz="2000" dirty="0" err="1" smtClean="0"/>
              <a:t>Ти</a:t>
            </a:r>
            <a:r>
              <a:rPr lang="ru-RU" sz="2000" dirty="0" smtClean="0"/>
              <a:t> </a:t>
            </a:r>
            <a:r>
              <a:rPr lang="ru-RU" sz="2000" dirty="0" err="1" smtClean="0"/>
              <a:t>зрадієш</a:t>
            </a:r>
            <a:r>
              <a:rPr lang="ru-RU" sz="2000" dirty="0" smtClean="0"/>
              <a:t>; і </a:t>
            </a:r>
            <a:r>
              <a:rPr lang="ru-RU" sz="2000" dirty="0" err="1" smtClean="0"/>
              <a:t>розкажеш</a:t>
            </a:r>
            <a:endParaRPr lang="ru-RU" sz="2000" dirty="0" smtClean="0"/>
          </a:p>
          <a:p>
            <a:r>
              <a:rPr lang="ru-RU" sz="2000" dirty="0" err="1" smtClean="0"/>
              <a:t>Дитині</a:t>
            </a:r>
            <a:r>
              <a:rPr lang="ru-RU" sz="2000" dirty="0" smtClean="0"/>
              <a:t> правдиво</a:t>
            </a:r>
          </a:p>
          <a:p>
            <a:r>
              <a:rPr lang="ru-RU" sz="2000" dirty="0" smtClean="0"/>
              <a:t>Про </a:t>
            </a:r>
            <a:r>
              <a:rPr lang="ru-RU" sz="2000" dirty="0" err="1" smtClean="0"/>
              <a:t>панича</a:t>
            </a:r>
            <a:r>
              <a:rPr lang="ru-RU" sz="2000" dirty="0" smtClean="0"/>
              <a:t> лукавого,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будеш</a:t>
            </a:r>
            <a:r>
              <a:rPr lang="ru-RU" sz="2000" dirty="0" smtClean="0"/>
              <a:t> </a:t>
            </a:r>
            <a:r>
              <a:rPr lang="ru-RU" sz="2000" dirty="0" err="1" smtClean="0"/>
              <a:t>щаслива</a:t>
            </a:r>
            <a:r>
              <a:rPr lang="ru-RU" sz="2000" dirty="0" smtClean="0"/>
              <a:t>.</a:t>
            </a:r>
          </a:p>
          <a:p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24744"/>
            <a:ext cx="2885201" cy="426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426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48680"/>
            <a:ext cx="734481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Та не </a:t>
            </a:r>
            <a:r>
              <a:rPr lang="ru-RU" sz="2000" dirty="0" err="1" smtClean="0"/>
              <a:t>довго</a:t>
            </a:r>
            <a:r>
              <a:rPr lang="ru-RU" sz="2000" dirty="0" smtClean="0"/>
              <a:t>. </a:t>
            </a:r>
            <a:r>
              <a:rPr lang="ru-RU" sz="2000" dirty="0" err="1" smtClean="0"/>
              <a:t>Бо</a:t>
            </a:r>
            <a:r>
              <a:rPr lang="ru-RU" sz="2000" dirty="0" smtClean="0"/>
              <a:t> не </a:t>
            </a:r>
            <a:r>
              <a:rPr lang="ru-RU" sz="2000" dirty="0" err="1" smtClean="0"/>
              <a:t>дійде</a:t>
            </a:r>
            <a:endParaRPr lang="ru-RU" sz="2000" dirty="0" smtClean="0"/>
          </a:p>
          <a:p>
            <a:r>
              <a:rPr lang="ru-RU" sz="2000" dirty="0" smtClean="0"/>
              <a:t>До </a:t>
            </a:r>
            <a:r>
              <a:rPr lang="ru-RU" sz="2000" dirty="0" err="1" smtClean="0"/>
              <a:t>зросту</a:t>
            </a:r>
            <a:r>
              <a:rPr lang="ru-RU" sz="2000" dirty="0" smtClean="0"/>
              <a:t> </a:t>
            </a:r>
            <a:r>
              <a:rPr lang="ru-RU" sz="2000" dirty="0" err="1" smtClean="0"/>
              <a:t>дитина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Піде</a:t>
            </a:r>
            <a:r>
              <a:rPr lang="ru-RU" sz="2000" dirty="0" smtClean="0"/>
              <a:t> </a:t>
            </a:r>
            <a:r>
              <a:rPr lang="ru-RU" sz="2000" dirty="0" err="1" smtClean="0"/>
              <a:t>собі</a:t>
            </a:r>
            <a:r>
              <a:rPr lang="ru-RU" sz="2000" dirty="0" smtClean="0"/>
              <a:t> </a:t>
            </a:r>
            <a:r>
              <a:rPr lang="ru-RU" sz="2000" dirty="0" err="1" smtClean="0"/>
              <a:t>сліпця</a:t>
            </a:r>
            <a:r>
              <a:rPr lang="ru-RU" sz="2000" dirty="0" smtClean="0"/>
              <a:t> водить,</a:t>
            </a:r>
          </a:p>
          <a:p>
            <a:r>
              <a:rPr lang="ru-RU" sz="2000" dirty="0" smtClean="0"/>
              <a:t>А тебе </a:t>
            </a:r>
            <a:r>
              <a:rPr lang="ru-RU" sz="2000" dirty="0" err="1" smtClean="0"/>
              <a:t>покине</a:t>
            </a:r>
            <a:endParaRPr lang="ru-RU" sz="2000" dirty="0" smtClean="0"/>
          </a:p>
          <a:p>
            <a:r>
              <a:rPr lang="ru-RU" sz="2000" dirty="0" err="1" smtClean="0"/>
              <a:t>Калікою</a:t>
            </a:r>
            <a:r>
              <a:rPr lang="ru-RU" sz="2000" dirty="0" smtClean="0"/>
              <a:t> на </a:t>
            </a:r>
            <a:r>
              <a:rPr lang="ru-RU" sz="2000" dirty="0" err="1" smtClean="0"/>
              <a:t>розпутті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Щоб</a:t>
            </a:r>
            <a:r>
              <a:rPr lang="ru-RU" sz="2000" dirty="0" smtClean="0"/>
              <a:t> собак </a:t>
            </a:r>
            <a:r>
              <a:rPr lang="ru-RU" sz="2000" dirty="0" err="1" smtClean="0"/>
              <a:t>дражнила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Та </a:t>
            </a:r>
            <a:r>
              <a:rPr lang="ru-RU" sz="2000" dirty="0" err="1" smtClean="0"/>
              <a:t>ще</a:t>
            </a:r>
            <a:r>
              <a:rPr lang="ru-RU" sz="2000" dirty="0" smtClean="0"/>
              <a:t> й </a:t>
            </a:r>
            <a:r>
              <a:rPr lang="ru-RU" sz="2000" dirty="0" err="1" smtClean="0"/>
              <a:t>вилає</a:t>
            </a:r>
            <a:r>
              <a:rPr lang="ru-RU" sz="2000" dirty="0" smtClean="0"/>
              <a:t>. За те, </a:t>
            </a:r>
            <a:r>
              <a:rPr lang="ru-RU" sz="2000" dirty="0" err="1" smtClean="0"/>
              <a:t>бач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Що</a:t>
            </a:r>
            <a:r>
              <a:rPr lang="ru-RU" sz="2000" dirty="0" smtClean="0"/>
              <a:t> на </a:t>
            </a:r>
            <a:r>
              <a:rPr lang="ru-RU" sz="2000" dirty="0" err="1" smtClean="0"/>
              <a:t>світ</a:t>
            </a:r>
            <a:r>
              <a:rPr lang="ru-RU" sz="2000" dirty="0" smtClean="0"/>
              <a:t> родила.</a:t>
            </a:r>
          </a:p>
          <a:p>
            <a:r>
              <a:rPr lang="ru-RU" sz="2000" dirty="0" smtClean="0"/>
              <a:t>І за те </a:t>
            </a:r>
            <a:r>
              <a:rPr lang="ru-RU" sz="2000" dirty="0" err="1" smtClean="0"/>
              <a:t>ще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так тяжко</a:t>
            </a:r>
          </a:p>
          <a:p>
            <a:r>
              <a:rPr lang="ru-RU" sz="2000" dirty="0" err="1" smtClean="0"/>
              <a:t>Дитину</a:t>
            </a:r>
            <a:r>
              <a:rPr lang="ru-RU" sz="2000" dirty="0" smtClean="0"/>
              <a:t> любила.</a:t>
            </a:r>
          </a:p>
          <a:p>
            <a:r>
              <a:rPr lang="ru-RU" sz="2000" dirty="0" smtClean="0"/>
              <a:t>І </a:t>
            </a:r>
            <a:r>
              <a:rPr lang="ru-RU" sz="2000" dirty="0" err="1" smtClean="0"/>
              <a:t>любитимеш</a:t>
            </a:r>
            <a:r>
              <a:rPr lang="ru-RU" sz="2000" dirty="0" smtClean="0"/>
              <a:t>, </a:t>
            </a:r>
            <a:r>
              <a:rPr lang="ru-RU" sz="2000" dirty="0" err="1" smtClean="0"/>
              <a:t>небого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Поки</a:t>
            </a:r>
            <a:r>
              <a:rPr lang="ru-RU" sz="2000" dirty="0" smtClean="0"/>
              <a:t> не </a:t>
            </a:r>
            <a:r>
              <a:rPr lang="ru-RU" sz="2000" dirty="0" err="1" smtClean="0"/>
              <a:t>загинеш</a:t>
            </a:r>
            <a:endParaRPr lang="ru-RU" sz="2000" dirty="0" smtClean="0"/>
          </a:p>
          <a:p>
            <a:r>
              <a:rPr lang="ru-RU" sz="2000" dirty="0" smtClean="0"/>
              <a:t>Межи псами на </a:t>
            </a:r>
            <a:r>
              <a:rPr lang="ru-RU" sz="2000" dirty="0" err="1" smtClean="0"/>
              <a:t>морозі</a:t>
            </a:r>
            <a:endParaRPr lang="ru-RU" sz="2000" dirty="0" smtClean="0"/>
          </a:p>
          <a:p>
            <a:r>
              <a:rPr lang="ru-RU" sz="2000" dirty="0" smtClean="0"/>
              <a:t>Де-</a:t>
            </a:r>
            <a:r>
              <a:rPr lang="ru-RU" sz="2000" dirty="0" err="1" smtClean="0"/>
              <a:t>небудь</a:t>
            </a:r>
            <a:r>
              <a:rPr lang="ru-RU" sz="2000" dirty="0" smtClean="0"/>
              <a:t> </a:t>
            </a:r>
            <a:r>
              <a:rPr lang="ru-RU" sz="2000" dirty="0" err="1" smtClean="0"/>
              <a:t>під</a:t>
            </a:r>
            <a:r>
              <a:rPr lang="ru-RU" sz="2000" dirty="0" smtClean="0"/>
              <a:t> </a:t>
            </a:r>
            <a:r>
              <a:rPr lang="ru-RU" sz="2000" dirty="0" err="1" smtClean="0"/>
              <a:t>тином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1859</a:t>
            </a:r>
          </a:p>
          <a:p>
            <a:endParaRPr lang="ru-RU" sz="2000" dirty="0"/>
          </a:p>
          <a:p>
            <a:r>
              <a:rPr lang="ru-RU" sz="2000" i="1" dirty="0"/>
              <a:t>1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Які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жіночі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образи</a:t>
            </a:r>
            <a:r>
              <a:rPr lang="ru-RU" sz="2000" i="1" dirty="0" smtClean="0"/>
              <a:t> створив поет у </a:t>
            </a:r>
            <a:r>
              <a:rPr lang="ru-RU" sz="2000" i="1" dirty="0" err="1" smtClean="0"/>
              <a:t>вірші</a:t>
            </a:r>
            <a:r>
              <a:rPr lang="ru-RU" sz="2000" i="1" dirty="0" smtClean="0"/>
              <a:t> «У </a:t>
            </a:r>
            <a:r>
              <a:rPr lang="ru-RU" sz="2000" i="1" dirty="0" err="1" smtClean="0"/>
              <a:t>нашім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раї</a:t>
            </a:r>
            <a:r>
              <a:rPr lang="ru-RU" sz="2000" i="1" dirty="0" smtClean="0"/>
              <a:t> на </a:t>
            </a:r>
            <a:r>
              <a:rPr lang="ru-RU" sz="2000" i="1" dirty="0" err="1" smtClean="0"/>
              <a:t>землі</a:t>
            </a:r>
            <a:r>
              <a:rPr lang="ru-RU" sz="2000" i="1" dirty="0" smtClean="0"/>
              <a:t>...»? </a:t>
            </a:r>
            <a:r>
              <a:rPr lang="ru-RU" sz="2000" i="1" dirty="0" err="1" smtClean="0"/>
              <a:t>Які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почуття</a:t>
            </a:r>
            <a:r>
              <a:rPr lang="ru-RU" sz="2000" i="1" dirty="0" smtClean="0"/>
              <a:t> вони у вас </a:t>
            </a:r>
            <a:r>
              <a:rPr lang="ru-RU" sz="2000" i="1" dirty="0" err="1" smtClean="0"/>
              <a:t>викликали</a:t>
            </a:r>
            <a:r>
              <a:rPr lang="ru-RU" sz="2000" i="1" dirty="0" smtClean="0"/>
              <a:t>?</a:t>
            </a:r>
          </a:p>
          <a:p>
            <a:r>
              <a:rPr lang="ru-RU" sz="2000" i="1" dirty="0"/>
              <a:t>2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Яким</a:t>
            </a:r>
            <a:r>
              <a:rPr lang="ru-RU" sz="2000" i="1" dirty="0" smtClean="0"/>
              <a:t> є </a:t>
            </a:r>
            <a:r>
              <a:rPr lang="ru-RU" sz="2000" i="1" dirty="0" err="1" smtClean="0"/>
              <a:t>авторське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ставлення</a:t>
            </a:r>
            <a:r>
              <a:rPr lang="ru-RU" sz="2000" i="1" dirty="0" smtClean="0"/>
              <a:t> до </a:t>
            </a:r>
            <a:r>
              <a:rPr lang="ru-RU" sz="2000" i="1" dirty="0" err="1" smtClean="0"/>
              <a:t>жінки-матері</a:t>
            </a:r>
            <a:r>
              <a:rPr lang="ru-RU" sz="2000" i="1" dirty="0" smtClean="0"/>
              <a:t>?</a:t>
            </a:r>
            <a:endParaRPr lang="ru-RU" sz="20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2656"/>
            <a:ext cx="230425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977" y="2348880"/>
            <a:ext cx="223274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728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7643" y="807216"/>
            <a:ext cx="7558608" cy="576063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Паспорт </a:t>
            </a:r>
            <a:r>
              <a:rPr lang="ru-RU" b="1" i="1" dirty="0" err="1" smtClean="0"/>
              <a:t>поезії</a:t>
            </a:r>
            <a:r>
              <a:rPr lang="ru-RU" b="1" i="1" dirty="0" smtClean="0"/>
              <a:t> “У </a:t>
            </a:r>
            <a:r>
              <a:rPr lang="ru-RU" b="1" i="1" dirty="0" err="1" smtClean="0"/>
              <a:t>нашім</a:t>
            </a:r>
            <a:r>
              <a:rPr lang="ru-RU" b="1" i="1" dirty="0" smtClean="0"/>
              <a:t> </a:t>
            </a:r>
            <a:r>
              <a:rPr lang="ru-RU" b="1" i="1" dirty="0" err="1" smtClean="0"/>
              <a:t>раї</a:t>
            </a:r>
            <a:r>
              <a:rPr lang="ru-RU" b="1" i="1" dirty="0" smtClean="0"/>
              <a:t> на </a:t>
            </a:r>
            <a:r>
              <a:rPr lang="ru-RU" b="1" i="1" dirty="0" err="1" smtClean="0"/>
              <a:t>землі</a:t>
            </a:r>
            <a:r>
              <a:rPr lang="ru-RU" b="1" i="1" dirty="0" smtClean="0"/>
              <a:t>”</a:t>
            </a:r>
            <a:endParaRPr lang="uk-UA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8136904" cy="381642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Історія написання: </a:t>
            </a:r>
            <a:r>
              <a:rPr lang="ru-RU" dirty="0" smtClean="0">
                <a:solidFill>
                  <a:schemeClr val="tx1"/>
                </a:solidFill>
              </a:rPr>
              <a:t>написаний </a:t>
            </a:r>
            <a:r>
              <a:rPr lang="ru-RU" dirty="0" err="1" smtClean="0">
                <a:solidFill>
                  <a:schemeClr val="tx1"/>
                </a:solidFill>
              </a:rPr>
              <a:t>вірш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період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перебування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поета</a:t>
            </a:r>
            <a:r>
              <a:rPr lang="ru-RU" dirty="0" smtClean="0">
                <a:solidFill>
                  <a:schemeClr val="tx1"/>
                </a:solidFill>
              </a:rPr>
              <a:t> в </a:t>
            </a:r>
            <a:r>
              <a:rPr lang="ru-RU" dirty="0" err="1" smtClean="0">
                <a:solidFill>
                  <a:schemeClr val="tx1"/>
                </a:solidFill>
              </a:rPr>
              <a:t>засланні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Літературний рід </a:t>
            </a:r>
            <a:r>
              <a:rPr lang="uk-UA" dirty="0" smtClean="0">
                <a:solidFill>
                  <a:schemeClr val="tx1"/>
                </a:solidFill>
              </a:rPr>
              <a:t>– лірика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Вид лірики </a:t>
            </a:r>
            <a:r>
              <a:rPr lang="uk-UA" dirty="0" smtClean="0">
                <a:solidFill>
                  <a:schemeClr val="tx1"/>
                </a:solidFill>
              </a:rPr>
              <a:t>– громадянська лірика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Жанр</a:t>
            </a:r>
            <a:r>
              <a:rPr lang="uk-UA" dirty="0" smtClean="0">
                <a:solidFill>
                  <a:schemeClr val="tx1"/>
                </a:solidFill>
              </a:rPr>
              <a:t> – ліричний вірш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Віршовий розмір </a:t>
            </a:r>
            <a:r>
              <a:rPr lang="uk-UA" dirty="0" smtClean="0">
                <a:solidFill>
                  <a:schemeClr val="tx1"/>
                </a:solidFill>
              </a:rPr>
              <a:t>- чотиристопний ямб з пірихієм </a:t>
            </a:r>
          </a:p>
          <a:p>
            <a:pPr algn="l"/>
            <a:r>
              <a:rPr lang="uk-UA" b="1" i="1" dirty="0" smtClean="0">
                <a:solidFill>
                  <a:schemeClr val="tx1"/>
                </a:solidFill>
              </a:rPr>
              <a:t>Рима</a:t>
            </a:r>
            <a:r>
              <a:rPr lang="uk-UA" dirty="0" smtClean="0">
                <a:solidFill>
                  <a:schemeClr val="tx1"/>
                </a:solidFill>
              </a:rPr>
              <a:t> - чергування чоловічої і жіночої рими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4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130425"/>
            <a:ext cx="7558608" cy="3242791"/>
          </a:xfrm>
        </p:spPr>
        <p:txBody>
          <a:bodyPr>
            <a:normAutofit fontScale="90000"/>
          </a:bodyPr>
          <a:lstStyle/>
          <a:p>
            <a:pPr algn="l"/>
            <a:r>
              <a:rPr lang="uk-UA" sz="3600" b="1" i="1" dirty="0" smtClean="0"/>
              <a:t>Тема: </a:t>
            </a:r>
            <a:r>
              <a:rPr lang="uk-UA" sz="3600" dirty="0" smtClean="0"/>
              <a:t>розповідь про важку жіночу долю, </a:t>
            </a:r>
            <a:r>
              <a:rPr lang="uk-UA" sz="3600" dirty="0" err="1" smtClean="0"/>
              <a:t>долю</a:t>
            </a:r>
            <a:r>
              <a:rPr lang="uk-UA" sz="3600" dirty="0" smtClean="0"/>
              <a:t> матері в умовах покріпачення, соціального і національного гніту.</a:t>
            </a:r>
            <a:br>
              <a:rPr lang="uk-UA" sz="3600" dirty="0" smtClean="0"/>
            </a:br>
            <a:r>
              <a:rPr lang="uk-UA" sz="3600" b="1" i="1" dirty="0" smtClean="0"/>
              <a:t>Ідея: </a:t>
            </a:r>
            <a:r>
              <a:rPr lang="uk-UA" sz="3600" dirty="0" smtClean="0"/>
              <a:t>возвеличення святості матері, того найціннішого, що є у кожної людини; засудження соціального устрою, який змусив страждати багатьох жінок.</a:t>
            </a:r>
            <a:br>
              <a:rPr lang="uk-UA" sz="3600" dirty="0" smtClean="0"/>
            </a:br>
            <a:r>
              <a:rPr lang="uk-UA" sz="3600" b="1" i="1" dirty="0" smtClean="0"/>
              <a:t>Основна думка: </a:t>
            </a:r>
            <a:r>
              <a:rPr lang="uk-UA" sz="3600" i="1" dirty="0" smtClean="0"/>
              <a:t>«</a:t>
            </a:r>
            <a:r>
              <a:rPr lang="ru-RU" sz="3600" i="1" dirty="0" smtClean="0"/>
              <a:t>І перед нею </a:t>
            </a:r>
            <a:r>
              <a:rPr lang="ru-RU" sz="3600" i="1" dirty="0" err="1" smtClean="0"/>
              <a:t>помолюся</a:t>
            </a:r>
            <a:r>
              <a:rPr lang="ru-RU" sz="3600" i="1" dirty="0" smtClean="0"/>
              <a:t>,</a:t>
            </a:r>
            <a:br>
              <a:rPr lang="ru-RU" sz="3600" i="1" dirty="0" smtClean="0"/>
            </a:br>
            <a:r>
              <a:rPr lang="ru-RU" sz="3600" i="1" dirty="0" err="1" smtClean="0"/>
              <a:t>Мов</a:t>
            </a:r>
            <a:r>
              <a:rPr lang="ru-RU" sz="3600" i="1" dirty="0" smtClean="0"/>
              <a:t> перед образом святим</a:t>
            </a:r>
            <a:br>
              <a:rPr lang="ru-RU" sz="3600" i="1" dirty="0" smtClean="0"/>
            </a:br>
            <a:r>
              <a:rPr lang="ru-RU" sz="3600" i="1" dirty="0" err="1" smtClean="0"/>
              <a:t>Тієї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Матері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святої</a:t>
            </a:r>
            <a:r>
              <a:rPr lang="ru-RU" sz="3600" i="1" dirty="0" smtClean="0"/>
              <a:t>,</a:t>
            </a:r>
            <a:br>
              <a:rPr lang="ru-RU" sz="3600" i="1" dirty="0" smtClean="0"/>
            </a:br>
            <a:r>
              <a:rPr lang="ru-RU" sz="3600" i="1" dirty="0" err="1" smtClean="0"/>
              <a:t>Що</a:t>
            </a:r>
            <a:r>
              <a:rPr lang="ru-RU" sz="3600" i="1" dirty="0" smtClean="0"/>
              <a:t> в мир наш Бога принесла…»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uk-UA" sz="3600" i="1" dirty="0" smtClean="0"/>
              <a:t>«Слово мамо. </a:t>
            </a:r>
            <a:r>
              <a:rPr lang="uk-UA" sz="3600" i="1" dirty="0" err="1" smtClean="0"/>
              <a:t>Великеє</a:t>
            </a:r>
            <a:r>
              <a:rPr lang="uk-UA" sz="3600" i="1" dirty="0" smtClean="0"/>
              <a:t>,</a:t>
            </a:r>
            <a:br>
              <a:rPr lang="uk-UA" sz="3600" i="1" dirty="0" smtClean="0"/>
            </a:br>
            <a:r>
              <a:rPr lang="uk-UA" sz="3600" i="1" dirty="0" smtClean="0"/>
              <a:t> </a:t>
            </a:r>
            <a:r>
              <a:rPr lang="uk-UA" sz="3600" i="1" dirty="0" err="1" smtClean="0"/>
              <a:t>Найкращеє</a:t>
            </a:r>
            <a:r>
              <a:rPr lang="uk-UA" sz="3600" i="1" dirty="0" smtClean="0"/>
              <a:t> слово!»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1147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3"/>
            <a:ext cx="7702624" cy="720079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Композиція</a:t>
            </a:r>
            <a:endParaRPr lang="uk-UA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128792" cy="432048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 smtClean="0"/>
              <a:t> </a:t>
            </a:r>
            <a:r>
              <a:rPr lang="uk-UA" sz="2900" dirty="0" smtClean="0">
                <a:solidFill>
                  <a:schemeClr val="tx1"/>
                </a:solidFill>
              </a:rPr>
              <a:t>Поезія «У нашім раї на землі» — екскурс поета шляхами власного життя і розповідь про героїнь своїх творів.</a:t>
            </a:r>
          </a:p>
          <a:p>
            <a:pPr algn="l"/>
            <a:r>
              <a:rPr lang="uk-UA" sz="2900" dirty="0" smtClean="0">
                <a:solidFill>
                  <a:schemeClr val="tx1"/>
                </a:solidFill>
              </a:rPr>
              <a:t> Твір має оптимістичний початок і трагічне, сумне закінчення.</a:t>
            </a:r>
          </a:p>
          <a:p>
            <a:pPr algn="l"/>
            <a:r>
              <a:rPr lang="uk-UA" sz="2900" dirty="0" smtClean="0">
                <a:solidFill>
                  <a:schemeClr val="tx1"/>
                </a:solidFill>
              </a:rPr>
              <a:t> «У нашім раї…» містить протиставлення злиденного життя жінки-кріпачки райському.</a:t>
            </a:r>
          </a:p>
          <a:p>
            <a:pPr algn="l"/>
            <a:r>
              <a:rPr lang="uk-UA" sz="2900" dirty="0" smtClean="0">
                <a:solidFill>
                  <a:schemeClr val="tx1"/>
                </a:solidFill>
              </a:rPr>
              <a:t>Вірш можна умовно </a:t>
            </a:r>
            <a:r>
              <a:rPr lang="uk-UA" sz="2900" i="1" u="sng" dirty="0" smtClean="0">
                <a:solidFill>
                  <a:schemeClr val="tx1"/>
                </a:solidFill>
              </a:rPr>
              <a:t>на чотири частини:</a:t>
            </a:r>
          </a:p>
          <a:p>
            <a:pPr algn="l"/>
            <a:r>
              <a:rPr lang="uk-UA" sz="2900" dirty="0" smtClean="0">
                <a:solidFill>
                  <a:schemeClr val="tx1"/>
                </a:solidFill>
              </a:rPr>
              <a:t>гордість щасливої матері-селянки своєю малою дитиною — доля в майбутньому, коли діти-кріпаки виростуть; сором жінки-покритки  — доля її та дитини в майбутньому.</a:t>
            </a:r>
          </a:p>
          <a:p>
            <a:pPr algn="l"/>
            <a:endParaRPr lang="uk-UA" sz="5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691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749</Words>
  <Application>Microsoft Office PowerPoint</Application>
  <PresentationFormat>Экран (4:3)</PresentationFormat>
  <Paragraphs>137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Тарас Шевченко</vt:lpstr>
      <vt:lpstr>* * *</vt:lpstr>
      <vt:lpstr>Презентация PowerPoint</vt:lpstr>
      <vt:lpstr>Презентация PowerPoint</vt:lpstr>
      <vt:lpstr>Презентация PowerPoint</vt:lpstr>
      <vt:lpstr>Презентация PowerPoint</vt:lpstr>
      <vt:lpstr>Паспорт поезії “У нашім раї на землі”</vt:lpstr>
      <vt:lpstr>Тема: розповідь про важку жіночу долю, долю матері в умовах покріпачення, соціального і національного гніту. Ідея: возвеличення святості матері, того найціннішого, що є у кожної людини; засудження соціального устрою, який змусив страждати багатьох жінок. Основна думка: «І перед нею помолюся, Мов перед образом святим Тієї Матері святої, Що в мир наш Бога принесла…» «Слово мамо. Великеє,  Найкращеє слово!» </vt:lpstr>
      <vt:lpstr>Композиція</vt:lpstr>
      <vt:lpstr>Два плани трактування жіночої долі</vt:lpstr>
      <vt:lpstr>ІІ – доля матері-покритки, яка терпить зневагу від власних дітей: …А тебе покине Калікою на розпутті, Щоб собак дражнила, Та ще й вилає. За те, бач, Що на світ родила. І за те ще, що так тяжко Дитину любила. І любитимеш, небого, Поки не загинеш Межи псами на морозі Де-небудь під тином. </vt:lpstr>
      <vt:lpstr>Образ-символ: Божа Матір – символ святості, любові, добра, правди, всепрощення</vt:lpstr>
      <vt:lpstr>Художні засоби: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Тарас Шевченко</dc:title>
  <dc:creator>Nata</dc:creator>
  <cp:lastModifiedBy>Nata</cp:lastModifiedBy>
  <cp:revision>18</cp:revision>
  <dcterms:created xsi:type="dcterms:W3CDTF">2021-03-29T13:20:30Z</dcterms:created>
  <dcterms:modified xsi:type="dcterms:W3CDTF">2021-05-29T18:22:54Z</dcterms:modified>
</cp:coreProperties>
</file>