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907" r:id="rId3"/>
    <p:sldId id="2829" r:id="rId4"/>
    <p:sldId id="2953" r:id="rId5"/>
    <p:sldId id="2909" r:id="rId6"/>
    <p:sldId id="2954" r:id="rId7"/>
    <p:sldId id="2055" r:id="rId8"/>
    <p:sldId id="2901" r:id="rId9"/>
    <p:sldId id="2933" r:id="rId10"/>
    <p:sldId id="2957" r:id="rId11"/>
    <p:sldId id="2958" r:id="rId12"/>
    <p:sldId id="2959" r:id="rId13"/>
    <p:sldId id="2960" r:id="rId14"/>
    <p:sldId id="2961" r:id="rId15"/>
    <p:sldId id="2679" r:id="rId16"/>
    <p:sldId id="2962" r:id="rId17"/>
    <p:sldId id="2964" r:id="rId18"/>
    <p:sldId id="2968" r:id="rId19"/>
    <p:sldId id="2967" r:id="rId20"/>
    <p:sldId id="2969" r:id="rId21"/>
    <p:sldId id="2965" r:id="rId22"/>
    <p:sldId id="2925" r:id="rId23"/>
    <p:sldId id="295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38D8"/>
    <a:srgbClr val="00B050"/>
    <a:srgbClr val="1694E9"/>
    <a:srgbClr val="DCD0D7"/>
    <a:srgbClr val="002060"/>
    <a:srgbClr val="2F3242"/>
    <a:srgbClr val="FFFF00"/>
    <a:srgbClr val="295FFF"/>
    <a:srgbClr val="FFB441"/>
    <a:srgbClr val="709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6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14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53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005.radikal.ru/i211/1009/4c/d6210dd1d773.jpg" TargetMode="External"/><Relationship Id="rId5" Type="http://schemas.openxmlformats.org/officeDocument/2006/relationships/image" Target="../media/image46.jpeg"/><Relationship Id="rId4" Type="http://schemas.openxmlformats.org/officeDocument/2006/relationships/hyperlink" Target="http://b.foto.radikal.ru/0608/4353dec2c4f6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image" Target="../media/image18.gif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290" y="2660821"/>
            <a:ext cx="1996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№201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7957" y="4303455"/>
            <a:ext cx="9336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F3242"/>
                </a:solidFill>
              </a:rPr>
              <a:t>Читання. Читаю і </a:t>
            </a:r>
            <a:r>
              <a:rPr lang="ru-RU" sz="4000" b="1" dirty="0" err="1">
                <a:solidFill>
                  <a:srgbClr val="2F3242"/>
                </a:solidFill>
              </a:rPr>
              <a:t>відгадую</a:t>
            </a:r>
            <a:r>
              <a:rPr lang="ru-RU" sz="4000" b="1" dirty="0">
                <a:solidFill>
                  <a:srgbClr val="2F3242"/>
                </a:solidFill>
              </a:rPr>
              <a:t> загадки. Загадки. </a:t>
            </a:r>
            <a:r>
              <a:rPr lang="ru-RU" sz="4000" b="1" dirty="0" err="1">
                <a:solidFill>
                  <a:srgbClr val="2F3242"/>
                </a:solidFill>
              </a:rPr>
              <a:t>Складання</a:t>
            </a:r>
            <a:r>
              <a:rPr lang="ru-RU" sz="4000" b="1" dirty="0">
                <a:solidFill>
                  <a:srgbClr val="2F3242"/>
                </a:solidFill>
              </a:rPr>
              <a:t> загадки про </a:t>
            </a:r>
            <a:r>
              <a:rPr lang="ru-RU" sz="4000" b="1" dirty="0" err="1">
                <a:solidFill>
                  <a:srgbClr val="2F3242"/>
                </a:solidFill>
              </a:rPr>
              <a:t>тварину</a:t>
            </a:r>
            <a:r>
              <a:rPr lang="ru-RU" sz="4000" b="1" dirty="0">
                <a:solidFill>
                  <a:srgbClr val="2F3242"/>
                </a:solidFill>
              </a:rPr>
              <a:t>. </a:t>
            </a:r>
            <a:r>
              <a:rPr lang="ru-RU" sz="4000" b="1" dirty="0" err="1">
                <a:solidFill>
                  <a:srgbClr val="2F3242"/>
                </a:solidFill>
              </a:rPr>
              <a:t>Опрацювання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текстів</a:t>
            </a:r>
            <a:r>
              <a:rPr lang="ru-RU" sz="4000" b="1" dirty="0">
                <a:solidFill>
                  <a:srgbClr val="2F3242"/>
                </a:solidFill>
              </a:rPr>
              <a:t> «У </a:t>
            </a:r>
            <a:r>
              <a:rPr lang="ru-RU" sz="4000" b="1" dirty="0" err="1">
                <a:solidFill>
                  <a:srgbClr val="2F3242"/>
                </a:solidFill>
              </a:rPr>
              <a:t>лісовій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школі</a:t>
            </a:r>
            <a:r>
              <a:rPr lang="ru-RU" sz="4000" b="1" dirty="0">
                <a:solidFill>
                  <a:srgbClr val="2F3242"/>
                </a:solidFill>
              </a:rPr>
              <a:t>», «Солодке слово»</a:t>
            </a:r>
            <a:endParaRPr lang="uk-UA" sz="40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-6920"/>
            <a:ext cx="2402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Українська мова (навчання грамоти) 1 клас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"/>
          <a:stretch/>
        </p:blipFill>
        <p:spPr>
          <a:xfrm>
            <a:off x="5921533" y="317241"/>
            <a:ext cx="5900353" cy="327906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Прочитайте  загадку, </a:t>
            </a:r>
            <a:r>
              <a:rPr lang="ru-RU" sz="2000" b="1" dirty="0" err="1">
                <a:solidFill>
                  <a:schemeClr val="bg1"/>
                </a:solidFill>
              </a:rPr>
              <a:t>відгадайте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її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43" y="5396753"/>
            <a:ext cx="2232519" cy="12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576" y="1250301"/>
            <a:ext cx="7719461" cy="414645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500" b="1" dirty="0">
                <a:solidFill>
                  <a:schemeClr val="tx1"/>
                </a:solidFill>
              </a:rPr>
              <a:t>Він </a:t>
            </a:r>
            <a:r>
              <a:rPr lang="ru-RU" sz="4500" b="1" dirty="0" err="1">
                <a:solidFill>
                  <a:schemeClr val="tx1"/>
                </a:solidFill>
              </a:rPr>
              <a:t>дуже</a:t>
            </a:r>
            <a:r>
              <a:rPr lang="ru-RU" sz="4500" b="1" dirty="0">
                <a:solidFill>
                  <a:schemeClr val="tx1"/>
                </a:solidFill>
              </a:rPr>
              <a:t> любить </a:t>
            </a:r>
            <a:r>
              <a:rPr lang="ru-RU" sz="4500" b="1" dirty="0" err="1">
                <a:solidFill>
                  <a:schemeClr val="tx1"/>
                </a:solidFill>
              </a:rPr>
              <a:t>мандрувати</a:t>
            </a:r>
            <a:r>
              <a:rPr lang="ru-RU" sz="4500" b="1" dirty="0">
                <a:solidFill>
                  <a:schemeClr val="tx1"/>
                </a:solidFill>
              </a:rPr>
              <a:t>,</a:t>
            </a:r>
          </a:p>
          <a:p>
            <a:pPr algn="just"/>
            <a:r>
              <a:rPr lang="ru-RU" sz="4500" b="1" dirty="0">
                <a:solidFill>
                  <a:schemeClr val="tx1"/>
                </a:solidFill>
              </a:rPr>
              <a:t>а </a:t>
            </a:r>
            <a:r>
              <a:rPr lang="ru-RU" sz="4500" b="1" dirty="0" err="1">
                <a:solidFill>
                  <a:schemeClr val="tx1"/>
                </a:solidFill>
              </a:rPr>
              <a:t>щоб</a:t>
            </a:r>
            <a:r>
              <a:rPr lang="ru-RU" sz="4500" b="1" dirty="0">
                <a:solidFill>
                  <a:schemeClr val="tx1"/>
                </a:solidFill>
              </a:rPr>
              <a:t> </a:t>
            </a:r>
            <a:r>
              <a:rPr lang="ru-RU" sz="4500" b="1" dirty="0" err="1">
                <a:solidFill>
                  <a:schemeClr val="tx1"/>
                </a:solidFill>
              </a:rPr>
              <a:t>було</a:t>
            </a:r>
            <a:r>
              <a:rPr lang="ru-RU" sz="4500" b="1" dirty="0">
                <a:solidFill>
                  <a:schemeClr val="tx1"/>
                </a:solidFill>
              </a:rPr>
              <a:t> де </a:t>
            </a:r>
            <a:r>
              <a:rPr lang="ru-RU" sz="4500" b="1" dirty="0" err="1">
                <a:solidFill>
                  <a:schemeClr val="tx1"/>
                </a:solidFill>
              </a:rPr>
              <a:t>ночувати</a:t>
            </a:r>
            <a:r>
              <a:rPr lang="ru-RU" sz="4500" b="1" dirty="0">
                <a:solidFill>
                  <a:schemeClr val="tx1"/>
                </a:solidFill>
              </a:rPr>
              <a:t>,</a:t>
            </a:r>
          </a:p>
          <a:p>
            <a:pPr algn="just"/>
            <a:r>
              <a:rPr lang="ru-RU" sz="4500" b="1" dirty="0">
                <a:solidFill>
                  <a:schemeClr val="tx1"/>
                </a:solidFill>
              </a:rPr>
              <a:t>то носить хатку на </a:t>
            </a:r>
            <a:r>
              <a:rPr lang="ru-RU" sz="4500" b="1" dirty="0" err="1">
                <a:solidFill>
                  <a:schemeClr val="tx1"/>
                </a:solidFill>
              </a:rPr>
              <a:t>собі</a:t>
            </a:r>
            <a:r>
              <a:rPr lang="ru-RU" sz="4500" b="1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4500" b="1" dirty="0" err="1">
                <a:solidFill>
                  <a:schemeClr val="tx1"/>
                </a:solidFill>
              </a:rPr>
              <a:t>Знайомий</a:t>
            </a:r>
            <a:r>
              <a:rPr lang="ru-RU" sz="4500" b="1" dirty="0">
                <a:solidFill>
                  <a:schemeClr val="tx1"/>
                </a:solidFill>
              </a:rPr>
              <a:t>, </a:t>
            </a:r>
            <a:r>
              <a:rPr lang="ru-RU" sz="4500" b="1" dirty="0" err="1">
                <a:solidFill>
                  <a:schemeClr val="tx1"/>
                </a:solidFill>
              </a:rPr>
              <a:t>друже</a:t>
            </a:r>
            <a:r>
              <a:rPr lang="ru-RU" sz="4500" b="1" dirty="0">
                <a:solidFill>
                  <a:schemeClr val="tx1"/>
                </a:solidFill>
              </a:rPr>
              <a:t>, </a:t>
            </a:r>
            <a:r>
              <a:rPr lang="ru-RU" sz="4500" b="1" dirty="0" err="1">
                <a:solidFill>
                  <a:schemeClr val="tx1"/>
                </a:solidFill>
              </a:rPr>
              <a:t>він</a:t>
            </a:r>
            <a:r>
              <a:rPr lang="ru-RU" sz="4500" b="1" dirty="0">
                <a:solidFill>
                  <a:schemeClr val="tx1"/>
                </a:solidFill>
              </a:rPr>
              <a:t> </a:t>
            </a:r>
            <a:r>
              <a:rPr lang="ru-RU" sz="4500" b="1" dirty="0" err="1">
                <a:solidFill>
                  <a:schemeClr val="tx1"/>
                </a:solidFill>
              </a:rPr>
              <a:t>тобі</a:t>
            </a:r>
            <a:r>
              <a:rPr lang="ru-RU" sz="4500" b="1" dirty="0">
                <a:solidFill>
                  <a:schemeClr val="tx1"/>
                </a:solidFill>
              </a:rPr>
              <a:t>?</a:t>
            </a:r>
          </a:p>
          <a:p>
            <a:pPr algn="just"/>
            <a:r>
              <a:rPr lang="ru-RU" sz="4500" b="1" dirty="0" err="1">
                <a:solidFill>
                  <a:schemeClr val="tx1"/>
                </a:solidFill>
              </a:rPr>
              <a:t>Хто</a:t>
            </a:r>
            <a:r>
              <a:rPr lang="ru-RU" sz="4500" b="1" dirty="0">
                <a:solidFill>
                  <a:schemeClr val="tx1"/>
                </a:solidFill>
              </a:rPr>
              <a:t> </a:t>
            </a:r>
            <a:r>
              <a:rPr lang="ru-RU" sz="4500" b="1" dirty="0" err="1">
                <a:solidFill>
                  <a:schemeClr val="tx1"/>
                </a:solidFill>
              </a:rPr>
              <a:t>це</a:t>
            </a:r>
            <a:r>
              <a:rPr lang="ru-RU" sz="4500" b="1" dirty="0">
                <a:solidFill>
                  <a:schemeClr val="tx1"/>
                </a:solidFill>
              </a:rPr>
              <a:t>? </a:t>
            </a:r>
          </a:p>
          <a:p>
            <a:pPr algn="r"/>
            <a:r>
              <a:rPr lang="ru-RU" sz="4500" b="1" i="1" dirty="0">
                <a:solidFill>
                  <a:schemeClr val="tx1"/>
                </a:solidFill>
              </a:rPr>
              <a:t>Петро Ребро</a:t>
            </a:r>
            <a:endParaRPr lang="uk-UA" sz="4500" b="1" i="1" dirty="0">
              <a:solidFill>
                <a:schemeClr val="tx1"/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6027" t="8612" r="5320" b="12367"/>
          <a:stretch/>
        </p:blipFill>
        <p:spPr>
          <a:xfrm>
            <a:off x="8003867" y="1575744"/>
            <a:ext cx="4083795" cy="364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Прочитайте  загадку, </a:t>
            </a:r>
            <a:r>
              <a:rPr lang="ru-RU" sz="2000" b="1" dirty="0" err="1">
                <a:solidFill>
                  <a:schemeClr val="bg1"/>
                </a:solidFill>
              </a:rPr>
              <a:t>відгадайте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її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43" y="5396753"/>
            <a:ext cx="2232519" cy="12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576" y="1250301"/>
            <a:ext cx="7719461" cy="414645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500" b="1" dirty="0">
                <a:solidFill>
                  <a:schemeClr val="tx1"/>
                </a:solidFill>
              </a:rPr>
              <a:t>Хвіст </a:t>
            </a:r>
            <a:r>
              <a:rPr lang="ru-RU" sz="4500" b="1" dirty="0" err="1">
                <a:solidFill>
                  <a:schemeClr val="tx1"/>
                </a:solidFill>
              </a:rPr>
              <a:t>куценький</a:t>
            </a:r>
            <a:r>
              <a:rPr lang="ru-RU" sz="4500" b="1" dirty="0">
                <a:solidFill>
                  <a:schemeClr val="tx1"/>
                </a:solidFill>
              </a:rPr>
              <a:t>, </a:t>
            </a:r>
            <a:r>
              <a:rPr lang="ru-RU" sz="4500" b="1" dirty="0" err="1">
                <a:solidFill>
                  <a:schemeClr val="tx1"/>
                </a:solidFill>
              </a:rPr>
              <a:t>довгі</a:t>
            </a:r>
            <a:r>
              <a:rPr lang="ru-RU" sz="4500" b="1" dirty="0">
                <a:solidFill>
                  <a:schemeClr val="tx1"/>
                </a:solidFill>
              </a:rPr>
              <a:t> </a:t>
            </a:r>
            <a:r>
              <a:rPr lang="ru-RU" sz="4500" b="1" dirty="0" err="1">
                <a:solidFill>
                  <a:schemeClr val="tx1"/>
                </a:solidFill>
              </a:rPr>
              <a:t>вуха</a:t>
            </a:r>
            <a:r>
              <a:rPr lang="ru-RU" sz="4500" b="1" dirty="0">
                <a:solidFill>
                  <a:schemeClr val="tx1"/>
                </a:solidFill>
              </a:rPr>
              <a:t>,</a:t>
            </a:r>
          </a:p>
          <a:p>
            <a:pPr algn="just"/>
            <a:r>
              <a:rPr lang="ru-RU" sz="4500" b="1" dirty="0" err="1">
                <a:solidFill>
                  <a:schemeClr val="tx1"/>
                </a:solidFill>
              </a:rPr>
              <a:t>має</a:t>
            </a:r>
            <a:r>
              <a:rPr lang="ru-RU" sz="4500" b="1" dirty="0">
                <a:solidFill>
                  <a:schemeClr val="tx1"/>
                </a:solidFill>
              </a:rPr>
              <a:t> в </a:t>
            </a:r>
            <a:r>
              <a:rPr lang="ru-RU" sz="4500" b="1" dirty="0" err="1">
                <a:solidFill>
                  <a:schemeClr val="tx1"/>
                </a:solidFill>
              </a:rPr>
              <a:t>шафі</a:t>
            </a:r>
            <a:r>
              <a:rPr lang="ru-RU" sz="4500" b="1" dirty="0">
                <a:solidFill>
                  <a:schemeClr val="tx1"/>
                </a:solidFill>
              </a:rPr>
              <a:t> два кожухи.</a:t>
            </a:r>
          </a:p>
          <a:p>
            <a:pPr algn="just"/>
            <a:r>
              <a:rPr lang="ru-RU" sz="4500" b="1" dirty="0" err="1">
                <a:solidFill>
                  <a:schemeClr val="tx1"/>
                </a:solidFill>
              </a:rPr>
              <a:t>Влітку</a:t>
            </a:r>
            <a:r>
              <a:rPr lang="ru-RU" sz="4500" b="1" dirty="0">
                <a:solidFill>
                  <a:schemeClr val="tx1"/>
                </a:solidFill>
              </a:rPr>
              <a:t> </a:t>
            </a:r>
            <a:r>
              <a:rPr lang="ru-RU" sz="4500" b="1" dirty="0" err="1">
                <a:solidFill>
                  <a:schemeClr val="tx1"/>
                </a:solidFill>
              </a:rPr>
              <a:t>одягає</a:t>
            </a:r>
            <a:r>
              <a:rPr lang="ru-RU" sz="4500" b="1" dirty="0">
                <a:solidFill>
                  <a:schemeClr val="tx1"/>
                </a:solidFill>
              </a:rPr>
              <a:t> </a:t>
            </a:r>
            <a:r>
              <a:rPr lang="ru-RU" sz="4500" b="1" dirty="0" err="1">
                <a:solidFill>
                  <a:schemeClr val="tx1"/>
                </a:solidFill>
              </a:rPr>
              <a:t>сірий</a:t>
            </a:r>
            <a:r>
              <a:rPr lang="ru-RU" sz="4500" b="1" dirty="0">
                <a:solidFill>
                  <a:schemeClr val="tx1"/>
                </a:solidFill>
              </a:rPr>
              <a:t>,</a:t>
            </a:r>
          </a:p>
          <a:p>
            <a:pPr algn="just"/>
            <a:r>
              <a:rPr lang="ru-RU" sz="4500" b="1" dirty="0">
                <a:solidFill>
                  <a:schemeClr val="tx1"/>
                </a:solidFill>
              </a:rPr>
              <a:t>ну а </a:t>
            </a:r>
            <a:r>
              <a:rPr lang="ru-RU" sz="4500" b="1" dirty="0" err="1">
                <a:solidFill>
                  <a:schemeClr val="tx1"/>
                </a:solidFill>
              </a:rPr>
              <a:t>взимку</a:t>
            </a:r>
            <a:r>
              <a:rPr lang="ru-RU" sz="4500" b="1" dirty="0">
                <a:solidFill>
                  <a:schemeClr val="tx1"/>
                </a:solidFill>
              </a:rPr>
              <a:t> — </a:t>
            </a:r>
            <a:r>
              <a:rPr lang="ru-RU" sz="4500" b="1" dirty="0" err="1">
                <a:solidFill>
                  <a:schemeClr val="tx1"/>
                </a:solidFill>
              </a:rPr>
              <a:t>теплий</a:t>
            </a:r>
            <a:r>
              <a:rPr lang="ru-RU" sz="4500" b="1" dirty="0">
                <a:solidFill>
                  <a:schemeClr val="tx1"/>
                </a:solidFill>
              </a:rPr>
              <a:t> </a:t>
            </a:r>
            <a:r>
              <a:rPr lang="ru-RU" sz="4500" b="1" dirty="0" err="1">
                <a:solidFill>
                  <a:schemeClr val="tx1"/>
                </a:solidFill>
              </a:rPr>
              <a:t>білий</a:t>
            </a:r>
            <a:r>
              <a:rPr lang="ru-RU" sz="4500" b="1" dirty="0">
                <a:solidFill>
                  <a:schemeClr val="tx1"/>
                </a:solidFill>
              </a:rPr>
              <a:t>.</a:t>
            </a:r>
          </a:p>
          <a:p>
            <a:pPr algn="r"/>
            <a:r>
              <a:rPr lang="uk-UA" sz="4500" b="1" i="1" dirty="0">
                <a:solidFill>
                  <a:schemeClr val="tx1"/>
                </a:solidFill>
              </a:rPr>
              <a:t>Леся Вознюк</a:t>
            </a: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665" y="1073020"/>
            <a:ext cx="2836278" cy="430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Прочитайте  загадку, </a:t>
            </a:r>
            <a:r>
              <a:rPr lang="ru-RU" sz="2000" b="1" dirty="0" err="1">
                <a:solidFill>
                  <a:schemeClr val="bg1"/>
                </a:solidFill>
              </a:rPr>
              <a:t>відгадайте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її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43" y="5396753"/>
            <a:ext cx="2232519" cy="12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576" y="1250301"/>
            <a:ext cx="6683763" cy="430141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000" b="1" dirty="0" err="1">
                <a:solidFill>
                  <a:schemeClr val="tx1"/>
                </a:solidFill>
              </a:rPr>
              <a:t>Червонясту</a:t>
            </a:r>
            <a:r>
              <a:rPr lang="ru-RU" sz="4000" b="1" dirty="0">
                <a:solidFill>
                  <a:schemeClr val="tx1"/>
                </a:solidFill>
              </a:rPr>
              <a:t> шубку </a:t>
            </a:r>
            <a:r>
              <a:rPr lang="ru-RU" sz="4000" b="1" dirty="0" err="1">
                <a:solidFill>
                  <a:schemeClr val="tx1"/>
                </a:solidFill>
              </a:rPr>
              <a:t>має</a:t>
            </a:r>
            <a:r>
              <a:rPr lang="ru-RU" sz="4000" b="1" dirty="0">
                <a:solidFill>
                  <a:schemeClr val="tx1"/>
                </a:solidFill>
              </a:rPr>
              <a:t>,</a:t>
            </a:r>
          </a:p>
          <a:p>
            <a:pPr algn="just"/>
            <a:r>
              <a:rPr lang="ru-RU" sz="4000" b="1" dirty="0">
                <a:solidFill>
                  <a:schemeClr val="tx1"/>
                </a:solidFill>
              </a:rPr>
              <a:t>по </a:t>
            </a:r>
            <a:r>
              <a:rPr lang="ru-RU" sz="4000" b="1" dirty="0" err="1">
                <a:solidFill>
                  <a:schemeClr val="tx1"/>
                </a:solidFill>
              </a:rPr>
              <a:t>гілках</a:t>
            </a:r>
            <a:r>
              <a:rPr lang="ru-RU" sz="4000" b="1" dirty="0">
                <a:solidFill>
                  <a:schemeClr val="tx1"/>
                </a:solidFill>
              </a:rPr>
              <a:t> вона </a:t>
            </a:r>
            <a:r>
              <a:rPr lang="ru-RU" sz="4000" b="1" dirty="0" err="1">
                <a:solidFill>
                  <a:schemeClr val="tx1"/>
                </a:solidFill>
              </a:rPr>
              <a:t>стрибає</a:t>
            </a:r>
            <a:r>
              <a:rPr lang="ru-RU" sz="4000" b="1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4000" b="1" dirty="0" err="1">
                <a:solidFill>
                  <a:schemeClr val="tx1"/>
                </a:solidFill>
              </a:rPr>
              <a:t>Хоч</a:t>
            </a:r>
            <a:r>
              <a:rPr lang="ru-RU" sz="4000" b="1" dirty="0">
                <a:solidFill>
                  <a:schemeClr val="tx1"/>
                </a:solidFill>
              </a:rPr>
              <a:t> сама мала на </a:t>
            </a:r>
            <a:r>
              <a:rPr lang="ru-RU" sz="4000" b="1" dirty="0" err="1">
                <a:solidFill>
                  <a:schemeClr val="tx1"/>
                </a:solidFill>
              </a:rPr>
              <a:t>зріст</a:t>
            </a:r>
            <a:r>
              <a:rPr lang="ru-RU" sz="4000" b="1" dirty="0">
                <a:solidFill>
                  <a:schemeClr val="tx1"/>
                </a:solidFill>
              </a:rPr>
              <a:t>,</a:t>
            </a:r>
          </a:p>
          <a:p>
            <a:pPr algn="just"/>
            <a:r>
              <a:rPr lang="ru-RU" sz="4000" b="1" dirty="0">
                <a:solidFill>
                  <a:schemeClr val="tx1"/>
                </a:solidFill>
              </a:rPr>
              <a:t>та великий </a:t>
            </a:r>
            <a:r>
              <a:rPr lang="ru-RU" sz="4000" b="1" dirty="0" err="1">
                <a:solidFill>
                  <a:schemeClr val="tx1"/>
                </a:solidFill>
              </a:rPr>
              <a:t>має</a:t>
            </a:r>
            <a:r>
              <a:rPr lang="ru-RU" sz="4000" b="1" dirty="0">
                <a:solidFill>
                  <a:schemeClr val="tx1"/>
                </a:solidFill>
              </a:rPr>
              <a:t> </a:t>
            </a:r>
            <a:r>
              <a:rPr lang="ru-RU" sz="4000" b="1" dirty="0" err="1">
                <a:solidFill>
                  <a:schemeClr val="tx1"/>
                </a:solidFill>
              </a:rPr>
              <a:t>хвіст</a:t>
            </a:r>
            <a:r>
              <a:rPr lang="ru-RU" sz="4000" b="1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4000" b="1" dirty="0">
                <a:solidFill>
                  <a:schemeClr val="tx1"/>
                </a:solidFill>
              </a:rPr>
              <a:t>Як </a:t>
            </a:r>
            <a:r>
              <a:rPr lang="ru-RU" sz="4000" b="1" dirty="0" err="1">
                <a:solidFill>
                  <a:schemeClr val="tx1"/>
                </a:solidFill>
              </a:rPr>
              <a:t>намисто</a:t>
            </a:r>
            <a:r>
              <a:rPr lang="ru-RU" sz="4000" b="1" dirty="0">
                <a:solidFill>
                  <a:schemeClr val="tx1"/>
                </a:solidFill>
              </a:rPr>
              <a:t>, </a:t>
            </a:r>
            <a:r>
              <a:rPr lang="ru-RU" sz="4000" b="1" dirty="0" err="1">
                <a:solidFill>
                  <a:schemeClr val="tx1"/>
                </a:solidFill>
              </a:rPr>
              <a:t>оченята</a:t>
            </a:r>
            <a:r>
              <a:rPr lang="ru-RU" sz="4000" b="1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4000" b="1" dirty="0" err="1">
                <a:solidFill>
                  <a:schemeClr val="tx1"/>
                </a:solidFill>
              </a:rPr>
              <a:t>Хто</a:t>
            </a:r>
            <a:r>
              <a:rPr lang="ru-RU" sz="4000" b="1" dirty="0">
                <a:solidFill>
                  <a:schemeClr val="tx1"/>
                </a:solidFill>
              </a:rPr>
              <a:t> </a:t>
            </a:r>
            <a:r>
              <a:rPr lang="ru-RU" sz="4000" b="1" dirty="0" err="1">
                <a:solidFill>
                  <a:schemeClr val="tx1"/>
                </a:solidFill>
              </a:rPr>
              <a:t>це</a:t>
            </a:r>
            <a:r>
              <a:rPr lang="ru-RU" sz="4000" b="1" dirty="0">
                <a:solidFill>
                  <a:schemeClr val="tx1"/>
                </a:solidFill>
              </a:rPr>
              <a:t>? </a:t>
            </a:r>
            <a:r>
              <a:rPr lang="ru-RU" sz="4000" b="1" dirty="0" err="1">
                <a:solidFill>
                  <a:schemeClr val="tx1"/>
                </a:solidFill>
              </a:rPr>
              <a:t>Спробуй</a:t>
            </a:r>
            <a:r>
              <a:rPr lang="ru-RU" sz="4000" b="1" dirty="0">
                <a:solidFill>
                  <a:schemeClr val="tx1"/>
                </a:solidFill>
              </a:rPr>
              <a:t> </a:t>
            </a:r>
            <a:r>
              <a:rPr lang="ru-RU" sz="4000" b="1" dirty="0" err="1">
                <a:solidFill>
                  <a:schemeClr val="tx1"/>
                </a:solidFill>
              </a:rPr>
              <a:t>відгадати</a:t>
            </a:r>
            <a:r>
              <a:rPr lang="ru-RU" sz="4000" b="1" dirty="0">
                <a:solidFill>
                  <a:schemeClr val="tx1"/>
                </a:solidFill>
              </a:rPr>
              <a:t>.</a:t>
            </a:r>
          </a:p>
          <a:p>
            <a:pPr algn="r"/>
            <a:r>
              <a:rPr lang="uk-UA" sz="4000" b="1" i="1" dirty="0">
                <a:solidFill>
                  <a:schemeClr val="tx1"/>
                </a:solidFill>
              </a:rPr>
              <a:t>Марія Пономаренко</a:t>
            </a: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76" y="1250301"/>
            <a:ext cx="4925146" cy="39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Поміркуй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924" y="2358895"/>
            <a:ext cx="2657475" cy="428625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86612" y="2277835"/>
            <a:ext cx="8864081" cy="25274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/>
              <a:t>Які слова </a:t>
            </a:r>
            <a:r>
              <a:rPr lang="ru-RU" sz="4500" dirty="0" err="1"/>
              <a:t>допомогли</a:t>
            </a:r>
            <a:r>
              <a:rPr lang="ru-RU" sz="4500" dirty="0"/>
              <a:t> </a:t>
            </a:r>
            <a:r>
              <a:rPr lang="ru-RU" sz="4500" dirty="0" err="1"/>
              <a:t>відгадати</a:t>
            </a:r>
            <a:r>
              <a:rPr lang="ru-RU" sz="4500" dirty="0"/>
              <a:t> загадки? </a:t>
            </a:r>
          </a:p>
        </p:txBody>
      </p:sp>
    </p:spTree>
    <p:extLst>
      <p:ext uri="{BB962C8B-B14F-4D97-AF65-F5344CB8AC3E}">
        <p14:creationId xmlns:p14="http://schemas.microsoft.com/office/powerpoint/2010/main" val="32086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Творче </a:t>
            </a:r>
            <a:r>
              <a:rPr lang="ru-RU" sz="2000" b="1" dirty="0" err="1">
                <a:solidFill>
                  <a:schemeClr val="bg1"/>
                </a:solidFill>
              </a:rPr>
              <a:t>завдання</a:t>
            </a:r>
            <a:r>
              <a:rPr lang="ru-RU" sz="2000" b="1" dirty="0">
                <a:solidFill>
                  <a:schemeClr val="bg1"/>
                </a:solidFill>
              </a:rPr>
              <a:t>. Робота в </a:t>
            </a:r>
            <a:r>
              <a:rPr lang="ru-RU" sz="2000" b="1" dirty="0" err="1">
                <a:solidFill>
                  <a:schemeClr val="bg1"/>
                </a:solidFill>
              </a:rPr>
              <a:t>парі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315262" y="1269798"/>
            <a:ext cx="7296539" cy="2113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/>
              <a:t>Складіть загадку про </a:t>
            </a:r>
          </a:p>
          <a:p>
            <a:pPr algn="ctr"/>
            <a:r>
              <a:rPr lang="ru-RU" sz="4500" dirty="0"/>
              <a:t>будь-яку </a:t>
            </a:r>
            <a:r>
              <a:rPr lang="ru-RU" sz="4500" dirty="0" err="1"/>
              <a:t>тварину</a:t>
            </a:r>
            <a:r>
              <a:rPr lang="ru-RU" sz="4500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61" y="3841015"/>
            <a:ext cx="3956901" cy="2925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2742194"/>
            <a:ext cx="4101582" cy="387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«</a:t>
            </a:r>
            <a:r>
              <a:rPr lang="ru-RU" sz="2000" b="1" dirty="0" err="1">
                <a:solidFill>
                  <a:schemeClr val="bg1"/>
                </a:solidFill>
              </a:rPr>
              <a:t>Щоденні</a:t>
            </a:r>
            <a:r>
              <a:rPr lang="ru-RU" sz="2000" b="1" dirty="0">
                <a:solidFill>
                  <a:schemeClr val="bg1"/>
                </a:solidFill>
              </a:rPr>
              <a:t> 5». </a:t>
            </a:r>
            <a:r>
              <a:rPr lang="ru-RU" sz="2000" b="1" dirty="0" err="1">
                <a:solidFill>
                  <a:schemeClr val="bg1"/>
                </a:solidFill>
              </a:rPr>
              <a:t>Слухаю</a:t>
            </a:r>
            <a:r>
              <a:rPr lang="ru-RU" sz="2000" b="1" dirty="0">
                <a:solidFill>
                  <a:schemeClr val="bg1"/>
                </a:solidFill>
              </a:rPr>
              <a:t> і </a:t>
            </a:r>
            <a:r>
              <a:rPr lang="ru-RU" sz="2000" b="1" dirty="0" err="1">
                <a:solidFill>
                  <a:schemeClr val="bg1"/>
                </a:solidFill>
              </a:rPr>
              <a:t>розумію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B2654B-B1B1-4F16-9117-B90A5EFCF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0" y="1243417"/>
            <a:ext cx="11844381" cy="548502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64906" y="1378023"/>
            <a:ext cx="10534261" cy="5215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>
                <a:solidFill>
                  <a:srgbClr val="FFFF00"/>
                </a:solidFill>
              </a:rPr>
              <a:t>У ЛІСОВІЙ ШКОЛІ</a:t>
            </a:r>
          </a:p>
          <a:p>
            <a:pPr algn="just"/>
            <a:r>
              <a:rPr lang="uk-UA" sz="3500" dirty="0"/>
              <a:t>     У лісовій школі розпочався урок. Учителька Сова викликає до дошки Зайчика.</a:t>
            </a:r>
          </a:p>
          <a:p>
            <a:pPr algn="just"/>
            <a:r>
              <a:rPr lang="uk-UA" sz="3500" dirty="0"/>
              <a:t>    — Зайчик сьогодні до школи не прийшов! —</a:t>
            </a:r>
          </a:p>
          <a:p>
            <a:pPr algn="just"/>
            <a:r>
              <a:rPr lang="uk-UA" sz="3500" dirty="0"/>
              <a:t>почулося десь із-під парти.</a:t>
            </a:r>
          </a:p>
          <a:p>
            <a:pPr algn="just"/>
            <a:r>
              <a:rPr lang="uk-UA" sz="3500" dirty="0"/>
              <a:t>    — Хто це сказав? — запитала вчителька Сова.</a:t>
            </a:r>
          </a:p>
          <a:p>
            <a:pPr algn="just"/>
            <a:r>
              <a:rPr lang="uk-UA" sz="3500" dirty="0"/>
              <a:t>    — Я, Зайчик!</a:t>
            </a:r>
          </a:p>
          <a:p>
            <a:pPr algn="just"/>
            <a:r>
              <a:rPr lang="uk-UA" sz="3500" dirty="0"/>
              <a:t>    — То чому ж ти не прийшов сьогодні до школи?</a:t>
            </a:r>
          </a:p>
          <a:p>
            <a:pPr algn="just"/>
            <a:r>
              <a:rPr lang="uk-UA" sz="3500" dirty="0"/>
              <a:t>    — Бо за першою партою сидить … 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64906" y="1378023"/>
            <a:ext cx="10534261" cy="5215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>
                <a:solidFill>
                  <a:srgbClr val="FFFF00"/>
                </a:solidFill>
              </a:rPr>
              <a:t>У ЛІСОВІЙ ШКОЛІ</a:t>
            </a:r>
          </a:p>
          <a:p>
            <a:pPr algn="just"/>
            <a:r>
              <a:rPr lang="uk-UA" sz="3500" dirty="0"/>
              <a:t>     У лісовій школі розпочався урок. Учителька Сова викликає до дошки Зайчика.</a:t>
            </a:r>
          </a:p>
          <a:p>
            <a:pPr algn="just"/>
            <a:r>
              <a:rPr lang="uk-UA" sz="3500" dirty="0"/>
              <a:t>    — Зайчик сьогодні до школи не прийшов! —</a:t>
            </a:r>
          </a:p>
          <a:p>
            <a:pPr algn="just"/>
            <a:r>
              <a:rPr lang="uk-UA" sz="3500" dirty="0"/>
              <a:t>почулося десь із-під парти.</a:t>
            </a:r>
          </a:p>
          <a:p>
            <a:pPr algn="just"/>
            <a:r>
              <a:rPr lang="uk-UA" sz="3500" dirty="0"/>
              <a:t>    — Хто це сказав? — запитала вчителька Сова.</a:t>
            </a:r>
          </a:p>
          <a:p>
            <a:pPr algn="just"/>
            <a:r>
              <a:rPr lang="uk-UA" sz="3500" dirty="0"/>
              <a:t>    — Я, Зайчик!</a:t>
            </a:r>
          </a:p>
          <a:p>
            <a:pPr algn="just"/>
            <a:r>
              <a:rPr lang="uk-UA" sz="3500" dirty="0"/>
              <a:t>    — То чому ж ти не прийшов сьогодні до школи?</a:t>
            </a:r>
          </a:p>
          <a:p>
            <a:pPr algn="just"/>
            <a:r>
              <a:rPr lang="uk-UA" sz="3500" dirty="0"/>
              <a:t>    — Бо за першою партою сидить </a:t>
            </a:r>
            <a:r>
              <a:rPr lang="uk-UA" sz="3500" dirty="0">
                <a:solidFill>
                  <a:srgbClr val="FFFF00"/>
                </a:solidFill>
              </a:rPr>
              <a:t>вовк</a:t>
            </a:r>
            <a:r>
              <a:rPr lang="uk-UA" sz="3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29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2605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Самостійне </a:t>
            </a:r>
            <a:r>
              <a:rPr lang="ru-RU" sz="2000" b="1" dirty="0" err="1">
                <a:solidFill>
                  <a:schemeClr val="bg1"/>
                </a:solidFill>
              </a:rPr>
              <a:t>напівголосне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читання</a:t>
            </a:r>
            <a:r>
              <a:rPr lang="ru-RU" sz="2000" b="1" dirty="0">
                <a:solidFill>
                  <a:schemeClr val="bg1"/>
                </a:solidFill>
              </a:rPr>
              <a:t> тексту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6542" y="561851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03" y="1582253"/>
            <a:ext cx="6129770" cy="492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D8E6349D-ACB9-47F5-89CF-188259D5AD0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Ромашка Блума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ED390-A25B-408F-9FA6-9370C8474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18509" r="977" b="24731"/>
          <a:stretch/>
        </p:blipFill>
        <p:spPr>
          <a:xfrm>
            <a:off x="186812" y="1297858"/>
            <a:ext cx="11854391" cy="532490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C4E97-092D-47B2-A935-D6A1CA1A1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4691" r="85990" b="72024"/>
          <a:stretch/>
        </p:blipFill>
        <p:spPr>
          <a:xfrm rot="15245765">
            <a:off x="7668937" y="2545916"/>
            <a:ext cx="1229917" cy="13146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F0AD0D-288A-4C3E-9018-A4912214D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0" t="4192" r="67972" b="72523"/>
          <a:stretch/>
        </p:blipFill>
        <p:spPr>
          <a:xfrm rot="18144785">
            <a:off x="8337415" y="1835217"/>
            <a:ext cx="1494312" cy="13146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DE54AD-5DE1-4787-991A-37B392847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37963" r="79801" b="38752"/>
          <a:stretch/>
        </p:blipFill>
        <p:spPr>
          <a:xfrm rot="698567">
            <a:off x="9238612" y="2322249"/>
            <a:ext cx="1494311" cy="13146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D4B345-7B18-4426-BF83-BA268E64AF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9" t="47210" r="32326" b="2577"/>
          <a:stretch/>
        </p:blipFill>
        <p:spPr>
          <a:xfrm>
            <a:off x="7606472" y="3836437"/>
            <a:ext cx="3429667" cy="28106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A74267-AF66-49B4-B599-B3CDB464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6" t="1006" r="18226" b="75709"/>
          <a:stretch/>
        </p:blipFill>
        <p:spPr>
          <a:xfrm rot="5207243">
            <a:off x="9305076" y="3179116"/>
            <a:ext cx="1494312" cy="13146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A06DF4-6B9A-414B-A569-2A4BFD92E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5" t="1120" r="797" b="75595"/>
          <a:stretch/>
        </p:blipFill>
        <p:spPr>
          <a:xfrm rot="9023636">
            <a:off x="8511089" y="3805833"/>
            <a:ext cx="1494311" cy="13146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89BDF3-BA39-465B-B584-C34669BFC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26922" r="10080" b="49793"/>
          <a:stretch/>
        </p:blipFill>
        <p:spPr>
          <a:xfrm rot="11102015">
            <a:off x="7580179" y="3500715"/>
            <a:ext cx="1494311" cy="13146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2EE869-9834-4837-9F25-6F8E49715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10571" r="44668" b="64924"/>
          <a:stretch/>
        </p:blipFill>
        <p:spPr>
          <a:xfrm>
            <a:off x="8507635" y="2845886"/>
            <a:ext cx="1376413" cy="1371600"/>
          </a:xfrm>
          <a:prstGeom prst="ellipse">
            <a:avLst/>
          </a:prstGeom>
        </p:spPr>
      </p:pic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D721D2F1-4117-4281-BBFA-AE1611936B20}"/>
              </a:ext>
            </a:extLst>
          </p:cNvPr>
          <p:cNvSpPr/>
          <p:nvPr/>
        </p:nvSpPr>
        <p:spPr>
          <a:xfrm>
            <a:off x="370217" y="1421580"/>
            <a:ext cx="6341806" cy="646624"/>
          </a:xfrm>
          <a:prstGeom prst="roundRect">
            <a:avLst/>
          </a:prstGeom>
          <a:solidFill>
            <a:srgbClr val="7DFFF3"/>
          </a:solidFill>
          <a:ln w="38100">
            <a:solidFill>
              <a:srgbClr val="09A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i="1" dirty="0">
                <a:solidFill>
                  <a:schemeClr val="tx1"/>
                </a:solidFill>
              </a:rPr>
              <a:t>Просте питання (Що?, Де?, Як?)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Про кого </a:t>
            </a:r>
            <a:r>
              <a:rPr lang="ru-RU" sz="1600" b="1" dirty="0" err="1">
                <a:solidFill>
                  <a:schemeClr val="tx1"/>
                </a:solidFill>
              </a:rPr>
              <a:t>йдеться</a:t>
            </a:r>
            <a:r>
              <a:rPr lang="ru-RU" sz="1600" b="1" dirty="0">
                <a:solidFill>
                  <a:schemeClr val="tx1"/>
                </a:solidFill>
              </a:rPr>
              <a:t> у </a:t>
            </a:r>
            <a:r>
              <a:rPr lang="ru-RU" sz="1600" b="1" dirty="0" err="1">
                <a:solidFill>
                  <a:schemeClr val="tx1"/>
                </a:solidFill>
              </a:rPr>
              <a:t>вірші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613F28F7-113D-4FF1-A229-8B9420CC252A}"/>
              </a:ext>
            </a:extLst>
          </p:cNvPr>
          <p:cNvSpPr/>
          <p:nvPr/>
        </p:nvSpPr>
        <p:spPr>
          <a:xfrm>
            <a:off x="380035" y="2178918"/>
            <a:ext cx="6341806" cy="766760"/>
          </a:xfrm>
          <a:prstGeom prst="roundRect">
            <a:avLst/>
          </a:prstGeom>
          <a:solidFill>
            <a:srgbClr val="FFB8FC"/>
          </a:solidFill>
          <a:ln w="38100">
            <a:solidFill>
              <a:srgbClr val="AF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i="1" dirty="0">
                <a:solidFill>
                  <a:schemeClr val="tx1"/>
                </a:solidFill>
              </a:rPr>
              <a:t>Інтерпретуюче питання (Чому?)</a:t>
            </a:r>
          </a:p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Хто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була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учителькою</a:t>
            </a:r>
            <a:r>
              <a:rPr lang="ru-RU" sz="1600" b="1" dirty="0">
                <a:solidFill>
                  <a:schemeClr val="tx1"/>
                </a:solidFill>
              </a:rPr>
              <a:t> у </a:t>
            </a:r>
            <a:r>
              <a:rPr lang="ru-RU" sz="1600" b="1" dirty="0" err="1">
                <a:solidFill>
                  <a:schemeClr val="tx1"/>
                </a:solidFill>
              </a:rPr>
              <a:t>лісовій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школі</a:t>
            </a:r>
            <a:r>
              <a:rPr lang="ru-RU" sz="1600" b="1" dirty="0">
                <a:solidFill>
                  <a:schemeClr val="tx1"/>
                </a:solidFill>
              </a:rPr>
              <a:t>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E25B483B-802B-4286-8D23-16AA1C3F812C}"/>
              </a:ext>
            </a:extLst>
          </p:cNvPr>
          <p:cNvSpPr/>
          <p:nvPr/>
        </p:nvSpPr>
        <p:spPr>
          <a:xfrm>
            <a:off x="385094" y="3059978"/>
            <a:ext cx="6341806" cy="766760"/>
          </a:xfrm>
          <a:prstGeom prst="roundRect">
            <a:avLst/>
          </a:prstGeom>
          <a:solidFill>
            <a:srgbClr val="FFA5A5"/>
          </a:solidFill>
          <a:ln w="38100">
            <a:solidFill>
              <a:srgbClr val="B12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Практичне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 (Як ми можемо …?)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Що б </a:t>
            </a:r>
            <a:r>
              <a:rPr lang="ru-RU" sz="1600" b="1" dirty="0" err="1">
                <a:solidFill>
                  <a:schemeClr val="tx1"/>
                </a:solidFill>
              </a:rPr>
              <a:t>ви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порадили</a:t>
            </a:r>
            <a:r>
              <a:rPr lang="ru-RU" sz="1600" b="1" dirty="0">
                <a:solidFill>
                  <a:schemeClr val="tx1"/>
                </a:solidFill>
              </a:rPr>
              <a:t> Зайчику?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72363C66-71BC-4704-86A7-0AF5CF2310F7}"/>
              </a:ext>
            </a:extLst>
          </p:cNvPr>
          <p:cNvSpPr/>
          <p:nvPr/>
        </p:nvSpPr>
        <p:spPr>
          <a:xfrm>
            <a:off x="392912" y="3951382"/>
            <a:ext cx="6341806" cy="766760"/>
          </a:xfrm>
          <a:prstGeom prst="roundRect">
            <a:avLst/>
          </a:prstGeom>
          <a:solidFill>
            <a:srgbClr val="A8C2FB"/>
          </a:solidFill>
          <a:ln w="38100">
            <a:solidFill>
              <a:srgbClr val="1E51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Оціночне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 (Порівняння)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Чому Зайчик не </a:t>
            </a:r>
            <a:r>
              <a:rPr lang="ru-RU" sz="1600" b="1" dirty="0" err="1">
                <a:solidFill>
                  <a:schemeClr val="tx1"/>
                </a:solidFill>
              </a:rPr>
              <a:t>хотів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виходити</a:t>
            </a:r>
            <a:r>
              <a:rPr lang="ru-RU" sz="1600" b="1" dirty="0">
                <a:solidFill>
                  <a:schemeClr val="tx1"/>
                </a:solidFill>
              </a:rPr>
              <a:t> до </a:t>
            </a:r>
            <a:r>
              <a:rPr lang="ru-RU" sz="1600" b="1" dirty="0" err="1">
                <a:solidFill>
                  <a:schemeClr val="tx1"/>
                </a:solidFill>
              </a:rPr>
              <a:t>дошки</a:t>
            </a:r>
            <a:r>
              <a:rPr lang="ru-RU" sz="1600" b="1" dirty="0">
                <a:solidFill>
                  <a:schemeClr val="tx1"/>
                </a:solidFill>
              </a:rPr>
              <a:t>? 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43310747-E73E-4888-B113-613646167159}"/>
              </a:ext>
            </a:extLst>
          </p:cNvPr>
          <p:cNvSpPr/>
          <p:nvPr/>
        </p:nvSpPr>
        <p:spPr>
          <a:xfrm>
            <a:off x="390287" y="4819341"/>
            <a:ext cx="6341806" cy="766760"/>
          </a:xfrm>
          <a:prstGeom prst="roundRect">
            <a:avLst/>
          </a:prstGeom>
          <a:solidFill>
            <a:srgbClr val="FFE281"/>
          </a:solidFill>
          <a:ln w="38100">
            <a:solidFill>
              <a:srgbClr val="BA8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chemeClr val="tx1"/>
                </a:solidFill>
              </a:rPr>
              <a:t>Творче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 (З часткою «б»)</a:t>
            </a:r>
          </a:p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Хто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сидів</a:t>
            </a:r>
            <a:r>
              <a:rPr lang="ru-RU" sz="1600" b="1" dirty="0">
                <a:solidFill>
                  <a:schemeClr val="tx1"/>
                </a:solidFill>
              </a:rPr>
              <a:t> за </a:t>
            </a:r>
            <a:r>
              <a:rPr lang="ru-RU" sz="1600" b="1" dirty="0" err="1">
                <a:solidFill>
                  <a:schemeClr val="tx1"/>
                </a:solidFill>
              </a:rPr>
              <a:t>першою</a:t>
            </a:r>
            <a:r>
              <a:rPr lang="ru-RU" sz="1600" b="1" dirty="0">
                <a:solidFill>
                  <a:schemeClr val="tx1"/>
                </a:solidFill>
              </a:rPr>
              <a:t> партою?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61D6D4BF-55A8-4F6F-97C9-2317495EA3FD}"/>
              </a:ext>
            </a:extLst>
          </p:cNvPr>
          <p:cNvSpPr/>
          <p:nvPr/>
        </p:nvSpPr>
        <p:spPr>
          <a:xfrm>
            <a:off x="390287" y="5691435"/>
            <a:ext cx="6341806" cy="766760"/>
          </a:xfrm>
          <a:prstGeom prst="roundRect">
            <a:avLst/>
          </a:prstGeom>
          <a:solidFill>
            <a:srgbClr val="74FFBC"/>
          </a:solidFill>
          <a:ln w="38100">
            <a:solidFill>
              <a:srgbClr val="0FB3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>
                <a:solidFill>
                  <a:schemeClr val="tx1"/>
                </a:solidFill>
              </a:rPr>
              <a:t>Уточнююче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питання</a:t>
            </a:r>
            <a:r>
              <a:rPr lang="uk-UA" sz="1600" i="1" dirty="0">
                <a:solidFill>
                  <a:schemeClr val="tx1"/>
                </a:solidFill>
              </a:rPr>
              <a:t> (Наскільки я зрозумів …)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Я </a:t>
            </a:r>
            <a:r>
              <a:rPr lang="ru-RU" sz="1600" b="1" dirty="0" err="1">
                <a:solidFill>
                  <a:schemeClr val="tx1"/>
                </a:solidFill>
              </a:rPr>
              <a:t>можу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помилитися</a:t>
            </a:r>
            <a:r>
              <a:rPr lang="ru-RU" sz="1600" b="1" dirty="0">
                <a:solidFill>
                  <a:schemeClr val="tx1"/>
                </a:solidFill>
              </a:rPr>
              <a:t>, але, </a:t>
            </a:r>
            <a:r>
              <a:rPr lang="ru-RU" sz="1600" b="1" dirty="0" err="1">
                <a:solidFill>
                  <a:schemeClr val="tx1"/>
                </a:solidFill>
              </a:rPr>
              <a:t>здається</a:t>
            </a:r>
            <a:r>
              <a:rPr lang="ru-RU" sz="1600" b="1" dirty="0">
                <a:solidFill>
                  <a:schemeClr val="tx1"/>
                </a:solidFill>
              </a:rPr>
              <a:t> у </a:t>
            </a:r>
            <a:r>
              <a:rPr lang="ru-RU" sz="1600" b="1" dirty="0" err="1">
                <a:solidFill>
                  <a:schemeClr val="tx1"/>
                </a:solidFill>
              </a:rPr>
              <a:t>вірші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йдеться</a:t>
            </a:r>
            <a:r>
              <a:rPr lang="ru-RU" sz="1600" b="1" dirty="0">
                <a:solidFill>
                  <a:schemeClr val="tx1"/>
                </a:solidFill>
              </a:rPr>
              <a:t> про </a:t>
            </a:r>
            <a:r>
              <a:rPr lang="ru-RU" sz="1600" b="1" dirty="0" err="1">
                <a:solidFill>
                  <a:schemeClr val="tx1"/>
                </a:solidFill>
              </a:rPr>
              <a:t>учнів-звірят</a:t>
            </a:r>
            <a:r>
              <a:rPr lang="ru-RU" sz="1600" b="1" dirty="0">
                <a:solidFill>
                  <a:schemeClr val="tx1"/>
                </a:solidFill>
              </a:rPr>
              <a:t>? 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2" name="Дата 1">
            <a:extLst>
              <a:ext uri="{FF2B5EF4-FFF2-40B4-BE49-F238E27FC236}">
                <a16:creationId xmlns:a16="http://schemas.microsoft.com/office/drawing/2014/main" id="{3A24749E-790F-4192-B1DD-59E06FDF1B6F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13D9FB-4A49-47B1-88E3-77C0BD3F1366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229" y="1749877"/>
            <a:ext cx="88586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000" dirty="0"/>
              <a:t>Прочитайте заголовок та </a:t>
            </a:r>
            <a:r>
              <a:rPr lang="ru-RU" sz="5000" dirty="0" err="1"/>
              <a:t>зробіть</a:t>
            </a:r>
            <a:r>
              <a:rPr lang="ru-RU" sz="5000" dirty="0"/>
              <a:t> </a:t>
            </a:r>
            <a:r>
              <a:rPr lang="ru-RU" sz="5000" dirty="0" err="1"/>
              <a:t>передбачення</a:t>
            </a:r>
            <a:r>
              <a:rPr lang="ru-RU" sz="5000" dirty="0"/>
              <a:t> за ним.</a:t>
            </a: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6525" y="492702"/>
            <a:ext cx="8732066" cy="6462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«Передбачення»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129" y="3436451"/>
            <a:ext cx="3334143" cy="3334143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81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«</a:t>
            </a:r>
            <a:r>
              <a:rPr lang="ru-RU" sz="2000" b="1" dirty="0" err="1">
                <a:solidFill>
                  <a:schemeClr val="bg1"/>
                </a:solidFill>
              </a:rPr>
              <a:t>Щоденні</a:t>
            </a:r>
            <a:r>
              <a:rPr lang="ru-RU" sz="2000" b="1" dirty="0">
                <a:solidFill>
                  <a:schemeClr val="bg1"/>
                </a:solidFill>
              </a:rPr>
              <a:t> 5». </a:t>
            </a:r>
            <a:r>
              <a:rPr lang="ru-RU" sz="2000" b="1" dirty="0" err="1">
                <a:solidFill>
                  <a:schemeClr val="bg1"/>
                </a:solidFill>
              </a:rPr>
              <a:t>Слухаю</a:t>
            </a:r>
            <a:r>
              <a:rPr lang="ru-RU" sz="2000" b="1" dirty="0">
                <a:solidFill>
                  <a:schemeClr val="bg1"/>
                </a:solidFill>
              </a:rPr>
              <a:t> і </a:t>
            </a:r>
            <a:r>
              <a:rPr lang="ru-RU" sz="2000" b="1" dirty="0" err="1">
                <a:solidFill>
                  <a:schemeClr val="bg1"/>
                </a:solidFill>
              </a:rPr>
              <a:t>розумію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B2654B-B1B1-4F16-9117-B90A5EFCF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0" y="1243417"/>
            <a:ext cx="11844381" cy="5485024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64906" y="1228984"/>
            <a:ext cx="10534261" cy="5364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>
                <a:solidFill>
                  <a:srgbClr val="FFFF00"/>
                </a:solidFill>
              </a:rPr>
              <a:t> СОЛОДКЕ СЛОВО</a:t>
            </a:r>
          </a:p>
          <a:p>
            <a:pPr algn="just"/>
            <a:r>
              <a:rPr lang="uk-UA" sz="3500" dirty="0">
                <a:solidFill>
                  <a:srgbClr val="FFFF00"/>
                </a:solidFill>
              </a:rPr>
              <a:t>    </a:t>
            </a:r>
            <a:r>
              <a:rPr lang="ru-RU" sz="3500" dirty="0"/>
              <a:t>Малого </a:t>
            </a:r>
            <a:r>
              <a:rPr lang="ru-RU" sz="3500" dirty="0" err="1"/>
              <a:t>Ведмедика</a:t>
            </a:r>
            <a:r>
              <a:rPr lang="ru-RU" sz="3500" dirty="0"/>
              <a:t> </a:t>
            </a:r>
            <a:r>
              <a:rPr lang="ru-RU" sz="3500" dirty="0" err="1"/>
              <a:t>вчать</a:t>
            </a:r>
            <a:r>
              <a:rPr lang="ru-RU" sz="3500" dirty="0"/>
              <a:t> </a:t>
            </a:r>
            <a:r>
              <a:rPr lang="ru-RU" sz="3500" dirty="0" err="1"/>
              <a:t>читати</a:t>
            </a:r>
            <a:r>
              <a:rPr lang="ru-RU" sz="3500" dirty="0"/>
              <a:t>. Він </a:t>
            </a:r>
            <a:r>
              <a:rPr lang="ru-RU" sz="3500" dirty="0" err="1"/>
              <a:t>уважно</a:t>
            </a:r>
            <a:r>
              <a:rPr lang="ru-RU" sz="3500" dirty="0"/>
              <a:t> </a:t>
            </a:r>
            <a:r>
              <a:rPr lang="ru-RU" sz="3500" dirty="0" err="1"/>
              <a:t>читає</a:t>
            </a:r>
            <a:r>
              <a:rPr lang="ru-RU" sz="3500" dirty="0"/>
              <a:t> слово, </a:t>
            </a:r>
            <a:r>
              <a:rPr lang="ru-RU" sz="3500" dirty="0" err="1"/>
              <a:t>вимовляючи</a:t>
            </a:r>
            <a:r>
              <a:rPr lang="ru-RU" sz="3500" dirty="0"/>
              <a:t> </a:t>
            </a:r>
            <a:r>
              <a:rPr lang="ru-RU" sz="3500" dirty="0" err="1"/>
              <a:t>кожний</a:t>
            </a:r>
            <a:r>
              <a:rPr lang="ru-RU" sz="3500" dirty="0"/>
              <a:t> звук:</a:t>
            </a:r>
          </a:p>
          <a:p>
            <a:pPr algn="just"/>
            <a:r>
              <a:rPr lang="ru-RU" sz="3500" dirty="0"/>
              <a:t>    — Б-ДЖ-О-Л-А.</a:t>
            </a:r>
          </a:p>
          <a:p>
            <a:pPr algn="just"/>
            <a:r>
              <a:rPr lang="ru-RU" sz="3500" dirty="0"/>
              <a:t>    — Яке ж слово </a:t>
            </a:r>
            <a:r>
              <a:rPr lang="ru-RU" sz="3500" dirty="0" err="1"/>
              <a:t>ти</a:t>
            </a:r>
            <a:r>
              <a:rPr lang="ru-RU" sz="3500" dirty="0"/>
              <a:t> прочитав? — </a:t>
            </a:r>
            <a:r>
              <a:rPr lang="ru-RU" sz="3500" dirty="0" err="1"/>
              <a:t>запитує</a:t>
            </a:r>
            <a:r>
              <a:rPr lang="ru-RU" sz="3500" dirty="0"/>
              <a:t> вчителька</a:t>
            </a:r>
          </a:p>
          <a:p>
            <a:pPr algn="just"/>
            <a:r>
              <a:rPr lang="ru-RU" sz="3500" dirty="0"/>
              <a:t>Сова.</a:t>
            </a:r>
          </a:p>
          <a:p>
            <a:pPr algn="just"/>
            <a:r>
              <a:rPr lang="ru-RU" sz="3500" dirty="0"/>
              <a:t>    — … ! — </a:t>
            </a:r>
            <a:r>
              <a:rPr lang="ru-RU" sz="3500" dirty="0" err="1"/>
              <a:t>вигукнув</a:t>
            </a:r>
            <a:r>
              <a:rPr lang="ru-RU" sz="3500" dirty="0"/>
              <a:t> </a:t>
            </a:r>
            <a:r>
              <a:rPr lang="ru-RU" sz="3500" dirty="0" err="1"/>
              <a:t>Ведмедик</a:t>
            </a:r>
            <a:r>
              <a:rPr lang="ru-RU" sz="3500" dirty="0"/>
              <a:t>.</a:t>
            </a:r>
          </a:p>
          <a:p>
            <a:pPr algn="just"/>
            <a:r>
              <a:rPr lang="ru-RU" sz="3500" dirty="0"/>
              <a:t>    — Але ж </a:t>
            </a:r>
            <a:r>
              <a:rPr lang="ru-RU" sz="3500" dirty="0" err="1"/>
              <a:t>ти</a:t>
            </a:r>
            <a:r>
              <a:rPr lang="ru-RU" sz="3500" dirty="0"/>
              <a:t> прочитав </a:t>
            </a:r>
            <a:r>
              <a:rPr lang="ru-RU" sz="3500" dirty="0" err="1"/>
              <a:t>шість</a:t>
            </a:r>
            <a:r>
              <a:rPr lang="ru-RU" sz="3500" dirty="0"/>
              <a:t> </a:t>
            </a:r>
            <a:r>
              <a:rPr lang="ru-RU" sz="3500" dirty="0" err="1"/>
              <a:t>літер</a:t>
            </a:r>
            <a:r>
              <a:rPr lang="ru-RU" sz="3500" dirty="0"/>
              <a:t>! Чому в тебе </a:t>
            </a:r>
            <a:r>
              <a:rPr lang="ru-RU" sz="3500" dirty="0" err="1"/>
              <a:t>вийшло</a:t>
            </a:r>
            <a:r>
              <a:rPr lang="ru-RU" sz="3500" dirty="0"/>
              <a:t> слово </a:t>
            </a:r>
            <a:r>
              <a:rPr lang="ru-RU" sz="3500" dirty="0" err="1"/>
              <a:t>лише</a:t>
            </a:r>
            <a:r>
              <a:rPr lang="ru-RU" sz="3500" dirty="0"/>
              <a:t> </a:t>
            </a:r>
            <a:r>
              <a:rPr lang="ru-RU" sz="3500" dirty="0" err="1"/>
              <a:t>із</a:t>
            </a:r>
            <a:r>
              <a:rPr lang="ru-RU" sz="3500" dirty="0"/>
              <a:t> </a:t>
            </a:r>
            <a:r>
              <a:rPr lang="ru-RU" sz="3500" dirty="0" err="1"/>
              <a:t>трьох</a:t>
            </a:r>
            <a:r>
              <a:rPr lang="ru-RU" sz="3500" dirty="0"/>
              <a:t> </a:t>
            </a:r>
            <a:r>
              <a:rPr lang="ru-RU" sz="3500" dirty="0" err="1"/>
              <a:t>літер</a:t>
            </a:r>
            <a:r>
              <a:rPr lang="ru-RU" sz="3500" dirty="0"/>
              <a:t>?</a:t>
            </a:r>
          </a:p>
          <a:p>
            <a:pPr algn="just"/>
            <a:r>
              <a:rPr lang="ru-RU" sz="3500" dirty="0"/>
              <a:t>    — </a:t>
            </a:r>
            <a:r>
              <a:rPr lang="ru-RU" sz="3500" dirty="0" err="1"/>
              <a:t>Бо</a:t>
            </a:r>
            <a:r>
              <a:rPr lang="ru-RU" sz="3500" dirty="0"/>
              <a:t> </a:t>
            </a:r>
            <a:r>
              <a:rPr lang="ru-RU" sz="3500" dirty="0" err="1"/>
              <a:t>воно</a:t>
            </a:r>
            <a:r>
              <a:rPr lang="ru-RU" sz="3500" dirty="0"/>
              <a:t> солодке!</a:t>
            </a:r>
            <a:endParaRPr lang="uk-UA" sz="3500" dirty="0"/>
          </a:p>
        </p:txBody>
      </p:sp>
    </p:spTree>
    <p:extLst>
      <p:ext uri="{BB962C8B-B14F-4D97-AF65-F5344CB8AC3E}">
        <p14:creationId xmlns:p14="http://schemas.microsoft.com/office/powerpoint/2010/main" val="220199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34437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2000" b="1" dirty="0">
                <a:solidFill>
                  <a:schemeClr val="bg1"/>
                </a:solidFill>
              </a:rPr>
              <a:t>Робота з чистомовкою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629371" y="1386038"/>
            <a:ext cx="2207394" cy="5183496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4721291" y="914400"/>
            <a:ext cx="5812971" cy="57569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500" b="1" dirty="0"/>
              <a:t>Ла-ла-ла — </a:t>
            </a:r>
            <a:r>
              <a:rPr lang="ru-RU" sz="2500" b="1" dirty="0" err="1"/>
              <a:t>бігла</a:t>
            </a:r>
            <a:r>
              <a:rPr lang="ru-RU" sz="2500" b="1" dirty="0"/>
              <a:t> край села.</a:t>
            </a:r>
          </a:p>
          <a:p>
            <a:r>
              <a:rPr lang="ru-RU" sz="2500" b="1" dirty="0"/>
              <a:t>Ля-ля-ля — </a:t>
            </a:r>
            <a:r>
              <a:rPr lang="ru-RU" sz="2500" b="1" dirty="0" err="1"/>
              <a:t>зелене</a:t>
            </a:r>
            <a:r>
              <a:rPr lang="ru-RU" sz="2500" b="1" dirty="0"/>
              <a:t> </a:t>
            </a:r>
            <a:r>
              <a:rPr lang="ru-RU" sz="2500" b="1" dirty="0" err="1"/>
              <a:t>гілля</a:t>
            </a:r>
            <a:r>
              <a:rPr lang="ru-RU" sz="2500" b="1" dirty="0"/>
              <a:t>.</a:t>
            </a:r>
          </a:p>
          <a:p>
            <a:r>
              <a:rPr lang="ru-RU" sz="2500" b="1" dirty="0"/>
              <a:t>Та-та-та — </a:t>
            </a:r>
            <a:r>
              <a:rPr lang="ru-RU" sz="2500" b="1" dirty="0" err="1"/>
              <a:t>спіймали</a:t>
            </a:r>
            <a:r>
              <a:rPr lang="ru-RU" sz="2500" b="1" dirty="0"/>
              <a:t> кота.</a:t>
            </a:r>
          </a:p>
          <a:p>
            <a:r>
              <a:rPr lang="ru-RU" sz="2500" b="1" dirty="0" err="1"/>
              <a:t>Тя-тя-тя</a:t>
            </a:r>
            <a:r>
              <a:rPr lang="ru-RU" sz="2500" b="1" dirty="0"/>
              <a:t> — довести до </a:t>
            </a:r>
            <a:r>
              <a:rPr lang="ru-RU" sz="2500" b="1" dirty="0" err="1"/>
              <a:t>пуття</a:t>
            </a:r>
            <a:r>
              <a:rPr lang="ru-RU" sz="2500" b="1" dirty="0"/>
              <a:t>.</a:t>
            </a:r>
          </a:p>
          <a:p>
            <a:r>
              <a:rPr lang="ru-RU" sz="2500" b="1" dirty="0" err="1"/>
              <a:t>Са-са-са</a:t>
            </a:r>
            <a:r>
              <a:rPr lang="ru-RU" sz="2500" b="1" dirty="0"/>
              <a:t> — вкусила оса.</a:t>
            </a:r>
          </a:p>
          <a:p>
            <a:r>
              <a:rPr lang="ru-RU" sz="2500" b="1" dirty="0" err="1"/>
              <a:t>Ся-ся-ся</a:t>
            </a:r>
            <a:r>
              <a:rPr lang="ru-RU" sz="2500" b="1" dirty="0"/>
              <a:t> — малина </a:t>
            </a:r>
            <a:r>
              <a:rPr lang="ru-RU" sz="2500" b="1" dirty="0" err="1"/>
              <a:t>уся</a:t>
            </a:r>
            <a:r>
              <a:rPr lang="ru-RU" sz="2500" b="1" dirty="0"/>
              <a:t>.</a:t>
            </a:r>
          </a:p>
          <a:p>
            <a:r>
              <a:rPr lang="ru-RU" sz="2500" b="1" dirty="0" err="1"/>
              <a:t>Зу-зу-зу</a:t>
            </a:r>
            <a:r>
              <a:rPr lang="ru-RU" sz="2500" b="1" dirty="0"/>
              <a:t> — </a:t>
            </a:r>
            <a:r>
              <a:rPr lang="ru-RU" sz="2500" b="1" dirty="0" err="1"/>
              <a:t>боюся</a:t>
            </a:r>
            <a:r>
              <a:rPr lang="ru-RU" sz="2500" b="1" dirty="0"/>
              <a:t> грозу.</a:t>
            </a:r>
          </a:p>
          <a:p>
            <a:r>
              <a:rPr lang="ru-RU" sz="2500" b="1" dirty="0" err="1"/>
              <a:t>Зю-зю-зю</a:t>
            </a:r>
            <a:r>
              <a:rPr lang="ru-RU" sz="2500" b="1" dirty="0"/>
              <a:t> — </a:t>
            </a:r>
            <a:r>
              <a:rPr lang="ru-RU" sz="2500" b="1" dirty="0" err="1"/>
              <a:t>намажуся</a:t>
            </a:r>
            <a:r>
              <a:rPr lang="ru-RU" sz="2500" b="1" dirty="0"/>
              <a:t> </a:t>
            </a:r>
            <a:r>
              <a:rPr lang="ru-RU" sz="2500" b="1" dirty="0" err="1"/>
              <a:t>маззю</a:t>
            </a:r>
            <a:r>
              <a:rPr lang="ru-RU" sz="2500" b="1" dirty="0"/>
              <a:t>.</a:t>
            </a:r>
          </a:p>
          <a:p>
            <a:r>
              <a:rPr lang="ru-RU" sz="2500" b="1" dirty="0"/>
              <a:t>На-на-на — тепла весна.</a:t>
            </a:r>
          </a:p>
          <a:p>
            <a:r>
              <a:rPr lang="ru-RU" sz="2500" b="1" dirty="0" err="1"/>
              <a:t>Ня-ня-ня</a:t>
            </a:r>
            <a:r>
              <a:rPr lang="ru-RU" sz="2500" b="1" dirty="0"/>
              <a:t> — купали коня.</a:t>
            </a:r>
          </a:p>
          <a:p>
            <a:r>
              <a:rPr lang="ru-RU" sz="2500" b="1" dirty="0"/>
              <a:t>Ра-</a:t>
            </a:r>
            <a:r>
              <a:rPr lang="ru-RU" sz="2500" b="1" dirty="0" err="1"/>
              <a:t>ра</a:t>
            </a:r>
            <a:r>
              <a:rPr lang="ru-RU" sz="2500" b="1" dirty="0"/>
              <a:t>-</a:t>
            </a:r>
            <a:r>
              <a:rPr lang="ru-RU" sz="2500" b="1" dirty="0" err="1"/>
              <a:t>ра</a:t>
            </a:r>
            <a:r>
              <a:rPr lang="ru-RU" sz="2500" b="1" dirty="0"/>
              <a:t> — </a:t>
            </a:r>
            <a:r>
              <a:rPr lang="ru-RU" sz="2500" b="1" dirty="0" err="1"/>
              <a:t>висока</a:t>
            </a:r>
            <a:r>
              <a:rPr lang="ru-RU" sz="2500" b="1" dirty="0"/>
              <a:t> гора.</a:t>
            </a:r>
          </a:p>
          <a:p>
            <a:r>
              <a:rPr lang="ru-RU" sz="2500" b="1" dirty="0" err="1"/>
              <a:t>Ря-ря-ря</a:t>
            </a:r>
            <a:r>
              <a:rPr lang="ru-RU" sz="2500" b="1" dirty="0"/>
              <a:t> — </a:t>
            </a:r>
            <a:r>
              <a:rPr lang="ru-RU" sz="2500" b="1" dirty="0" err="1"/>
              <a:t>вранішня</a:t>
            </a:r>
            <a:r>
              <a:rPr lang="ru-RU" sz="2500" b="1" dirty="0"/>
              <a:t> зоря.</a:t>
            </a:r>
          </a:p>
          <a:p>
            <a:r>
              <a:rPr lang="ru-RU" sz="2500" b="1" dirty="0" err="1"/>
              <a:t>Ца-ца-ца</a:t>
            </a:r>
            <a:r>
              <a:rPr lang="ru-RU" sz="2500" b="1" dirty="0"/>
              <a:t> — смачна </a:t>
            </a:r>
            <a:r>
              <a:rPr lang="ru-RU" sz="2500" b="1" dirty="0" err="1"/>
              <a:t>піца</a:t>
            </a:r>
            <a:r>
              <a:rPr lang="ru-RU" sz="2500" b="1" dirty="0"/>
              <a:t>.</a:t>
            </a:r>
          </a:p>
          <a:p>
            <a:r>
              <a:rPr lang="ru-RU" sz="2500" b="1" dirty="0" err="1"/>
              <a:t>Ця-ця-ця</a:t>
            </a:r>
            <a:r>
              <a:rPr lang="ru-RU" sz="2500" b="1" dirty="0"/>
              <a:t> — </a:t>
            </a:r>
            <a:r>
              <a:rPr lang="ru-RU" sz="2500" b="1" dirty="0" err="1"/>
              <a:t>лагідна</a:t>
            </a:r>
            <a:r>
              <a:rPr lang="ru-RU" sz="2500" b="1" dirty="0"/>
              <a:t> </a:t>
            </a:r>
            <a:r>
              <a:rPr lang="ru-RU" sz="2500" b="1" dirty="0" err="1"/>
              <a:t>киця</a:t>
            </a:r>
            <a:r>
              <a:rPr lang="ru-RU" sz="25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5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Поміркуй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924" y="2358895"/>
            <a:ext cx="2657475" cy="428625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23934" y="1578039"/>
            <a:ext cx="8864081" cy="17716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/>
              <a:t>Яке, на твою думку, слово </a:t>
            </a:r>
            <a:r>
              <a:rPr lang="ru-RU" sz="4500" dirty="0" err="1"/>
              <a:t>вигукнув</a:t>
            </a:r>
            <a:r>
              <a:rPr lang="ru-RU" sz="4500" dirty="0"/>
              <a:t> </a:t>
            </a:r>
            <a:r>
              <a:rPr lang="ru-RU" sz="4500" dirty="0" err="1"/>
              <a:t>Ведмедик</a:t>
            </a:r>
            <a:r>
              <a:rPr lang="ru-RU" sz="4500" dirty="0"/>
              <a:t>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05" y="3734570"/>
            <a:ext cx="3844384" cy="29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2605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Читання </a:t>
            </a:r>
            <a:r>
              <a:rPr lang="ru-RU" sz="2000" b="1" dirty="0" err="1">
                <a:solidFill>
                  <a:schemeClr val="bg1"/>
                </a:solidFill>
              </a:rPr>
              <a:t>вірша</a:t>
            </a:r>
            <a:r>
              <a:rPr lang="ru-RU" sz="2000" b="1" dirty="0">
                <a:solidFill>
                  <a:schemeClr val="bg1"/>
                </a:solidFill>
              </a:rPr>
              <a:t> «</a:t>
            </a:r>
            <a:r>
              <a:rPr lang="ru-RU" sz="2000" b="1" dirty="0" err="1">
                <a:solidFill>
                  <a:schemeClr val="bg1"/>
                </a:solidFill>
              </a:rPr>
              <a:t>ланцюжком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Детский клипарт: картинки, стокові Детский клипарт фотографії, зображення |  Скачати з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99" y="1456402"/>
            <a:ext cx="7004808" cy="48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10752" y="564515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81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7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084" y="2010825"/>
            <a:ext cx="3912243" cy="4244656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6525" y="492702"/>
            <a:ext cx="8732066" cy="6462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«Засели будиночок»</a:t>
            </a:r>
          </a:p>
        </p:txBody>
      </p:sp>
      <p:cxnSp>
        <p:nvCxnSpPr>
          <p:cNvPr id="29" name="Прямая со стрелкой 28"/>
          <p:cNvCxnSpPr>
            <a:stCxn id="6" idx="1"/>
          </p:cNvCxnSpPr>
          <p:nvPr/>
        </p:nvCxnSpPr>
        <p:spPr>
          <a:xfrm flipH="1">
            <a:off x="7822201" y="2170033"/>
            <a:ext cx="2186491" cy="196312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81619" y="1494747"/>
            <a:ext cx="18147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/>
              <a:t>оса</a:t>
            </a:r>
            <a:endParaRPr lang="ru-RU" sz="35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175010" y="1234415"/>
            <a:ext cx="36923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/>
              <a:t>цвіркун</a:t>
            </a:r>
            <a:endParaRPr lang="ru-RU" sz="35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456549" y="1234415"/>
            <a:ext cx="34709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500" b="1" dirty="0"/>
              <a:t>муха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57964" y="2170033"/>
            <a:ext cx="30264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500" b="1" dirty="0"/>
              <a:t>метелик</a:t>
            </a:r>
            <a:endParaRPr lang="ru-RU" sz="35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643501" y="3817682"/>
            <a:ext cx="203695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500" b="1" dirty="0"/>
              <a:t>комар</a:t>
            </a:r>
            <a:endParaRPr lang="ru-RU" sz="35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05010" y="4206970"/>
            <a:ext cx="290476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500" b="1" dirty="0"/>
              <a:t>джміль</a:t>
            </a:r>
            <a:endParaRPr lang="ru-RU" sz="35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346525" y="6153009"/>
            <a:ext cx="5629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/>
              <a:t>Комаха, яка виготовляє мед</a:t>
            </a:r>
            <a:endParaRPr lang="ru-RU" sz="35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926979" y="3134201"/>
            <a:ext cx="30264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500" b="1" dirty="0"/>
              <a:t>павук</a:t>
            </a:r>
            <a:endParaRPr lang="ru-RU" sz="35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08692" y="1854562"/>
            <a:ext cx="168738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 err="1"/>
              <a:t>бджола</a:t>
            </a:r>
            <a:endParaRPr lang="ru-RU" sz="35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761925" y="2170033"/>
            <a:ext cx="94929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/>
              <a:t>жук</a:t>
            </a:r>
          </a:p>
        </p:txBody>
      </p:sp>
    </p:spTree>
    <p:extLst>
      <p:ext uri="{BB962C8B-B14F-4D97-AF65-F5344CB8AC3E}">
        <p14:creationId xmlns:p14="http://schemas.microsoft.com/office/powerpoint/2010/main" val="12716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Перетвори слово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608035" y="1377950"/>
            <a:ext cx="6927851" cy="5111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lin ang="5400000" scaled="1"/>
          </a:gradFill>
          <a:ln w="38100" cmpd="dbl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uk-UA" altLang="ru-RU" sz="3500" b="1" dirty="0">
                <a:solidFill>
                  <a:srgbClr val="FF0066"/>
                </a:solidFill>
              </a:rPr>
              <a:t>СИР</a:t>
            </a:r>
            <a:r>
              <a:rPr lang="uk-UA" altLang="ru-RU" sz="3500" dirty="0">
                <a:solidFill>
                  <a:srgbClr val="FF0066"/>
                </a:solidFill>
              </a:rPr>
              <a:t> </a:t>
            </a:r>
            <a:r>
              <a:rPr lang="uk-UA" altLang="ru-RU" sz="3500" dirty="0"/>
              <a:t>на їстівний гриб.</a:t>
            </a:r>
          </a:p>
          <a:p>
            <a:pPr>
              <a:buFontTx/>
              <a:buNone/>
            </a:pPr>
            <a:r>
              <a:rPr lang="uk-UA" altLang="ru-RU" sz="3500" b="1" dirty="0">
                <a:solidFill>
                  <a:schemeClr val="hlink"/>
                </a:solidFill>
              </a:rPr>
              <a:t>ТІСТО </a:t>
            </a:r>
            <a:r>
              <a:rPr lang="uk-UA" altLang="ru-RU" sz="3500" dirty="0"/>
              <a:t>на великий населений пункт.</a:t>
            </a:r>
          </a:p>
          <a:p>
            <a:pPr>
              <a:buFontTx/>
              <a:buNone/>
            </a:pPr>
            <a:r>
              <a:rPr lang="uk-UA" altLang="ru-RU" sz="3500" b="1" dirty="0">
                <a:solidFill>
                  <a:schemeClr val="accent2"/>
                </a:solidFill>
              </a:rPr>
              <a:t>ГОЛ</a:t>
            </a:r>
            <a:r>
              <a:rPr lang="uk-UA" altLang="ru-RU" sz="3500" dirty="0"/>
              <a:t> на предмет шиття.</a:t>
            </a:r>
          </a:p>
          <a:p>
            <a:pPr>
              <a:buFontTx/>
              <a:buNone/>
            </a:pPr>
            <a:r>
              <a:rPr lang="uk-UA" altLang="ru-RU" sz="3500" b="1" dirty="0">
                <a:solidFill>
                  <a:srgbClr val="FF0066"/>
                </a:solidFill>
              </a:rPr>
              <a:t>ПАРК</a:t>
            </a:r>
            <a:r>
              <a:rPr lang="uk-UA" altLang="ru-RU" sz="3500" dirty="0"/>
              <a:t> на огорожу.</a:t>
            </a:r>
          </a:p>
          <a:p>
            <a:pPr>
              <a:buFontTx/>
              <a:buNone/>
            </a:pPr>
            <a:r>
              <a:rPr lang="uk-UA" altLang="ru-RU" sz="3500" b="1" dirty="0">
                <a:solidFill>
                  <a:schemeClr val="accent2"/>
                </a:solidFill>
              </a:rPr>
              <a:t>САД</a:t>
            </a:r>
            <a:r>
              <a:rPr lang="uk-UA" altLang="ru-RU" sz="3500" dirty="0"/>
              <a:t> на дитячий заклад.</a:t>
            </a:r>
          </a:p>
          <a:p>
            <a:pPr>
              <a:buFontTx/>
              <a:buNone/>
            </a:pPr>
            <a:r>
              <a:rPr lang="uk-UA" altLang="ru-RU" sz="3500" b="1" dirty="0">
                <a:solidFill>
                  <a:schemeClr val="hlink"/>
                </a:solidFill>
              </a:rPr>
              <a:t>ЧАЙ</a:t>
            </a:r>
            <a:r>
              <a:rPr lang="uk-UA" altLang="ru-RU" sz="3500" dirty="0"/>
              <a:t> на морського птаха.</a:t>
            </a:r>
          </a:p>
          <a:p>
            <a:pPr>
              <a:buFontTx/>
              <a:buNone/>
            </a:pPr>
            <a:r>
              <a:rPr lang="uk-UA" altLang="ru-RU" sz="3500" b="1" dirty="0">
                <a:solidFill>
                  <a:srgbClr val="FF0066"/>
                </a:solidFill>
              </a:rPr>
              <a:t>МАК</a:t>
            </a:r>
            <a:r>
              <a:rPr lang="uk-UA" altLang="ru-RU" sz="3500" dirty="0"/>
              <a:t> на борошняний виріб.</a:t>
            </a:r>
          </a:p>
          <a:p>
            <a:pPr>
              <a:buFontTx/>
              <a:buNone/>
            </a:pPr>
            <a:r>
              <a:rPr lang="uk-UA" altLang="ru-RU" sz="3500" b="1" dirty="0">
                <a:solidFill>
                  <a:schemeClr val="hlink"/>
                </a:solidFill>
              </a:rPr>
              <a:t>КОРА</a:t>
            </a:r>
            <a:r>
              <a:rPr lang="uk-UA" altLang="ru-RU" sz="3500" dirty="0"/>
              <a:t> на плаваючий транспорт.</a:t>
            </a:r>
          </a:p>
          <a:p>
            <a:pPr>
              <a:buFontTx/>
              <a:buNone/>
            </a:pPr>
            <a:endParaRPr lang="ru-RU" altLang="ru-RU" sz="3500" dirty="0">
              <a:solidFill>
                <a:srgbClr val="FF0066"/>
              </a:solidFill>
            </a:endParaRPr>
          </a:p>
        </p:txBody>
      </p:sp>
      <p:pic>
        <p:nvPicPr>
          <p:cNvPr id="16" name="Picture 6" descr="c27c5437272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8" b="4581"/>
          <a:stretch>
            <a:fillRect/>
          </a:stretch>
        </p:blipFill>
        <p:spPr bwMode="auto">
          <a:xfrm>
            <a:off x="179388" y="3933825"/>
            <a:ext cx="21320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Картинка 7 из 45129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15827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Картинка 8 из 16858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373688"/>
            <a:ext cx="971550" cy="1155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535886" y="1241867"/>
            <a:ext cx="227658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500" b="1" dirty="0">
                <a:solidFill>
                  <a:srgbClr val="FF0066"/>
                </a:solidFill>
              </a:rPr>
              <a:t>СИРОЇЖКА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535886" y="1940551"/>
            <a:ext cx="145059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500" b="1" dirty="0">
                <a:solidFill>
                  <a:srgbClr val="0563C1"/>
                </a:solidFill>
              </a:rPr>
              <a:t>МІСТО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535886" y="2529681"/>
            <a:ext cx="146495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500" b="1" dirty="0">
                <a:solidFill>
                  <a:srgbClr val="ED7D31"/>
                </a:solidFill>
              </a:rPr>
              <a:t>ГОЛКА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535886" y="3118811"/>
            <a:ext cx="178766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500" b="1" dirty="0">
                <a:solidFill>
                  <a:srgbClr val="FF0066"/>
                </a:solidFill>
              </a:rPr>
              <a:t>ПАРКАН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535886" y="3707941"/>
            <a:ext cx="154279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500" b="1" dirty="0">
                <a:solidFill>
                  <a:srgbClr val="ED7D31"/>
                </a:solidFill>
              </a:rPr>
              <a:t>САДОК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547493" y="4297071"/>
            <a:ext cx="153118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500" b="1" dirty="0">
                <a:solidFill>
                  <a:srgbClr val="0563C1"/>
                </a:solidFill>
              </a:rPr>
              <a:t>ЧАЙКА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570991" y="4928013"/>
            <a:ext cx="24945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500" b="1" dirty="0">
                <a:solidFill>
                  <a:srgbClr val="FF0066"/>
                </a:solidFill>
              </a:rPr>
              <a:t>МАКАРОНИ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9547493" y="5517143"/>
            <a:ext cx="221105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500" b="1" dirty="0">
                <a:solidFill>
                  <a:srgbClr val="0563C1"/>
                </a:solidFill>
              </a:rPr>
              <a:t>КОРАБЕЛЬ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05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0" grpId="0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30" name="Гімнастика для очей №1">
            <a:hlinkClick r:id="" action="ppaction://media"/>
            <a:extLst>
              <a:ext uri="{FF2B5EF4-FFF2-40B4-BE49-F238E27FC236}">
                <a16:creationId xmlns:a16="http://schemas.microsoft.com/office/drawing/2014/main" id="{FCA84131-84D5-4097-B17D-03BAE35AC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87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 склади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37" y="1456402"/>
            <a:ext cx="2794861" cy="4964158"/>
          </a:xfrm>
          <a:prstGeom prst="rect">
            <a:avLst/>
          </a:prstGeom>
        </p:spPr>
      </p:pic>
      <p:pic>
        <p:nvPicPr>
          <p:cNvPr id="2050" name="Picture 2" descr="УЧИТЕЛЬ І УЧЕНЬ РОСТУТЬ РАЗОМ. Сайт вчителя початкових класів КРАВЧУК  Тетяни Володимирівни: Таблиці складі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6"/>
          <a:stretch/>
        </p:blipFill>
        <p:spPr bwMode="auto">
          <a:xfrm>
            <a:off x="3557870" y="1386299"/>
            <a:ext cx="8171543" cy="5034261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41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Читаємо </a:t>
            </a:r>
            <a:r>
              <a:rPr lang="ru-RU" sz="2000" b="1" dirty="0" err="1">
                <a:solidFill>
                  <a:schemeClr val="bg1"/>
                </a:solidFill>
              </a:rPr>
              <a:t>швидко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8" y="4907902"/>
            <a:ext cx="1882004" cy="188200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2373" y="3156802"/>
            <a:ext cx="2472130" cy="3617972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330724" y="1674802"/>
            <a:ext cx="1993176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киця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3330724" y="2375318"/>
            <a:ext cx="213701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вівця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330724" y="3092122"/>
            <a:ext cx="2379611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лисиця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330724" y="3792638"/>
            <a:ext cx="1993176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вовк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330724" y="4558448"/>
            <a:ext cx="1993176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черв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6253314" y="1674802"/>
            <a:ext cx="2060261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олень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6253315" y="2375318"/>
            <a:ext cx="1966954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лось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6253315" y="3092122"/>
            <a:ext cx="1966954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слон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6253315" y="3792638"/>
            <a:ext cx="190164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тигр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6253315" y="4558448"/>
            <a:ext cx="2060261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мавпа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9089578" y="1674802"/>
            <a:ext cx="2853606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бегемот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9089578" y="2375318"/>
            <a:ext cx="2853606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верблюд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9089578" y="3092122"/>
            <a:ext cx="297321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мураха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9089578" y="3792638"/>
            <a:ext cx="272297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равлик</a:t>
            </a:r>
            <a:endParaRPr lang="ru-RU" altLang="ru-RU" sz="5400" b="1" dirty="0">
              <a:latin typeface="+mn-lt"/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9089578" y="4558448"/>
            <a:ext cx="234042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>
                <a:latin typeface="+mn-lt"/>
              </a:rPr>
              <a:t>сич</a:t>
            </a:r>
            <a:endParaRPr lang="ru-RU" altLang="ru-RU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Гра «З’єднай схему </a:t>
            </a:r>
            <a:r>
              <a:rPr lang="ru-RU" sz="2000" b="1" dirty="0" err="1">
                <a:solidFill>
                  <a:schemeClr val="bg1"/>
                </a:solidFill>
              </a:rPr>
              <a:t>зі</a:t>
            </a:r>
            <a:r>
              <a:rPr lang="ru-RU" sz="2000" b="1" dirty="0">
                <a:solidFill>
                  <a:schemeClr val="bg1"/>
                </a:solidFill>
              </a:rPr>
              <a:t> словом»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083455" y="3404999"/>
          <a:ext cx="2468037" cy="644487"/>
        </p:xfrm>
        <a:graphic>
          <a:graphicData uri="http://schemas.openxmlformats.org/drawingml/2006/table">
            <a:tbl>
              <a:tblPr/>
              <a:tblGrid>
                <a:gridCol w="780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= 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732521" y="1637405"/>
          <a:ext cx="1910326" cy="613410"/>
        </p:xfrm>
        <a:graphic>
          <a:graphicData uri="http://schemas.openxmlformats.org/drawingml/2006/table">
            <a:tbl>
              <a:tblPr/>
              <a:tblGrid>
                <a:gridCol w="986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365">
                  <a:extLst>
                    <a:ext uri="{9D8B030D-6E8A-4147-A177-3AD203B41FA5}">
                      <a16:colId xmlns:a16="http://schemas.microsoft.com/office/drawing/2014/main" val="3425768731"/>
                    </a:ext>
                  </a:extLst>
                </a:gridCol>
              </a:tblGrid>
              <a:tr h="240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о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8458838" y="1637405"/>
          <a:ext cx="2370527" cy="613410"/>
        </p:xfrm>
        <a:graphic>
          <a:graphicData uri="http://schemas.openxmlformats.org/drawingml/2006/table">
            <a:tbl>
              <a:tblPr/>
              <a:tblGrid>
                <a:gridCol w="1375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083">
                  <a:extLst>
                    <a:ext uri="{9D8B030D-6E8A-4147-A177-3AD203B41FA5}">
                      <a16:colId xmlns:a16="http://schemas.microsoft.com/office/drawing/2014/main" val="1615128261"/>
                    </a:ext>
                  </a:extLst>
                </a:gridCol>
              </a:tblGrid>
              <a:tr h="51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 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 - </a:t>
                      </a:r>
                      <a:r>
                        <a:rPr lang="uk-UA" sz="3500" b="1" baseline="0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  </a:t>
                      </a:r>
                      <a:endParaRPr lang="uk-UA" sz="35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9547412" y="2907916"/>
          <a:ext cx="2465294" cy="632558"/>
        </p:xfrm>
        <a:graphic>
          <a:graphicData uri="http://schemas.openxmlformats.org/drawingml/2006/table">
            <a:tbl>
              <a:tblPr/>
              <a:tblGrid>
                <a:gridCol w="1444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028">
                  <a:extLst>
                    <a:ext uri="{9D8B030D-6E8A-4147-A177-3AD203B41FA5}">
                      <a16:colId xmlns:a16="http://schemas.microsoft.com/office/drawing/2014/main" val="614756104"/>
                    </a:ext>
                  </a:extLst>
                </a:gridCol>
              </a:tblGrid>
              <a:tr h="63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=</a:t>
                      </a:r>
                      <a:r>
                        <a:rPr lang="uk-UA" sz="3500" b="1" baseline="0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" name="Прямая со стрелкой 18"/>
          <p:cNvCxnSpPr>
            <a:endCxn id="14" idx="1"/>
          </p:cNvCxnSpPr>
          <p:nvPr/>
        </p:nvCxnSpPr>
        <p:spPr>
          <a:xfrm>
            <a:off x="2966451" y="2380756"/>
            <a:ext cx="2117004" cy="13464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9644101" y="3540475"/>
            <a:ext cx="916323" cy="12556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839682" y="2250815"/>
            <a:ext cx="3131302" cy="39226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Стихи о семье. Детские стихи про семью - Стихи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6883" y="1326776"/>
            <a:ext cx="2367602" cy="337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Аудіоказка українською /Жабка, яка надто багато думала / Аудіоказка на ніч  - 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r="23653"/>
          <a:stretch/>
        </p:blipFill>
        <p:spPr bwMode="auto">
          <a:xfrm>
            <a:off x="1850957" y="3856896"/>
            <a:ext cx="2555322" cy="276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Равлик - опис, акваріумні види, чим харчується, живе, фот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r="14215"/>
          <a:stretch/>
        </p:blipFill>
        <p:spPr bwMode="auto">
          <a:xfrm>
            <a:off x="4717272" y="4599593"/>
            <a:ext cx="3200401" cy="21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ere are different types of tears – Discvr.blo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340" y="4869743"/>
            <a:ext cx="3110192" cy="1749483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 стрелкой 22"/>
          <p:cNvCxnSpPr/>
          <p:nvPr/>
        </p:nvCxnSpPr>
        <p:spPr>
          <a:xfrm flipV="1">
            <a:off x="4023691" y="2250817"/>
            <a:ext cx="1464478" cy="19446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12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6525" y="492702"/>
            <a:ext cx="8732066" cy="6462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Цікаве питання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58" y="3732244"/>
            <a:ext cx="3275045" cy="3275045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41725" y="1264297"/>
            <a:ext cx="4506686" cy="1996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/>
              <a:t>Яка тварина ходить завжди із сумкою?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56" y="3386384"/>
            <a:ext cx="2758073" cy="33044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5386003" y="1264297"/>
            <a:ext cx="4506686" cy="1996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Коли курка </a:t>
            </a:r>
            <a:r>
              <a:rPr lang="ru-RU" sz="4000" dirty="0" err="1"/>
              <a:t>перетворюється</a:t>
            </a:r>
            <a:r>
              <a:rPr lang="ru-RU" sz="4000" dirty="0"/>
              <a:t> на </a:t>
            </a:r>
            <a:r>
              <a:rPr lang="ru-RU" sz="4000" dirty="0" err="1"/>
              <a:t>квочку</a:t>
            </a:r>
            <a:r>
              <a:rPr lang="ru-RU" sz="4000" dirty="0"/>
              <a:t>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49" y="3609834"/>
            <a:ext cx="4953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7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2605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Вправа</a:t>
            </a:r>
            <a:r>
              <a:rPr lang="ru-RU" sz="2000" b="1" dirty="0">
                <a:solidFill>
                  <a:schemeClr val="bg1"/>
                </a:solidFill>
              </a:rPr>
              <a:t> «</a:t>
            </a:r>
            <a:r>
              <a:rPr lang="ru-RU" sz="2000" b="1" dirty="0" err="1">
                <a:solidFill>
                  <a:schemeClr val="bg1"/>
                </a:solidFill>
              </a:rPr>
              <a:t>Квест-цікавинка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06" y="3610947"/>
            <a:ext cx="2696856" cy="317240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07910" y="1371600"/>
            <a:ext cx="8929396" cy="508518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500" dirty="0"/>
              <a:t>      Загадки — це короткі твори, в основі яких дотепне запитання, що передбачає відповідь на нього. Щоб знайти відповідь-відгадку, потрібно вміти зіставляти життєві явища на основі їхньої спорідненості чи подібності за певними ознаками, рисами, характеристиками.</a:t>
            </a:r>
          </a:p>
        </p:txBody>
      </p:sp>
    </p:spTree>
    <p:extLst>
      <p:ext uri="{BB962C8B-B14F-4D97-AF65-F5344CB8AC3E}">
        <p14:creationId xmlns:p14="http://schemas.microsoft.com/office/powerpoint/2010/main" val="20473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11719</TotalTime>
  <Words>838</Words>
  <Application>Microsoft Office PowerPoint</Application>
  <PresentationFormat>Широкоэкранный</PresentationFormat>
  <Paragraphs>224</Paragraphs>
  <Slides>23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1902</cp:revision>
  <dcterms:created xsi:type="dcterms:W3CDTF">2018-01-05T16:38:53Z</dcterms:created>
  <dcterms:modified xsi:type="dcterms:W3CDTF">2024-04-07T13:47:48Z</dcterms:modified>
</cp:coreProperties>
</file>