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93561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67479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781965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063469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23876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34464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79942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257375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704301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868536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536419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173348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71048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770984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79871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797717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1BC-5C34-43B0-BFE8-D13D91F75FF5}" type="datetimeFigureOut">
              <a:rPr lang="uk-UA" smtClean="0"/>
              <a:t>23.01.2021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C1032D-7C23-49E4-8B17-2A314D32BA1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67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и по запросу збалансоване харчування"/>
          <p:cNvPicPr>
            <a:picLocks noChangeAspect="1" noChangeArrowheads="1"/>
          </p:cNvPicPr>
          <p:nvPr/>
        </p:nvPicPr>
        <p:blipFill>
          <a:blip r:embed="rId2" cstate="print"/>
          <a:srcRect t="8662"/>
          <a:stretch>
            <a:fillRect/>
          </a:stretch>
        </p:blipFill>
        <p:spPr bwMode="auto">
          <a:xfrm>
            <a:off x="2050027" y="2005781"/>
            <a:ext cx="9291484" cy="4513006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194619" y="260648"/>
            <a:ext cx="10146892" cy="15567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400" b="1" dirty="0" err="1">
                <a:solidFill>
                  <a:schemeClr val="tx1"/>
                </a:solidFill>
              </a:rPr>
              <a:t>Збалансоване</a:t>
            </a:r>
            <a:r>
              <a:rPr lang="ru-RU" sz="4400" b="1" dirty="0">
                <a:solidFill>
                  <a:schemeClr val="tx1"/>
                </a:solidFill>
              </a:rPr>
              <a:t> </a:t>
            </a:r>
            <a:r>
              <a:rPr lang="ru-RU" sz="4400" b="1" dirty="0" err="1">
                <a:solidFill>
                  <a:schemeClr val="tx1"/>
                </a:solidFill>
              </a:rPr>
              <a:t>харчування</a:t>
            </a:r>
            <a:r>
              <a:rPr lang="ru-RU" sz="4400" b="1" dirty="0">
                <a:solidFill>
                  <a:schemeClr val="tx1"/>
                </a:solidFill>
              </a:rPr>
              <a:t> – </a:t>
            </a:r>
            <a:r>
              <a:rPr lang="ru-RU" sz="4400" b="1" dirty="0" err="1">
                <a:solidFill>
                  <a:schemeClr val="tx1"/>
                </a:solidFill>
              </a:rPr>
              <a:t>запорука</a:t>
            </a:r>
            <a:r>
              <a:rPr lang="ru-RU" sz="4400" b="1" dirty="0">
                <a:solidFill>
                  <a:schemeClr val="tx1"/>
                </a:solidFill>
              </a:rPr>
              <a:t> </a:t>
            </a:r>
            <a:r>
              <a:rPr lang="uk-UA" sz="4400" b="1" dirty="0">
                <a:solidFill>
                  <a:schemeClr val="tx1"/>
                </a:solidFill>
              </a:rPr>
              <a:t>здорового життя</a:t>
            </a:r>
          </a:p>
        </p:txBody>
      </p:sp>
    </p:spTree>
    <p:extLst>
      <p:ext uri="{BB962C8B-B14F-4D97-AF65-F5344CB8AC3E}">
        <p14:creationId xmlns:p14="http://schemas.microsoft.com/office/powerpoint/2010/main" val="585703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4926" y="1659682"/>
            <a:ext cx="4045049" cy="263341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uk-UA" sz="2800" dirty="0"/>
              <a:t> З’являться прищі </a:t>
            </a:r>
            <a:endParaRPr lang="ru-RU" sz="2800" dirty="0"/>
          </a:p>
          <a:p>
            <a:pPr lvl="0" algn="ctr">
              <a:buFont typeface="Arial" pitchFamily="34" charset="0"/>
              <a:buChar char="•"/>
            </a:pPr>
            <a:r>
              <a:rPr lang="uk-UA" sz="2800" dirty="0"/>
              <a:t> Призводить до збільшення маси тіла </a:t>
            </a:r>
            <a:endParaRPr lang="ru-RU" sz="2800" dirty="0"/>
          </a:p>
          <a:p>
            <a:pPr lvl="0" algn="ctr">
              <a:buFont typeface="Arial" pitchFamily="34" charset="0"/>
              <a:buChar char="•"/>
            </a:pPr>
            <a:r>
              <a:rPr lang="uk-UA" sz="2800" dirty="0"/>
              <a:t> Погіршення стану травної системи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95482" y="1916832"/>
            <a:ext cx="3909120" cy="225696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uk-UA" sz="2800" dirty="0"/>
              <a:t> Погіршення стану шкіри, волосся, нігтів </a:t>
            </a:r>
            <a:endParaRPr lang="ru-RU" sz="2800" dirty="0"/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1991544" y="188640"/>
            <a:ext cx="8229600" cy="829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800" b="1" dirty="0"/>
              <a:t>Жири</a:t>
            </a:r>
            <a:endParaRPr lang="ru-RU" sz="4800" b="1" dirty="0">
              <a:solidFill>
                <a:schemeClr val="lt1"/>
              </a:solidFill>
            </a:endParaRPr>
          </a:p>
        </p:txBody>
      </p:sp>
      <p:pic>
        <p:nvPicPr>
          <p:cNvPr id="10242" name="Picture 2" descr="Картинки по запросу ожир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926" y="4437112"/>
            <a:ext cx="4045049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4" descr="Картинки по запросу выпадение воло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482" y="4437112"/>
            <a:ext cx="3909120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1834926" y="1094599"/>
            <a:ext cx="4045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  Надмірне </a:t>
            </a:r>
            <a:r>
              <a:rPr lang="uk-UA" sz="2800" dirty="0"/>
              <a:t>вживання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6695482" y="1018635"/>
            <a:ext cx="3909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       Не </a:t>
            </a:r>
            <a:r>
              <a:rPr lang="uk-UA" sz="2800" dirty="0"/>
              <a:t>вживання</a:t>
            </a:r>
          </a:p>
        </p:txBody>
      </p:sp>
    </p:spTree>
    <p:extLst>
      <p:ext uri="{BB962C8B-B14F-4D97-AF65-F5344CB8AC3E}">
        <p14:creationId xmlns:p14="http://schemas.microsoft.com/office/powerpoint/2010/main" val="189143853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1864" y="171700"/>
            <a:ext cx="2016224" cy="877614"/>
          </a:xfrm>
        </p:spPr>
        <p:txBody>
          <a:bodyPr>
            <a:normAutofit fontScale="90000"/>
          </a:bodyPr>
          <a:lstStyle/>
          <a:p>
            <a:r>
              <a:rPr lang="uk-UA" sz="6000" b="1" dirty="0"/>
              <a:t>Вода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10814" y="1812289"/>
            <a:ext cx="9866670" cy="4735995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dirty="0" smtClean="0"/>
              <a:t>     </a:t>
            </a:r>
            <a:r>
              <a:rPr lang="uk-UA" sz="2200" dirty="0" smtClean="0">
                <a:latin typeface="Century Gothic (Основний текст)"/>
              </a:rPr>
              <a:t>Користь </a:t>
            </a:r>
            <a:r>
              <a:rPr lang="uk-UA" sz="2200" dirty="0">
                <a:latin typeface="Century Gothic (Основний текст)"/>
              </a:rPr>
              <a:t>води:</a:t>
            </a:r>
          </a:p>
          <a:p>
            <a:r>
              <a:rPr lang="uk-UA" sz="2200" dirty="0">
                <a:latin typeface="Century Gothic (Основний текст)"/>
              </a:rPr>
              <a:t> - омолоджує шкіру;</a:t>
            </a:r>
          </a:p>
          <a:p>
            <a:r>
              <a:rPr lang="uk-UA" sz="2200" dirty="0">
                <a:latin typeface="Century Gothic (Основний текст)"/>
              </a:rPr>
              <a:t> - виводить токсини;</a:t>
            </a:r>
          </a:p>
          <a:p>
            <a:r>
              <a:rPr lang="uk-UA" sz="2200" dirty="0">
                <a:latin typeface="Century Gothic (Основний текст)"/>
              </a:rPr>
              <a:t> - знижує ризик інфаркту;</a:t>
            </a:r>
          </a:p>
          <a:p>
            <a:r>
              <a:rPr lang="uk-UA" sz="2200" dirty="0">
                <a:latin typeface="Century Gothic (Основний текст)"/>
              </a:rPr>
              <a:t> - відновлює енергію;</a:t>
            </a:r>
          </a:p>
          <a:p>
            <a:r>
              <a:rPr lang="uk-UA" sz="2200" dirty="0">
                <a:latin typeface="Century Gothic (Основний текст)"/>
              </a:rPr>
              <a:t> - потрібна ШКТ;</a:t>
            </a:r>
          </a:p>
          <a:p>
            <a:r>
              <a:rPr lang="uk-UA" sz="2200" dirty="0">
                <a:latin typeface="Century Gothic (Основний текст)"/>
              </a:rPr>
              <a:t> - спалює жир;</a:t>
            </a:r>
          </a:p>
          <a:p>
            <a:r>
              <a:rPr lang="uk-UA" sz="2200" dirty="0">
                <a:latin typeface="Century Gothic (Основний текст)"/>
              </a:rPr>
              <a:t> - регулює температуру тіла;</a:t>
            </a:r>
          </a:p>
          <a:p>
            <a:r>
              <a:rPr lang="uk-UA" sz="2200" dirty="0">
                <a:latin typeface="Century Gothic (Основний текст)"/>
              </a:rPr>
              <a:t> -поліпшує загальне самопочуття;</a:t>
            </a:r>
          </a:p>
          <a:p>
            <a:r>
              <a:rPr lang="uk-UA" sz="2200" dirty="0">
                <a:latin typeface="Century Gothic (Основний текст)"/>
              </a:rPr>
              <a:t> -знижує ризик інфекційних захворювань.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7182180" y="888959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Якщо без їжі людина може прожити більше місяця – то без</a:t>
            </a:r>
          </a:p>
          <a:p>
            <a:r>
              <a:rPr lang="ru-RU" dirty="0"/>
              <a:t>води лише кілька днів.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80" y="2293355"/>
            <a:ext cx="4176465" cy="2898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71282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2567608" y="205830"/>
            <a:ext cx="7653536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uk-UA" sz="4400" b="1" dirty="0"/>
              <a:t>Тарілка здорового харчування</a:t>
            </a:r>
            <a:endParaRPr lang="ru-RU" sz="44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575720" y="1069926"/>
            <a:ext cx="5040560" cy="8640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3600" b="1" dirty="0"/>
              <a:t>Овочі та бобові</a:t>
            </a:r>
            <a:endParaRPr lang="ru-RU" sz="3600" dirty="0"/>
          </a:p>
        </p:txBody>
      </p:sp>
      <p:pic>
        <p:nvPicPr>
          <p:cNvPr id="11270" name="Picture 6" descr="Картинки по запросу бобові"/>
          <p:cNvPicPr>
            <a:picLocks noChangeAspect="1" noChangeArrowheads="1"/>
          </p:cNvPicPr>
          <p:nvPr/>
        </p:nvPicPr>
        <p:blipFill>
          <a:blip r:embed="rId2" cstate="print"/>
          <a:srcRect b="6213"/>
          <a:stretch>
            <a:fillRect/>
          </a:stretch>
        </p:blipFill>
        <p:spPr bwMode="auto">
          <a:xfrm>
            <a:off x="7934632" y="2382170"/>
            <a:ext cx="2699467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2" name="Picture 8" descr="# vegetables #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955" y="2382170"/>
            <a:ext cx="2669458" cy="3895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1401097" y="2348880"/>
            <a:ext cx="3437082" cy="392832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/>
              <a:t> Капуста, огірки, листя салату , зелень, цибуля, гарбуз, морква, перець, помідор, редька тощо;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/>
              <a:t> Квасоля, горох, червона сочевиця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8263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3655253" y="260648"/>
            <a:ext cx="4968552" cy="8640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3600" b="1" dirty="0"/>
              <a:t>Фрукти та ягоди</a:t>
            </a:r>
            <a:endParaRPr lang="ru-RU" sz="3600" dirty="0"/>
          </a:p>
        </p:txBody>
      </p:sp>
      <p:pic>
        <p:nvPicPr>
          <p:cNvPr id="38916" name="Picture 4" descr="Always choose living foods fir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199" y="1556792"/>
            <a:ext cx="2870123" cy="4722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918" name="Picture 6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856" y="1556793"/>
            <a:ext cx="2952328" cy="4760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89587" y="1556792"/>
            <a:ext cx="3166253" cy="476011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/>
              <a:t> Яблука, груші, апельсини, банани, виноград, абрикоси, сливи, вишні, персики, полуниця, суниця, малина, смородина, порічка, ожина, чорниця тощо.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2354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3447530" y="332656"/>
            <a:ext cx="5616624" cy="8640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uk-UA" sz="3600" b="1" dirty="0"/>
              <a:t>  Цільні злаки та горіхи</a:t>
            </a:r>
            <a:endParaRPr lang="ru-RU" sz="3600" dirty="0"/>
          </a:p>
        </p:txBody>
      </p:sp>
      <p:pic>
        <p:nvPicPr>
          <p:cNvPr id="14338" name="Picture 2" descr="Чем полезны орехи!"/>
          <p:cNvPicPr>
            <a:picLocks noChangeAspect="1" noChangeArrowheads="1"/>
          </p:cNvPicPr>
          <p:nvPr/>
        </p:nvPicPr>
        <p:blipFill>
          <a:blip r:embed="rId2" cstate="print"/>
          <a:srcRect l="7067" r="5776"/>
          <a:stretch>
            <a:fillRect/>
          </a:stretch>
        </p:blipFill>
        <p:spPr bwMode="auto">
          <a:xfrm>
            <a:off x="7752184" y="1484784"/>
            <a:ext cx="2984642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2" name="Picture 6" descr="Картинки по запросу крупы"/>
          <p:cNvPicPr>
            <a:picLocks noChangeAspect="1" noChangeArrowheads="1"/>
          </p:cNvPicPr>
          <p:nvPr/>
        </p:nvPicPr>
        <p:blipFill>
          <a:blip r:embed="rId3" cstate="print"/>
          <a:srcRect l="55782"/>
          <a:stretch>
            <a:fillRect/>
          </a:stretch>
        </p:blipFill>
        <p:spPr bwMode="auto">
          <a:xfrm>
            <a:off x="4475410" y="1484784"/>
            <a:ext cx="3050308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74839" y="1412776"/>
            <a:ext cx="2892969" cy="489654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/>
              <a:t> Вівсяна, гречана та пшенична каші, </a:t>
            </a:r>
            <a:r>
              <a:rPr lang="uk-UA" sz="2400" dirty="0" err="1"/>
              <a:t>нешліфований</a:t>
            </a:r>
            <a:r>
              <a:rPr lang="uk-UA" sz="2400" dirty="0"/>
              <a:t> рис, а також макарони з твердих сортів пшениці, </a:t>
            </a:r>
            <a:r>
              <a:rPr lang="uk-UA" sz="2400" dirty="0" err="1"/>
              <a:t>цільнозерновий</a:t>
            </a:r>
            <a:r>
              <a:rPr lang="uk-UA" sz="2400" dirty="0"/>
              <a:t> хліб та хлібці; 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/>
              <a:t> Горіхи.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816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855640" y="404664"/>
            <a:ext cx="7812360" cy="8640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uk-UA" sz="3300" b="1" dirty="0"/>
              <a:t>Молочні та кисломолочні продукти</a:t>
            </a:r>
            <a:endParaRPr lang="ru-RU" sz="3300" dirty="0"/>
          </a:p>
        </p:txBody>
      </p:sp>
      <p:pic>
        <p:nvPicPr>
          <p:cNvPr id="17410" name="Picture 2" descr="Картинки по запросу молочные продукты"/>
          <p:cNvPicPr>
            <a:picLocks noChangeAspect="1" noChangeArrowheads="1"/>
          </p:cNvPicPr>
          <p:nvPr/>
        </p:nvPicPr>
        <p:blipFill>
          <a:blip r:embed="rId2" cstate="print"/>
          <a:srcRect l="3910"/>
          <a:stretch>
            <a:fillRect/>
          </a:stretch>
        </p:blipFill>
        <p:spPr bwMode="auto">
          <a:xfrm>
            <a:off x="5309419" y="1746150"/>
            <a:ext cx="5586657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703512" y="2079523"/>
            <a:ext cx="3096344" cy="37977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/>
              <a:t> Молоко, йогурт, кефір, твердий та кисломолочний сир, сметана.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3106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007768" y="404664"/>
            <a:ext cx="4824536" cy="8640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uk-UA" sz="3600" b="1" dirty="0"/>
              <a:t>  Риба, яйця, м’ясо</a:t>
            </a:r>
            <a:endParaRPr lang="ru-RU" sz="3600" dirty="0"/>
          </a:p>
        </p:txBody>
      </p:sp>
      <p:pic>
        <p:nvPicPr>
          <p:cNvPr id="39940" name="Picture 4" descr="Картинки по запросу сырая ры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7794" y="3598144"/>
            <a:ext cx="5216318" cy="2784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Raw meat, mutton {goat} Foodstyling, raw meat, mutton, curry cut, spices, ingredient, moody, rustic, India, Indian"/>
          <p:cNvPicPr>
            <a:picLocks noChangeAspect="1" noChangeArrowheads="1"/>
          </p:cNvPicPr>
          <p:nvPr/>
        </p:nvPicPr>
        <p:blipFill>
          <a:blip r:embed="rId3" cstate="print"/>
          <a:srcRect l="7751" r="5047"/>
          <a:stretch>
            <a:fillRect/>
          </a:stretch>
        </p:blipFill>
        <p:spPr bwMode="auto">
          <a:xfrm>
            <a:off x="7248127" y="1412777"/>
            <a:ext cx="3518195" cy="4928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371600" y="1412776"/>
            <a:ext cx="5732512" cy="201622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/>
              <a:t> М’ясо птиці, телятини та кролятини; 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/>
              <a:t> Судак, короп, минтай, хек, лосось, несолоний оселедець;</a:t>
            </a:r>
          </a:p>
          <a:p>
            <a:pPr algn="ctr">
              <a:buFont typeface="Arial" pitchFamily="34" charset="0"/>
              <a:buChar char="•"/>
            </a:pPr>
            <a:r>
              <a:rPr lang="uk-UA" sz="2400" dirty="0"/>
              <a:t> Яйця.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8112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3575720" y="260648"/>
            <a:ext cx="5400600" cy="8640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uk-UA" sz="3600" b="1" dirty="0"/>
              <a:t>  Корисні олії та жири</a:t>
            </a:r>
            <a:endParaRPr lang="ru-RU" sz="3600" dirty="0"/>
          </a:p>
        </p:txBody>
      </p:sp>
      <p:pic>
        <p:nvPicPr>
          <p:cNvPr id="40962" name="Picture 2" descr="Картинки по запросу полезные олии"/>
          <p:cNvPicPr>
            <a:picLocks noChangeAspect="1" noChangeArrowheads="1"/>
          </p:cNvPicPr>
          <p:nvPr/>
        </p:nvPicPr>
        <p:blipFill>
          <a:blip r:embed="rId2" cstate="print"/>
          <a:srcRect l="2871"/>
          <a:stretch>
            <a:fillRect/>
          </a:stretch>
        </p:blipFill>
        <p:spPr bwMode="auto">
          <a:xfrm>
            <a:off x="4799856" y="1484784"/>
            <a:ext cx="5951718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578077" y="1484784"/>
            <a:ext cx="3005755" cy="482453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400" dirty="0"/>
              <a:t>Соняшникова, оливкова, рапсова, лляна та кукурудзяна олії;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400" dirty="0"/>
              <a:t>Авокадо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400" dirty="0"/>
              <a:t>Жирна риба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400" dirty="0"/>
              <a:t>Риб’ячий жир</a:t>
            </a:r>
          </a:p>
        </p:txBody>
      </p:sp>
    </p:spTree>
    <p:extLst>
      <p:ext uri="{BB962C8B-B14F-4D97-AF65-F5344CB8AC3E}">
        <p14:creationId xmlns:p14="http://schemas.microsoft.com/office/powerpoint/2010/main" val="2731143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2135560" y="188640"/>
            <a:ext cx="8085584" cy="8640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4400" b="1" dirty="0"/>
              <a:t>Режим харчування</a:t>
            </a:r>
            <a:endParaRPr lang="ru-RU" sz="4400" dirty="0"/>
          </a:p>
          <a:p>
            <a:pPr algn="ctr">
              <a:spcBef>
                <a:spcPct val="0"/>
              </a:spcBef>
              <a:defRPr/>
            </a:pPr>
            <a:endParaRPr lang="ru-RU" sz="4400" b="1" dirty="0">
              <a:solidFill>
                <a:schemeClr val="lt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548581" y="1268760"/>
            <a:ext cx="9261987" cy="1656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400" dirty="0"/>
              <a:t>Важливим для організму людини є дотримання режиму харчування. Найраціональнішим є трьохразове харчування +(1-2) перекуси, кожен прийом їжі повинен відстояти від попереднього на 3-4 години. </a:t>
            </a:r>
            <a:endParaRPr lang="ru-RU" sz="2400" dirty="0">
              <a:solidFill>
                <a:schemeClr val="lt1"/>
              </a:solidFill>
            </a:endParaRPr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0310" y="3140968"/>
            <a:ext cx="3707618" cy="3168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Картинки по запросу пп блю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0" y="3140969"/>
            <a:ext cx="5074608" cy="3168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36342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1991544" y="188640"/>
            <a:ext cx="8229600" cy="8640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b="1" dirty="0"/>
              <a:t>Сніданок - 40%</a:t>
            </a:r>
            <a:endParaRPr lang="ru-RU" sz="4400" b="1" dirty="0">
              <a:solidFill>
                <a:schemeClr val="lt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651819" y="1268760"/>
            <a:ext cx="4948237" cy="504056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400" b="1" dirty="0"/>
              <a:t>Варіанти сніданків:</a:t>
            </a:r>
            <a:endParaRPr lang="ru-RU" sz="2400" b="1" dirty="0"/>
          </a:p>
          <a:p>
            <a:pPr lvl="0">
              <a:buFont typeface="Arial" pitchFamily="34" charset="0"/>
              <a:buChar char="•"/>
            </a:pPr>
            <a:r>
              <a:rPr lang="uk-UA" sz="2400" dirty="0"/>
              <a:t> Каша, з додаванням  сухофруктів,горіхів;</a:t>
            </a:r>
            <a:endParaRPr lang="ru-RU" sz="2400" dirty="0"/>
          </a:p>
          <a:p>
            <a:pPr lvl="0">
              <a:buFont typeface="Arial" pitchFamily="34" charset="0"/>
              <a:buChar char="•"/>
            </a:pPr>
            <a:r>
              <a:rPr lang="uk-UA" sz="2400" dirty="0"/>
              <a:t> Фруктового салату, заправленого нежирним йогуртом;</a:t>
            </a:r>
            <a:endParaRPr lang="ru-RU" sz="2400" dirty="0"/>
          </a:p>
          <a:p>
            <a:pPr lvl="0">
              <a:buFont typeface="Arial" pitchFamily="34" charset="0"/>
              <a:buChar char="•"/>
            </a:pPr>
            <a:r>
              <a:rPr lang="uk-UA" sz="2400" dirty="0"/>
              <a:t> Запіканки сирники зі сметаною; </a:t>
            </a:r>
            <a:endParaRPr lang="ru-RU" sz="2400" dirty="0"/>
          </a:p>
          <a:p>
            <a:pPr lvl="0">
              <a:buFont typeface="Arial" pitchFamily="34" charset="0"/>
              <a:buChar char="•"/>
            </a:pPr>
            <a:r>
              <a:rPr lang="uk-UA" sz="2400" dirty="0"/>
              <a:t> Омлет з овочами;  </a:t>
            </a:r>
            <a:endParaRPr lang="ru-RU" sz="2400" dirty="0"/>
          </a:p>
          <a:p>
            <a:pPr lvl="0">
              <a:buFont typeface="Arial" pitchFamily="34" charset="0"/>
              <a:buChar char="•"/>
            </a:pPr>
            <a:r>
              <a:rPr lang="uk-UA" sz="2400" dirty="0"/>
              <a:t> Млинці з вівсянки з солодкою або солоною </a:t>
            </a:r>
            <a:r>
              <a:rPr lang="uk-UA" sz="2400" dirty="0" err="1"/>
              <a:t>начинками</a:t>
            </a:r>
            <a:r>
              <a:rPr lang="uk-UA" sz="2400" dirty="0"/>
              <a:t>;</a:t>
            </a:r>
            <a:endParaRPr lang="ru-RU" sz="2400" dirty="0"/>
          </a:p>
          <a:p>
            <a:pPr lvl="0">
              <a:buFont typeface="Arial" pitchFamily="34" charset="0"/>
              <a:buChar char="•"/>
            </a:pPr>
            <a:r>
              <a:rPr lang="uk-UA" sz="2400" dirty="0"/>
              <a:t>Бутерброди на житньому хлібі або хлібцях.</a:t>
            </a:r>
            <a:endParaRPr lang="ru-RU" sz="2400" dirty="0"/>
          </a:p>
        </p:txBody>
      </p:sp>
      <p:pic>
        <p:nvPicPr>
          <p:cNvPr id="8194" name="Picture 2" descr="Картинки по запросу пп завтр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0" y="1340768"/>
            <a:ext cx="3861752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5592" r="1196"/>
          <a:stretch>
            <a:fillRect/>
          </a:stretch>
        </p:blipFill>
        <p:spPr bwMode="auto">
          <a:xfrm>
            <a:off x="6816080" y="4293096"/>
            <a:ext cx="3861752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78595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2035277" y="188640"/>
            <a:ext cx="8823595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b="1" dirty="0"/>
              <a:t>Збалансоване харчування </a:t>
            </a:r>
            <a:endParaRPr lang="ru-RU" sz="4400" b="1" dirty="0">
              <a:solidFill>
                <a:schemeClr val="lt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825910" y="4083410"/>
            <a:ext cx="5918162" cy="21899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2400" b="1" dirty="0"/>
              <a:t>Основний принцип </a:t>
            </a:r>
            <a:r>
              <a:rPr lang="uk-UA" sz="2400" dirty="0"/>
              <a:t>- створення необхідного балансу корисних і поживних речовин в організмі для його ефективного функціонування.</a:t>
            </a:r>
            <a:endParaRPr lang="ru-RU" sz="2400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25910" y="1275098"/>
            <a:ext cx="5918162" cy="2808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600" b="1" dirty="0"/>
              <a:t>Збалансоване харчування </a:t>
            </a:r>
            <a:r>
              <a:rPr lang="uk-UA" sz="2400" dirty="0"/>
              <a:t>- система харчування, заснована на вживанні натуральної здорової їжі в необхідних організму кількостях і організації правильного режиму харчування.</a:t>
            </a:r>
            <a:endParaRPr lang="ru-RU" sz="2400" dirty="0">
              <a:solidFill>
                <a:schemeClr val="lt1"/>
              </a:solidFill>
            </a:endParaRPr>
          </a:p>
        </p:txBody>
      </p:sp>
      <p:pic>
        <p:nvPicPr>
          <p:cNvPr id="22530" name="Picture 2" descr="Картинки по запросу Збалансоване харчува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852517" y="1826271"/>
            <a:ext cx="4998306" cy="3895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3280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1991544" y="188640"/>
            <a:ext cx="8229600" cy="8640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b="1" dirty="0"/>
              <a:t>Обід - 30% </a:t>
            </a:r>
            <a:endParaRPr lang="ru-RU" sz="4400" b="1" dirty="0">
              <a:solidFill>
                <a:schemeClr val="lt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504335" y="1268760"/>
            <a:ext cx="4519657" cy="29523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400" b="1" dirty="0"/>
              <a:t>Варіанти обідів:</a:t>
            </a:r>
            <a:endParaRPr lang="ru-RU" sz="2400" b="1" dirty="0"/>
          </a:p>
          <a:p>
            <a:pPr lvl="0">
              <a:buFont typeface="Arial" pitchFamily="34" charset="0"/>
              <a:buChar char="•"/>
            </a:pPr>
            <a:r>
              <a:rPr lang="uk-UA" sz="2400" dirty="0"/>
              <a:t> Перша страва (борщ, суп, рибна юшка); </a:t>
            </a:r>
            <a:endParaRPr lang="ru-RU" sz="2400" dirty="0"/>
          </a:p>
          <a:p>
            <a:pPr lvl="0">
              <a:buFont typeface="Arial" pitchFamily="34" charset="0"/>
              <a:buChar char="•"/>
            </a:pPr>
            <a:r>
              <a:rPr lang="uk-UA" sz="2400" dirty="0"/>
              <a:t> Друга страва (відварені або тушковані рибу або м’ясо з овочами, салати, гарніри).</a:t>
            </a:r>
            <a:endParaRPr lang="ru-RU" sz="2400" dirty="0"/>
          </a:p>
        </p:txBody>
      </p:sp>
      <p:pic>
        <p:nvPicPr>
          <p:cNvPr id="37891" name="Picture 3" descr="Картинки по запросу суп п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10" y="1268760"/>
            <a:ext cx="4248471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893" name="Picture 5" descr="Картинки по запросу салаты пп"/>
          <p:cNvPicPr>
            <a:picLocks noChangeAspect="1" noChangeArrowheads="1"/>
          </p:cNvPicPr>
          <p:nvPr/>
        </p:nvPicPr>
        <p:blipFill>
          <a:blip r:embed="rId3" cstate="print"/>
          <a:srcRect t="9661"/>
          <a:stretch>
            <a:fillRect/>
          </a:stretch>
        </p:blipFill>
        <p:spPr bwMode="auto">
          <a:xfrm>
            <a:off x="3126659" y="4324498"/>
            <a:ext cx="708590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514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2207568" y="188640"/>
            <a:ext cx="8013576" cy="8640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b="1" dirty="0"/>
              <a:t>Вечеря - 20% </a:t>
            </a:r>
            <a:endParaRPr lang="ru-RU" sz="4400" b="1" dirty="0">
              <a:solidFill>
                <a:schemeClr val="lt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81316" y="1340768"/>
            <a:ext cx="4558700" cy="244827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400" b="1" dirty="0"/>
              <a:t>Варіанти вечері:</a:t>
            </a:r>
            <a:endParaRPr lang="ru-RU" sz="2400" b="1" dirty="0"/>
          </a:p>
          <a:p>
            <a:pPr lvl="0">
              <a:buFont typeface="Arial" pitchFamily="34" charset="0"/>
              <a:buChar char="•"/>
            </a:pPr>
            <a:r>
              <a:rPr lang="uk-UA" sz="2400" dirty="0"/>
              <a:t> Овочі тушковані (капуста, морква, цибуля, томат); </a:t>
            </a:r>
            <a:endParaRPr lang="ru-RU" sz="2400" dirty="0"/>
          </a:p>
          <a:p>
            <a:pPr lvl="0">
              <a:buFont typeface="Arial" pitchFamily="34" charset="0"/>
              <a:buChar char="•"/>
            </a:pPr>
            <a:r>
              <a:rPr lang="uk-UA" sz="2400" dirty="0"/>
              <a:t> Шматочок запеченої курки, котлети.</a:t>
            </a:r>
            <a:endParaRPr lang="ru-RU" sz="2400" dirty="0"/>
          </a:p>
        </p:txBody>
      </p:sp>
      <p:pic>
        <p:nvPicPr>
          <p:cNvPr id="6147" name="Picture 3" descr="Картинки по запросу тушеные овощи п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316" y="3933057"/>
            <a:ext cx="4450688" cy="238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Картинки по запросу запеченное филе курицы п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5" y="1340768"/>
            <a:ext cx="431982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Картинки по запросу котлеты п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6" y="3933057"/>
            <a:ext cx="4319828" cy="238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6901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96065" y="825910"/>
            <a:ext cx="9984657" cy="5527655"/>
          </a:xfrm>
        </p:spPr>
        <p:txBody>
          <a:bodyPr>
            <a:noAutofit/>
          </a:bodyPr>
          <a:lstStyle/>
          <a:p>
            <a:r>
              <a:rPr lang="uk-UA" sz="2400" dirty="0">
                <a:latin typeface="Century Gothic (Основний текст)"/>
              </a:rPr>
              <a:t>Нераціональне харчування на пряму пов’язане з такими проблемами, як ожиріння, зайва вага, гіподинамія, артеріальна гіпертензія, цукровий діабет, а також помітно скорочує тривалість повноцінного здорового життя людини.</a:t>
            </a:r>
          </a:p>
          <a:p>
            <a:r>
              <a:rPr lang="uk-UA" sz="2400" dirty="0">
                <a:latin typeface="Century Gothic (Основний текст)"/>
              </a:rPr>
              <a:t>Ті, хто дбають про своє здоров’я повинні дотримуватись трьох принципів здорового харчування:</a:t>
            </a:r>
          </a:p>
          <a:p>
            <a:r>
              <a:rPr lang="uk-UA" sz="2400" dirty="0">
                <a:latin typeface="Century Gothic (Основний текст)"/>
              </a:rPr>
              <a:t>помірність (щоб калорійність раціону не перевищувала енергетичних витрат організму); </a:t>
            </a:r>
          </a:p>
          <a:p>
            <a:r>
              <a:rPr lang="uk-UA" sz="2400" dirty="0">
                <a:latin typeface="Century Gothic (Основний текст)"/>
              </a:rPr>
              <a:t>різноманітність (передбачає споживання продуктів усіх основних груп (хліб, крупи, фрукти, овочі, м’ясо та молочні продукти); </a:t>
            </a:r>
          </a:p>
          <a:p>
            <a:r>
              <a:rPr lang="uk-UA" sz="2400" dirty="0">
                <a:latin typeface="Century Gothic (Основний текст)"/>
              </a:rPr>
              <a:t>збалансованість (означає правильне співвідношення цих груп продуктів).</a:t>
            </a:r>
          </a:p>
        </p:txBody>
      </p:sp>
    </p:spTree>
    <p:extLst>
      <p:ext uri="{BB962C8B-B14F-4D97-AF65-F5344CB8AC3E}">
        <p14:creationId xmlns:p14="http://schemas.microsoft.com/office/powerpoint/2010/main" val="1314619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61535" y="560438"/>
            <a:ext cx="9026013" cy="4026310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У повсякденному харчуванні обов’язково мають бути:</a:t>
            </a:r>
          </a:p>
          <a:p>
            <a:r>
              <a:rPr lang="uk-UA" sz="2400" dirty="0"/>
              <a:t>-білки;</a:t>
            </a:r>
          </a:p>
          <a:p>
            <a:r>
              <a:rPr lang="uk-UA" sz="2400" dirty="0"/>
              <a:t>-жири;</a:t>
            </a:r>
          </a:p>
          <a:p>
            <a:r>
              <a:rPr lang="uk-UA" sz="2400" dirty="0"/>
              <a:t>-вуглеводи;</a:t>
            </a:r>
          </a:p>
          <a:p>
            <a:r>
              <a:rPr lang="uk-UA" sz="2400" dirty="0"/>
              <a:t>-вітаміни;</a:t>
            </a:r>
          </a:p>
          <a:p>
            <a:r>
              <a:rPr lang="uk-UA" sz="2400" dirty="0"/>
              <a:t>-мінеральні речовини;</a:t>
            </a:r>
          </a:p>
          <a:p>
            <a:r>
              <a:rPr lang="uk-UA" sz="2400" dirty="0"/>
              <a:t>-клітковина;</a:t>
            </a:r>
          </a:p>
          <a:p>
            <a:r>
              <a:rPr lang="uk-UA" sz="2400" dirty="0"/>
              <a:t>-вода.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8" y="3501008"/>
            <a:ext cx="4819540" cy="3253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372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1991544" y="188640"/>
            <a:ext cx="8229600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b="1" dirty="0"/>
              <a:t>Білки</a:t>
            </a:r>
            <a:endParaRPr lang="ru-RU" sz="4400" b="1" dirty="0">
              <a:solidFill>
                <a:schemeClr val="lt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460090" y="1196752"/>
            <a:ext cx="5449307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2400" dirty="0"/>
              <a:t>Білки потрібні нам для будування та підтримки м’язів.</a:t>
            </a:r>
            <a:endParaRPr lang="ru-RU" sz="24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460090" y="2558628"/>
            <a:ext cx="5449306" cy="35346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2800" b="1" dirty="0"/>
              <a:t>Білки: 10-20%</a:t>
            </a:r>
            <a:r>
              <a:rPr lang="uk-UA" sz="2400" dirty="0"/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uk-UA" sz="2400" dirty="0"/>
              <a:t>З них 60% - тваринні білки, одержувані з риби, м'яса, птиці, яєць і молока;</a:t>
            </a:r>
          </a:p>
          <a:p>
            <a:pPr algn="ctr">
              <a:spcBef>
                <a:spcPct val="0"/>
              </a:spcBef>
              <a:defRPr/>
            </a:pPr>
            <a:r>
              <a:rPr lang="uk-UA" sz="2400" dirty="0"/>
              <a:t>40% - рослинні білки, що містяться в горіхах, злаках, бобових, фруктах і овочах.</a:t>
            </a:r>
            <a:endParaRPr lang="ru-RU" sz="2400" dirty="0"/>
          </a:p>
          <a:p>
            <a:pPr lvl="0" algn="ctr">
              <a:spcBef>
                <a:spcPct val="0"/>
              </a:spcBef>
              <a:defRPr/>
            </a:pPr>
            <a:r>
              <a:rPr lang="uk-UA" sz="2400" dirty="0"/>
              <a:t> </a:t>
            </a:r>
            <a:endParaRPr lang="ru-RU" sz="2400" dirty="0">
              <a:solidFill>
                <a:schemeClr val="lt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460091" y="5958348"/>
            <a:ext cx="5449306" cy="494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/>
              <a:t>1-2 </a:t>
            </a:r>
            <a:r>
              <a:rPr lang="ru-RU" dirty="0" err="1"/>
              <a:t>грами</a:t>
            </a:r>
            <a:r>
              <a:rPr lang="ru-RU" dirty="0"/>
              <a:t> на 1 кг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1843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b="5828"/>
          <a:stretch>
            <a:fillRect/>
          </a:stretch>
        </p:blipFill>
        <p:spPr bwMode="auto">
          <a:xfrm>
            <a:off x="7296833" y="1196752"/>
            <a:ext cx="4000431" cy="5074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971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10813" y="1988840"/>
            <a:ext cx="4025147" cy="20882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uk-UA" sz="2800" dirty="0"/>
              <a:t> </a:t>
            </a:r>
          </a:p>
          <a:p>
            <a:pPr lvl="0" algn="ctr">
              <a:buFont typeface="Arial" pitchFamily="34" charset="0"/>
              <a:buChar char="•"/>
            </a:pPr>
            <a:r>
              <a:rPr lang="uk-UA" sz="2800" dirty="0"/>
              <a:t>З’являться проблеми з печінкою </a:t>
            </a:r>
            <a:endParaRPr lang="ru-RU" sz="2800" dirty="0"/>
          </a:p>
          <a:p>
            <a:r>
              <a:rPr lang="uk-UA" sz="2800" dirty="0"/>
              <a:t/>
            </a:r>
            <a:br>
              <a:rPr lang="uk-UA" sz="2800" dirty="0"/>
            </a:b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12024" y="1988840"/>
            <a:ext cx="4159330" cy="20882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uk-UA" sz="2800" dirty="0"/>
              <a:t> Погіршення стану шкіри </a:t>
            </a:r>
            <a:endParaRPr lang="ru-RU" sz="2800" dirty="0"/>
          </a:p>
          <a:p>
            <a:pPr lvl="0" algn="ctr">
              <a:buFont typeface="Arial" pitchFamily="34" charset="0"/>
              <a:buChar char="•"/>
            </a:pPr>
            <a:r>
              <a:rPr lang="uk-UA" sz="2800" dirty="0"/>
              <a:t> Погіршення імунітету </a:t>
            </a:r>
            <a:endParaRPr lang="ru-RU" sz="2800" dirty="0"/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1991543" y="188640"/>
            <a:ext cx="8479811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err="1"/>
              <a:t>Білки</a:t>
            </a:r>
            <a:endParaRPr lang="ru-RU" sz="4400" b="1" dirty="0">
              <a:solidFill>
                <a:schemeClr val="lt1"/>
              </a:solidFill>
            </a:endParaRPr>
          </a:p>
        </p:txBody>
      </p:sp>
      <p:pic>
        <p:nvPicPr>
          <p:cNvPr id="16386" name="Picture 2" descr="Картинки по запросу печ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813" y="4293096"/>
            <a:ext cx="4025147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4293096"/>
            <a:ext cx="4159330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1710813" y="1155788"/>
            <a:ext cx="4025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   Надмірне </a:t>
            </a:r>
            <a:r>
              <a:rPr lang="uk-UA" sz="2400" dirty="0"/>
              <a:t>вживання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6312024" y="1155788"/>
            <a:ext cx="4159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         Не </a:t>
            </a:r>
            <a:r>
              <a:rPr lang="uk-UA" sz="2400" dirty="0"/>
              <a:t>вживання</a:t>
            </a:r>
          </a:p>
        </p:txBody>
      </p:sp>
    </p:spTree>
    <p:extLst>
      <p:ext uri="{BB962C8B-B14F-4D97-AF65-F5344CB8AC3E}">
        <p14:creationId xmlns:p14="http://schemas.microsoft.com/office/powerpoint/2010/main" val="4166019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1991544" y="188640"/>
            <a:ext cx="8229600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b="1" dirty="0"/>
              <a:t>Вуглеводи</a:t>
            </a:r>
            <a:endParaRPr lang="ru-RU" sz="4400" b="1" dirty="0">
              <a:solidFill>
                <a:schemeClr val="lt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135626" y="1268760"/>
            <a:ext cx="5392422" cy="25922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400" dirty="0"/>
              <a:t>Саме з вуглеводів ми отримуємо енергію, вони допомагають у засвоєнні білків та повному окислення жирів. Підтримують рівень глюкози в крові. Для роботи мозку, НС,печінки.</a:t>
            </a:r>
            <a:endParaRPr lang="ru-RU" sz="24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35626" y="4005064"/>
            <a:ext cx="5392422" cy="15841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2800" b="1" dirty="0"/>
              <a:t>Вуглеводи: 60% </a:t>
            </a:r>
          </a:p>
          <a:p>
            <a:pPr algn="ctr">
              <a:spcBef>
                <a:spcPct val="0"/>
              </a:spcBef>
              <a:defRPr/>
            </a:pPr>
            <a:r>
              <a:rPr lang="uk-UA" sz="2800" dirty="0"/>
              <a:t>З</a:t>
            </a:r>
            <a:r>
              <a:rPr lang="uk-UA" sz="2800" b="1" dirty="0"/>
              <a:t> </a:t>
            </a:r>
            <a:r>
              <a:rPr lang="uk-UA" sz="2400" dirty="0"/>
              <a:t>них 95% - складні вуглеводи, 5% - прості вуглеводи) </a:t>
            </a:r>
            <a:endParaRPr lang="ru-RU" sz="2400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238865" y="6093296"/>
            <a:ext cx="5289183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/>
              <a:t>5 </a:t>
            </a:r>
            <a:r>
              <a:rPr lang="ru-RU" dirty="0" err="1"/>
              <a:t>грам</a:t>
            </a:r>
            <a:r>
              <a:rPr lang="ru-RU" dirty="0"/>
              <a:t> на 1 кг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15362" name="Picture 2" descr="Картинки по запросу Источники углеводов"/>
          <p:cNvPicPr>
            <a:picLocks noChangeAspect="1" noChangeArrowheads="1"/>
          </p:cNvPicPr>
          <p:nvPr/>
        </p:nvPicPr>
        <p:blipFill>
          <a:blip r:embed="rId2" cstate="print"/>
          <a:srcRect r="7502"/>
          <a:stretch>
            <a:fillRect/>
          </a:stretch>
        </p:blipFill>
        <p:spPr bwMode="auto">
          <a:xfrm>
            <a:off x="7294965" y="1268760"/>
            <a:ext cx="4149783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926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19536" y="1916832"/>
            <a:ext cx="4032448" cy="197674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Font typeface="Arial" pitchFamily="34" charset="0"/>
              <a:buChar char="•"/>
            </a:pPr>
            <a:r>
              <a:rPr lang="uk-UA" sz="2800" dirty="0"/>
              <a:t> Це призведе до збільшення маси тіла </a:t>
            </a:r>
            <a:endParaRPr lang="ru-RU" sz="2800" dirty="0"/>
          </a:p>
          <a:p>
            <a:pPr lvl="0" algn="ctr">
              <a:spcBef>
                <a:spcPct val="0"/>
              </a:spcBef>
            </a:pP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48168" y="1916832"/>
            <a:ext cx="4125144" cy="230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uk-UA" sz="2800" dirty="0"/>
              <a:t> Млявість,через недостатню кількість енергії </a:t>
            </a:r>
            <a:endParaRPr lang="ru-RU" sz="2800" dirty="0"/>
          </a:p>
          <a:p>
            <a:pPr lvl="0" algn="ctr">
              <a:buFont typeface="Arial" pitchFamily="34" charset="0"/>
              <a:buChar char="•"/>
            </a:pPr>
            <a:r>
              <a:rPr lang="uk-UA" sz="2800" dirty="0"/>
              <a:t> Починається процес розщеплення м’язів</a:t>
            </a:r>
            <a:endParaRPr lang="ru-RU" sz="2800" dirty="0"/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1991544" y="188640"/>
            <a:ext cx="8229600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b="1" dirty="0"/>
              <a:t>Вуглеводи</a:t>
            </a:r>
            <a:endParaRPr lang="ru-RU" sz="4400" b="1" dirty="0"/>
          </a:p>
        </p:txBody>
      </p:sp>
      <p:pic>
        <p:nvPicPr>
          <p:cNvPr id="13314" name="Picture 2" descr="Картинки по запросу ожир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4221089"/>
            <a:ext cx="4032448" cy="2134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6" name="Picture 4" descr="Картинки по запросу устал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168" y="4353878"/>
            <a:ext cx="4125144" cy="2001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6848168" y="1105347"/>
            <a:ext cx="4125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         Не </a:t>
            </a:r>
            <a:r>
              <a:rPr lang="uk-UA" sz="2800" dirty="0"/>
              <a:t>вживання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1919536" y="110558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  Надмірне </a:t>
            </a:r>
            <a:r>
              <a:rPr lang="uk-UA" sz="2800" dirty="0"/>
              <a:t>вживання</a:t>
            </a:r>
          </a:p>
        </p:txBody>
      </p:sp>
    </p:spTree>
    <p:extLst>
      <p:ext uri="{BB962C8B-B14F-4D97-AF65-F5344CB8AC3E}">
        <p14:creationId xmlns:p14="http://schemas.microsoft.com/office/powerpoint/2010/main" val="3659954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1563329" y="188640"/>
            <a:ext cx="8657815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800" b="1" dirty="0"/>
              <a:t>Жири</a:t>
            </a:r>
            <a:endParaRPr lang="ru-RU" sz="4800" b="1" dirty="0">
              <a:solidFill>
                <a:schemeClr val="lt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047135" y="1412776"/>
            <a:ext cx="4660491" cy="216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2400" dirty="0"/>
              <a:t>Потрібні для підтримки гормонального фону організму, краси нігті, шкіри, волосся.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94619" y="3789040"/>
            <a:ext cx="4513007" cy="2016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2800" b="1" dirty="0"/>
              <a:t>Жири: 20-30% </a:t>
            </a:r>
          </a:p>
          <a:p>
            <a:pPr algn="ctr">
              <a:spcBef>
                <a:spcPct val="0"/>
              </a:spcBef>
              <a:defRPr/>
            </a:pPr>
            <a:r>
              <a:rPr lang="uk-UA" sz="2400" dirty="0"/>
              <a:t>З них 60% - рослинні жири; </a:t>
            </a:r>
          </a:p>
          <a:p>
            <a:pPr algn="ctr">
              <a:spcBef>
                <a:spcPct val="0"/>
              </a:spcBef>
              <a:defRPr/>
            </a:pPr>
            <a:r>
              <a:rPr lang="uk-UA" sz="2400" dirty="0"/>
              <a:t>40% - тваринні.</a:t>
            </a:r>
            <a:endParaRPr lang="ru-RU" sz="2400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194619" y="6021288"/>
            <a:ext cx="4513007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/>
              <a:t>1 </a:t>
            </a:r>
            <a:r>
              <a:rPr lang="ru-RU" dirty="0" err="1"/>
              <a:t>грам</a:t>
            </a:r>
            <a:r>
              <a:rPr lang="ru-RU" dirty="0"/>
              <a:t> на 1 кг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6335" y="1412776"/>
            <a:ext cx="5415044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65089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</TotalTime>
  <Words>780</Words>
  <Application>Microsoft Office PowerPoint</Application>
  <PresentationFormat>Широкий екран</PresentationFormat>
  <Paragraphs>107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Century Gothic (Основний текст)</vt:lpstr>
      <vt:lpstr>Wingdings 3</vt:lpstr>
      <vt:lpstr>Пасмо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Вода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Kompik</dc:creator>
  <cp:lastModifiedBy>Kompik</cp:lastModifiedBy>
  <cp:revision>3</cp:revision>
  <dcterms:created xsi:type="dcterms:W3CDTF">2021-01-18T18:56:54Z</dcterms:created>
  <dcterms:modified xsi:type="dcterms:W3CDTF">2021-01-23T13:45:35Z</dcterms:modified>
</cp:coreProperties>
</file>