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724" r:id="rId3"/>
    <p:sldId id="2729" r:id="rId4"/>
    <p:sldId id="2730" r:id="rId5"/>
    <p:sldId id="2731" r:id="rId6"/>
    <p:sldId id="2725" r:id="rId7"/>
    <p:sldId id="2728" r:id="rId8"/>
    <p:sldId id="2733" r:id="rId9"/>
    <p:sldId id="2734" r:id="rId10"/>
    <p:sldId id="2735" r:id="rId11"/>
    <p:sldId id="2736" r:id="rId12"/>
    <p:sldId id="2739" r:id="rId13"/>
    <p:sldId id="2743" r:id="rId14"/>
    <p:sldId id="274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1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7979"/>
    <a:srgbClr val="FA36D0"/>
    <a:srgbClr val="2F3242"/>
    <a:srgbClr val="1694E9"/>
    <a:srgbClr val="002060"/>
    <a:srgbClr val="000000"/>
    <a:srgbClr val="DCD0D7"/>
    <a:srgbClr val="FFFF00"/>
    <a:srgbClr val="295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8290" y="2660821"/>
            <a:ext cx="1996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>
                <a:solidFill>
                  <a:schemeClr val="bg1"/>
                </a:solidFill>
                <a:latin typeface="Monotype Corsiva" panose="03010101010201010101" pitchFamily="66" charset="0"/>
              </a:rPr>
              <a:t>№200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4870" y="3995678"/>
            <a:ext cx="90926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rgbClr val="2F3242"/>
                </a:solidFill>
              </a:rPr>
              <a:t>Письмо. </a:t>
            </a:r>
            <a:r>
              <a:rPr lang="ru-RU" sz="4500" b="1" dirty="0" err="1">
                <a:solidFill>
                  <a:srgbClr val="2F3242"/>
                </a:solidFill>
              </a:rPr>
              <a:t>Закріплення</a:t>
            </a:r>
            <a:r>
              <a:rPr lang="ru-RU" sz="4500" b="1" dirty="0">
                <a:solidFill>
                  <a:srgbClr val="2F3242"/>
                </a:solidFill>
              </a:rPr>
              <a:t> </a:t>
            </a:r>
            <a:r>
              <a:rPr lang="ru-RU" sz="4500" b="1" dirty="0" err="1">
                <a:solidFill>
                  <a:srgbClr val="2F3242"/>
                </a:solidFill>
              </a:rPr>
              <a:t>вмінь</a:t>
            </a:r>
            <a:r>
              <a:rPr lang="ru-RU" sz="4500" b="1" dirty="0">
                <a:solidFill>
                  <a:srgbClr val="2F3242"/>
                </a:solidFill>
              </a:rPr>
              <a:t> </a:t>
            </a:r>
            <a:r>
              <a:rPr lang="ru-RU" sz="4500" b="1" dirty="0" err="1">
                <a:solidFill>
                  <a:srgbClr val="2F3242"/>
                </a:solidFill>
              </a:rPr>
              <a:t>писати</a:t>
            </a:r>
            <a:r>
              <a:rPr lang="ru-RU" sz="4500" b="1" dirty="0">
                <a:solidFill>
                  <a:srgbClr val="2F3242"/>
                </a:solidFill>
              </a:rPr>
              <a:t> </a:t>
            </a:r>
            <a:r>
              <a:rPr lang="ru-RU" sz="4500" b="1" dirty="0" err="1">
                <a:solidFill>
                  <a:srgbClr val="2F3242"/>
                </a:solidFill>
              </a:rPr>
              <a:t>великі</a:t>
            </a:r>
            <a:r>
              <a:rPr lang="ru-RU" sz="4500" b="1" dirty="0">
                <a:solidFill>
                  <a:srgbClr val="2F3242"/>
                </a:solidFill>
              </a:rPr>
              <a:t> і </a:t>
            </a:r>
            <a:r>
              <a:rPr lang="ru-RU" sz="4500" b="1" dirty="0" err="1">
                <a:solidFill>
                  <a:srgbClr val="2F3242"/>
                </a:solidFill>
              </a:rPr>
              <a:t>малі</a:t>
            </a:r>
            <a:r>
              <a:rPr lang="ru-RU" sz="4500" b="1" dirty="0">
                <a:solidFill>
                  <a:srgbClr val="2F3242"/>
                </a:solidFill>
              </a:rPr>
              <a:t> </a:t>
            </a:r>
            <a:r>
              <a:rPr lang="ru-RU" sz="4500" b="1" dirty="0" err="1">
                <a:solidFill>
                  <a:srgbClr val="2F3242"/>
                </a:solidFill>
              </a:rPr>
              <a:t>букви</a:t>
            </a:r>
            <a:r>
              <a:rPr lang="ru-RU" sz="4500" b="1" dirty="0">
                <a:solidFill>
                  <a:srgbClr val="2F3242"/>
                </a:solidFill>
              </a:rPr>
              <a:t> </a:t>
            </a:r>
            <a:r>
              <a:rPr lang="ru-RU" sz="4500" b="1" dirty="0" err="1">
                <a:solidFill>
                  <a:srgbClr val="2F3242"/>
                </a:solidFill>
              </a:rPr>
              <a:t>українського</a:t>
            </a:r>
            <a:r>
              <a:rPr lang="ru-RU" sz="4500" b="1" dirty="0">
                <a:solidFill>
                  <a:srgbClr val="2F3242"/>
                </a:solidFill>
              </a:rPr>
              <a:t> </a:t>
            </a:r>
            <a:r>
              <a:rPr lang="ru-RU" sz="4500" b="1" dirty="0" err="1">
                <a:solidFill>
                  <a:srgbClr val="2F3242"/>
                </a:solidFill>
              </a:rPr>
              <a:t>алфавіту</a:t>
            </a:r>
            <a:r>
              <a:rPr lang="ru-RU" sz="4500" b="1" dirty="0">
                <a:solidFill>
                  <a:srgbClr val="2F3242"/>
                </a:solidFill>
              </a:rPr>
              <a:t>. </a:t>
            </a:r>
            <a:r>
              <a:rPr lang="ru-RU" sz="4500" b="1" dirty="0" err="1">
                <a:solidFill>
                  <a:srgbClr val="2F3242"/>
                </a:solidFill>
              </a:rPr>
              <a:t>Побудова</a:t>
            </a:r>
            <a:r>
              <a:rPr lang="ru-RU" sz="4500" b="1" dirty="0">
                <a:solidFill>
                  <a:srgbClr val="2F3242"/>
                </a:solidFill>
              </a:rPr>
              <a:t> і </a:t>
            </a:r>
            <a:r>
              <a:rPr lang="ru-RU" sz="4500" b="1" dirty="0" err="1">
                <a:solidFill>
                  <a:srgbClr val="2F3242"/>
                </a:solidFill>
              </a:rPr>
              <a:t>записування</a:t>
            </a:r>
            <a:r>
              <a:rPr lang="ru-RU" sz="4500" b="1" dirty="0">
                <a:solidFill>
                  <a:srgbClr val="2F3242"/>
                </a:solidFill>
              </a:rPr>
              <a:t> </a:t>
            </a:r>
            <a:r>
              <a:rPr lang="ru-RU" sz="4500" b="1" dirty="0" err="1">
                <a:solidFill>
                  <a:srgbClr val="2F3242"/>
                </a:solidFill>
              </a:rPr>
              <a:t>речень</a:t>
            </a:r>
            <a:endParaRPr lang="uk-UA" sz="45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-6920"/>
            <a:ext cx="2402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Українська мова (навчання грамоти) 1 клас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926" y="90754"/>
            <a:ext cx="3908591" cy="390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Робота в </a:t>
            </a:r>
            <a:r>
              <a:rPr lang="ru-RU" sz="2000" b="1" dirty="0" err="1">
                <a:solidFill>
                  <a:schemeClr val="bg1"/>
                </a:solidFill>
              </a:rPr>
              <a:t>зошиті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966" y="3907450"/>
            <a:ext cx="2963770" cy="2963770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01787" y="563992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8025" t="20400" r="44350" b="17733"/>
          <a:stretch/>
        </p:blipFill>
        <p:spPr>
          <a:xfrm>
            <a:off x="1609499" y="1197865"/>
            <a:ext cx="7626473" cy="557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Добери </a:t>
            </a:r>
            <a:r>
              <a:rPr lang="ru-RU" sz="2000" b="1" dirty="0">
                <a:solidFill>
                  <a:schemeClr val="bg1"/>
                </a:solidFill>
              </a:rPr>
              <a:t>і запиши </a:t>
            </a:r>
            <a:r>
              <a:rPr lang="ru-RU" sz="2000" b="1" dirty="0" err="1">
                <a:solidFill>
                  <a:schemeClr val="bg1"/>
                </a:solidFill>
              </a:rPr>
              <a:t>імена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які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починаються</a:t>
            </a:r>
            <a:r>
              <a:rPr lang="ru-RU" sz="2000" b="1" dirty="0">
                <a:solidFill>
                  <a:schemeClr val="bg1"/>
                </a:solidFill>
              </a:rPr>
              <a:t> буквами А, Б, В, Г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497" r="29059" b="66262"/>
          <a:stretch/>
        </p:blipFill>
        <p:spPr>
          <a:xfrm>
            <a:off x="127913" y="3756212"/>
            <a:ext cx="11959749" cy="29996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966" y="3907450"/>
            <a:ext cx="2963770" cy="296377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44327" y="1583336"/>
            <a:ext cx="8131139" cy="15554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500" dirty="0"/>
              <a:t>Андрій, Аніта, Борис, Божена, Віталій, Валерія, Григорій, Ганна.  </a:t>
            </a:r>
            <a:endParaRPr lang="ru-RU" sz="35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t="40261" r="20000" b="44314"/>
          <a:stretch/>
        </p:blipFill>
        <p:spPr>
          <a:xfrm>
            <a:off x="690282" y="4644118"/>
            <a:ext cx="9584420" cy="1155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39739" r="23382" b="44836"/>
          <a:stretch/>
        </p:blipFill>
        <p:spPr>
          <a:xfrm>
            <a:off x="822573" y="3640897"/>
            <a:ext cx="9065551" cy="11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9296" r="26468" b="65588"/>
          <a:stretch/>
        </p:blipFill>
        <p:spPr>
          <a:xfrm>
            <a:off x="273351" y="3581879"/>
            <a:ext cx="11374938" cy="2729813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04.04.2024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49042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b="1" dirty="0">
                <a:solidFill>
                  <a:prstClr val="white"/>
                </a:solidFill>
              </a:rPr>
              <a:t>Спиши подані речення</a:t>
            </a:r>
          </a:p>
        </p:txBody>
      </p:sp>
      <p:pic>
        <p:nvPicPr>
          <p:cNvPr id="34" name="Picture 2" descr="Замовити підручники та зошити для 3 класу НУШ з доставкою по Україні.  Купити підручники 3 клас НУШ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366" y="1123657"/>
            <a:ext cx="2280003" cy="2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кутник: округлені кути 16">
            <a:extLst>
              <a:ext uri="{FF2B5EF4-FFF2-40B4-BE49-F238E27FC236}">
                <a16:creationId xmlns:a16="http://schemas.microsoft.com/office/drawing/2014/main" id="{4E5654CC-44FD-4C80-BE22-ADBE4BB9E119}"/>
              </a:ext>
            </a:extLst>
          </p:cNvPr>
          <p:cNvSpPr/>
          <p:nvPr/>
        </p:nvSpPr>
        <p:spPr>
          <a:xfrm>
            <a:off x="273351" y="1591872"/>
            <a:ext cx="8981278" cy="1362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uk-UA" sz="3700" b="1" dirty="0">
                <a:solidFill>
                  <a:schemeClr val="accent6">
                    <a:lumMod val="50000"/>
                  </a:schemeClr>
                </a:solidFill>
              </a:rPr>
              <a:t>Джерельце під вербою виблискує водою. Джерельна вода холодна.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" t="40523" r="25662" b="44314"/>
          <a:stretch/>
        </p:blipFill>
        <p:spPr>
          <a:xfrm>
            <a:off x="1990165" y="3541488"/>
            <a:ext cx="8122024" cy="10399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1" t="40915" r="23603" b="44183"/>
          <a:stretch/>
        </p:blipFill>
        <p:spPr>
          <a:xfrm>
            <a:off x="618565" y="4424567"/>
            <a:ext cx="6636766" cy="10219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t="40915" r="79084" b="44183"/>
          <a:stretch/>
        </p:blipFill>
        <p:spPr>
          <a:xfrm>
            <a:off x="10183536" y="3559418"/>
            <a:ext cx="1599865" cy="10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7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58881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«Додай слово»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57" y="3810000"/>
            <a:ext cx="3048000" cy="304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18312" y="1273600"/>
            <a:ext cx="7882688" cy="3252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3500" dirty="0">
                <a:solidFill>
                  <a:schemeClr val="bg1"/>
                </a:solidFill>
                <a:cs typeface="Arial" panose="020B0604020202020204" pitchFamily="34" charset="0"/>
              </a:rPr>
              <a:t>Вимовляємо й чуємо...</a:t>
            </a:r>
          </a:p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3500" dirty="0">
                <a:solidFill>
                  <a:schemeClr val="bg1"/>
                </a:solidFill>
                <a:cs typeface="Arial" panose="020B0604020202020204" pitchFamily="34" charset="0"/>
              </a:rPr>
              <a:t>Звуки є ..., ...</a:t>
            </a:r>
          </a:p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3500" dirty="0">
                <a:solidFill>
                  <a:schemeClr val="bg1"/>
                </a:solidFill>
                <a:cs typeface="Arial" panose="020B0604020202020204" pitchFamily="34" charset="0"/>
              </a:rPr>
              <a:t>Пишемо й читаємо...</a:t>
            </a:r>
          </a:p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3500" dirty="0">
                <a:solidFill>
                  <a:schemeClr val="bg1"/>
                </a:solidFill>
                <a:cs typeface="Arial" panose="020B0604020202020204" pitchFamily="34" charset="0"/>
              </a:rPr>
              <a:t>Букви є..., ...</a:t>
            </a:r>
          </a:p>
        </p:txBody>
      </p:sp>
      <p:pic>
        <p:nvPicPr>
          <p:cNvPr id="10" name="Picture 8" descr="ЖИВЫЕ БУКВЫ&quot;, ГБОУ Школа № 1601, Моск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56" y="1188720"/>
            <a:ext cx="3982034" cy="27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43436" y="5334000"/>
            <a:ext cx="9924108" cy="130843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3500" dirty="0">
                <a:solidFill>
                  <a:srgbClr val="FFFF00"/>
                </a:solidFill>
                <a:cs typeface="Arial" panose="020B0604020202020204" pitchFamily="34" charset="0"/>
              </a:rPr>
              <a:t>Слова для довідки</a:t>
            </a:r>
            <a:r>
              <a:rPr lang="uk-UA" sz="3500" dirty="0">
                <a:solidFill>
                  <a:schemeClr val="bg1"/>
                </a:solidFill>
                <a:cs typeface="Arial" panose="020B0604020202020204" pitchFamily="34" charset="0"/>
              </a:rPr>
              <a:t>: звуки, голосні, приголосні, букви, великі, малі, друковані, писані.</a:t>
            </a:r>
            <a:endParaRPr lang="ru-RU" sz="3500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64252" y="1726679"/>
            <a:ext cx="1771372" cy="51971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3500" dirty="0">
                <a:solidFill>
                  <a:schemeClr val="bg1"/>
                </a:solidFill>
                <a:cs typeface="Arial" panose="020B0604020202020204" pitchFamily="34" charset="0"/>
              </a:rPr>
              <a:t>звуки.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49790" y="2328736"/>
            <a:ext cx="4060420" cy="51971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3500" dirty="0">
                <a:solidFill>
                  <a:schemeClr val="bg1"/>
                </a:solidFill>
                <a:cs typeface="Arial" panose="020B0604020202020204" pitchFamily="34" charset="0"/>
              </a:rPr>
              <a:t>голосні, приголосні.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34845" y="2971202"/>
            <a:ext cx="1771372" cy="51971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3500" dirty="0">
                <a:solidFill>
                  <a:schemeClr val="bg1"/>
                </a:solidFill>
                <a:cs typeface="Arial" panose="020B0604020202020204" pitchFamily="34" charset="0"/>
              </a:rPr>
              <a:t>букви.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49790" y="3446625"/>
            <a:ext cx="6141482" cy="758606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3500" dirty="0">
                <a:solidFill>
                  <a:schemeClr val="bg1"/>
                </a:solidFill>
                <a:cs typeface="Arial" panose="020B0604020202020204" pitchFamily="34" charset="0"/>
              </a:rPr>
              <a:t>великі, малі, друковані, писані.</a:t>
            </a:r>
          </a:p>
        </p:txBody>
      </p:sp>
    </p:spTree>
    <p:extLst>
      <p:ext uri="{BB962C8B-B14F-4D97-AF65-F5344CB8AC3E}">
        <p14:creationId xmlns:p14="http://schemas.microsoft.com/office/powerpoint/2010/main" val="47644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Гра</a:t>
            </a:r>
            <a:r>
              <a:rPr lang="ru-RU" sz="2000" b="1" dirty="0">
                <a:solidFill>
                  <a:schemeClr val="bg1"/>
                </a:solidFill>
              </a:rPr>
              <a:t> «</a:t>
            </a:r>
            <a:r>
              <a:rPr lang="ru-RU" sz="2000" b="1" dirty="0" err="1">
                <a:solidFill>
                  <a:schemeClr val="bg1"/>
                </a:solidFill>
              </a:rPr>
              <a:t>Торбинка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запитань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368" y="3575304"/>
            <a:ext cx="4620768" cy="3465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0312" y="1456402"/>
            <a:ext cx="945489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/>
              <a:t>— З якої букви починається алфавіт?</a:t>
            </a:r>
          </a:p>
          <a:p>
            <a:r>
              <a:rPr lang="uk-UA" sz="3500" dirty="0"/>
              <a:t>— Якою буквою закінчується?</a:t>
            </a:r>
          </a:p>
          <a:p>
            <a:r>
              <a:rPr lang="uk-UA" sz="3500" dirty="0"/>
              <a:t>— Які букви позначають голосні звуки?</a:t>
            </a:r>
          </a:p>
          <a:p>
            <a:r>
              <a:rPr lang="uk-UA" sz="3500" dirty="0"/>
              <a:t>— Які букви завжди позначають два звуки?</a:t>
            </a:r>
          </a:p>
          <a:p>
            <a:r>
              <a:rPr lang="uk-UA" sz="3500" dirty="0"/>
              <a:t>— Які буквосполучення позначають один звук?</a:t>
            </a:r>
          </a:p>
          <a:p>
            <a:r>
              <a:rPr lang="uk-UA" sz="3500" dirty="0"/>
              <a:t>— Що цікавого ви можете сказати про букви Я, Ю, Є?</a:t>
            </a:r>
          </a:p>
          <a:p>
            <a:r>
              <a:rPr lang="uk-UA" sz="3500" dirty="0"/>
              <a:t>— Що цікавого ви можете сказати про знак м'якшення?</a:t>
            </a:r>
          </a:p>
        </p:txBody>
      </p:sp>
    </p:spTree>
    <p:extLst>
      <p:ext uri="{BB962C8B-B14F-4D97-AF65-F5344CB8AC3E}">
        <p14:creationId xmlns:p14="http://schemas.microsoft.com/office/powerpoint/2010/main" val="10807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ЖИВЫЕ БУКВЫ&quot;, ГБОУ Школа № 1601, Моск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157" y="3347681"/>
            <a:ext cx="4843633" cy="332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58881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Відгадай загадку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4" y="3347681"/>
            <a:ext cx="2399222" cy="3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 rot="347893">
            <a:off x="1508829" y="1096348"/>
            <a:ext cx="5892462" cy="3537767"/>
          </a:xfrm>
          <a:prstGeom prst="cloudCallout">
            <a:avLst>
              <a:gd name="adj1" fmla="val -49858"/>
              <a:gd name="adj2" fmla="val 102271"/>
            </a:avLst>
          </a:prstGeom>
          <a:solidFill>
            <a:srgbClr val="1694E9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228958" y="1553707"/>
            <a:ext cx="72163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Якщо </a:t>
            </a:r>
            <a:r>
              <a:rPr lang="ru-RU" sz="3200" b="1" dirty="0" err="1">
                <a:solidFill>
                  <a:schemeClr val="bg1"/>
                </a:solidFill>
              </a:rPr>
              <a:t>хочеш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ти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читати</a:t>
            </a:r>
            <a:r>
              <a:rPr lang="ru-RU" sz="32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То мене повинен знати,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А коли мене не </a:t>
            </a:r>
            <a:r>
              <a:rPr lang="ru-RU" sz="3200" b="1" dirty="0" err="1">
                <a:solidFill>
                  <a:schemeClr val="bg1"/>
                </a:solidFill>
              </a:rPr>
              <a:t>знаєш</a:t>
            </a:r>
            <a:r>
              <a:rPr lang="ru-RU" sz="32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То </a:t>
            </a:r>
            <a:r>
              <a:rPr lang="ru-RU" sz="3200" b="1" dirty="0" err="1">
                <a:solidFill>
                  <a:schemeClr val="bg1"/>
                </a:solidFill>
              </a:rPr>
              <a:t>буквар</a:t>
            </a:r>
            <a:r>
              <a:rPr lang="ru-RU" sz="3200" b="1" dirty="0">
                <a:solidFill>
                  <a:schemeClr val="bg1"/>
                </a:solidFill>
              </a:rPr>
              <a:t> не </a:t>
            </a:r>
            <a:r>
              <a:rPr lang="ru-RU" sz="3200" b="1" dirty="0" err="1">
                <a:solidFill>
                  <a:schemeClr val="bg1"/>
                </a:solidFill>
              </a:rPr>
              <a:t>прочитаєш</a:t>
            </a:r>
            <a:r>
              <a:rPr lang="ru-RU" sz="3200" b="1" dirty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7898" y="3615810"/>
            <a:ext cx="3154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</a:rPr>
              <a:t>алфавіт</a:t>
            </a:r>
            <a:r>
              <a:rPr lang="ru-RU" sz="3200" b="1" dirty="0">
                <a:solidFill>
                  <a:srgbClr val="FFFF00"/>
                </a:solidFill>
              </a:rPr>
              <a:t>, азбука </a:t>
            </a:r>
          </a:p>
        </p:txBody>
      </p:sp>
    </p:spTree>
    <p:extLst>
      <p:ext uri="{BB962C8B-B14F-4D97-AF65-F5344CB8AC3E}">
        <p14:creationId xmlns:p14="http://schemas.microsoft.com/office/powerpoint/2010/main" val="7031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Поміркуй і дай відповідь на питання</a:t>
            </a:r>
          </a:p>
        </p:txBody>
      </p:sp>
      <p:pic>
        <p:nvPicPr>
          <p:cNvPr id="6" name="Picture 2" descr="Не работает микрофон на веб каме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50" y="1987252"/>
            <a:ext cx="4530763" cy="317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id="{ABC1B6E4-3492-449D-B132-EA34571D5514}"/>
              </a:ext>
            </a:extLst>
          </p:cNvPr>
          <p:cNvSpPr/>
          <p:nvPr/>
        </p:nvSpPr>
        <p:spPr>
          <a:xfrm>
            <a:off x="5477299" y="1439567"/>
            <a:ext cx="6353175" cy="1095370"/>
          </a:xfrm>
          <a:prstGeom prst="wedgeRoundRectCallout">
            <a:avLst>
              <a:gd name="adj1" fmla="val -49848"/>
              <a:gd name="adj2" fmla="val 179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Що таке азбука?</a:t>
            </a:r>
          </a:p>
        </p:txBody>
      </p:sp>
      <p:sp>
        <p:nvSpPr>
          <p:cNvPr id="14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id="{ABC1B6E4-3492-449D-B132-EA34571D5514}"/>
              </a:ext>
            </a:extLst>
          </p:cNvPr>
          <p:cNvSpPr/>
          <p:nvPr/>
        </p:nvSpPr>
        <p:spPr>
          <a:xfrm>
            <a:off x="4771902" y="3023567"/>
            <a:ext cx="6353175" cy="1098904"/>
          </a:xfrm>
          <a:prstGeom prst="wedgeRoundRectCallout">
            <a:avLst>
              <a:gd name="adj1" fmla="val -49848"/>
              <a:gd name="adj2" fmla="val 179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Як ще можна назвати азбуку?</a:t>
            </a:r>
          </a:p>
        </p:txBody>
      </p:sp>
      <p:sp>
        <p:nvSpPr>
          <p:cNvPr id="17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id="{ABC1B6E4-3492-449D-B132-EA34571D5514}"/>
              </a:ext>
            </a:extLst>
          </p:cNvPr>
          <p:cNvSpPr/>
          <p:nvPr/>
        </p:nvSpPr>
        <p:spPr>
          <a:xfrm>
            <a:off x="5477299" y="4609335"/>
            <a:ext cx="6353175" cy="1098904"/>
          </a:xfrm>
          <a:prstGeom prst="wedgeRoundRectCallout">
            <a:avLst>
              <a:gd name="adj1" fmla="val -49848"/>
              <a:gd name="adj2" fmla="val 179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Скільки букв в українській абетці?</a:t>
            </a:r>
          </a:p>
        </p:txBody>
      </p:sp>
    </p:spTree>
    <p:extLst>
      <p:ext uri="{BB962C8B-B14F-4D97-AF65-F5344CB8AC3E}">
        <p14:creationId xmlns:p14="http://schemas.microsoft.com/office/powerpoint/2010/main" val="24880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Запам’ятай!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3D8021-DE31-45F1-B73C-1955F1228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782" y="1202634"/>
            <a:ext cx="2428490" cy="549633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CA788A8-EBFC-4DFC-9AB3-6BE0BC4F9E6A}"/>
              </a:ext>
            </a:extLst>
          </p:cNvPr>
          <p:cNvSpPr/>
          <p:nvPr/>
        </p:nvSpPr>
        <p:spPr>
          <a:xfrm>
            <a:off x="487017" y="1431235"/>
            <a:ext cx="8110331" cy="5029200"/>
          </a:xfrm>
          <a:prstGeom prst="roundRect">
            <a:avLst/>
          </a:prstGeom>
          <a:solidFill>
            <a:srgbClr val="FF797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500" b="1" dirty="0">
                <a:solidFill>
                  <a:srgbClr val="FFFF00"/>
                </a:solidFill>
              </a:rPr>
              <a:t>Абетка, азбука, алфавіт </a:t>
            </a:r>
            <a:r>
              <a:rPr lang="uk-UA" sz="5500" b="1" dirty="0"/>
              <a:t>– це букви, розташовані в усталеному порядку. В українській абетці </a:t>
            </a:r>
          </a:p>
          <a:p>
            <a:pPr algn="ctr"/>
            <a:r>
              <a:rPr lang="uk-UA" sz="5500" b="1" dirty="0">
                <a:solidFill>
                  <a:srgbClr val="FFFF00"/>
                </a:solidFill>
              </a:rPr>
              <a:t>33</a:t>
            </a:r>
            <a:r>
              <a:rPr lang="uk-UA" sz="5500" b="1" dirty="0"/>
              <a:t> букви</a:t>
            </a:r>
            <a:r>
              <a:rPr lang="uk-UA" sz="5500" b="1" dirty="0">
                <a:solidFill>
                  <a:schemeClr val="bg1"/>
                </a:solidFill>
              </a:rPr>
              <a:t>.</a:t>
            </a:r>
            <a:endParaRPr lang="uk-UA" sz="55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3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2673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«Доповни речення»</a:t>
            </a:r>
          </a:p>
        </p:txBody>
      </p:sp>
      <p:sp>
        <p:nvSpPr>
          <p:cNvPr id="6" name="AutoShape 8" descr="Lenagold - Клипарт - Кош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7050" y="1532620"/>
            <a:ext cx="8394966" cy="2840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5500" dirty="0"/>
          </a:p>
          <a:p>
            <a:pPr algn="ctr"/>
            <a:r>
              <a:rPr lang="uk-UA" sz="5500" dirty="0"/>
              <a:t>Голосних звуків є _____ :</a:t>
            </a:r>
          </a:p>
          <a:p>
            <a:pPr algn="ctr"/>
            <a:r>
              <a:rPr lang="en-US" sz="5500" dirty="0"/>
              <a:t>[</a:t>
            </a:r>
            <a:r>
              <a:rPr lang="uk-UA" sz="5500" dirty="0"/>
              <a:t>а</a:t>
            </a:r>
            <a:r>
              <a:rPr lang="en-US" sz="5500" dirty="0"/>
              <a:t>]</a:t>
            </a:r>
            <a:r>
              <a:rPr lang="uk-UA" sz="5500" dirty="0"/>
              <a:t>, </a:t>
            </a:r>
            <a:r>
              <a:rPr lang="en-US" sz="5500" dirty="0"/>
              <a:t>[</a:t>
            </a:r>
            <a:r>
              <a:rPr lang="uk-UA" sz="5500" dirty="0"/>
              <a:t>  </a:t>
            </a:r>
            <a:r>
              <a:rPr lang="en-US" sz="5500" dirty="0"/>
              <a:t>]</a:t>
            </a:r>
            <a:r>
              <a:rPr lang="uk-UA" sz="5500" dirty="0"/>
              <a:t>, </a:t>
            </a:r>
            <a:r>
              <a:rPr lang="en-US" sz="5500" dirty="0"/>
              <a:t>[</a:t>
            </a:r>
            <a:r>
              <a:rPr lang="uk-UA" sz="5500" dirty="0"/>
              <a:t>  </a:t>
            </a:r>
            <a:r>
              <a:rPr lang="en-US" sz="5500" dirty="0"/>
              <a:t>]</a:t>
            </a:r>
            <a:r>
              <a:rPr lang="uk-UA" sz="5500" dirty="0"/>
              <a:t>,</a:t>
            </a:r>
            <a:r>
              <a:rPr lang="en-US" sz="5500" dirty="0"/>
              <a:t> [</a:t>
            </a:r>
            <a:r>
              <a:rPr lang="uk-UA" sz="5500" dirty="0"/>
              <a:t>  </a:t>
            </a:r>
            <a:r>
              <a:rPr lang="en-US" sz="5500" dirty="0"/>
              <a:t>]</a:t>
            </a:r>
            <a:r>
              <a:rPr lang="uk-UA" sz="5500" dirty="0"/>
              <a:t>,</a:t>
            </a:r>
            <a:r>
              <a:rPr lang="en-US" sz="5500" dirty="0"/>
              <a:t> [</a:t>
            </a:r>
            <a:r>
              <a:rPr lang="uk-UA" sz="5500" dirty="0"/>
              <a:t>  </a:t>
            </a:r>
            <a:r>
              <a:rPr lang="en-US" sz="5500" dirty="0"/>
              <a:t>]</a:t>
            </a:r>
            <a:r>
              <a:rPr lang="uk-UA" sz="5500" dirty="0"/>
              <a:t>,</a:t>
            </a:r>
            <a:r>
              <a:rPr lang="en-US" sz="5500" dirty="0"/>
              <a:t> [</a:t>
            </a:r>
            <a:r>
              <a:rPr lang="uk-UA" sz="5500" dirty="0"/>
              <a:t>  </a:t>
            </a:r>
            <a:r>
              <a:rPr lang="en-US" sz="5500" dirty="0"/>
              <a:t>]</a:t>
            </a:r>
            <a:r>
              <a:rPr lang="uk-UA" sz="5500" dirty="0"/>
              <a:t>.</a:t>
            </a:r>
          </a:p>
          <a:p>
            <a:pPr algn="ctr"/>
            <a:endParaRPr lang="uk-UA" sz="55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27050" y="1532620"/>
            <a:ext cx="8394966" cy="2840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5500" dirty="0"/>
          </a:p>
          <a:p>
            <a:pPr algn="ctr"/>
            <a:r>
              <a:rPr lang="uk-UA" sz="5500" dirty="0"/>
              <a:t>Голосних звуків є _____ :</a:t>
            </a:r>
          </a:p>
          <a:p>
            <a:pPr algn="ctr"/>
            <a:r>
              <a:rPr lang="en-US" sz="5500" dirty="0"/>
              <a:t>[</a:t>
            </a:r>
            <a:r>
              <a:rPr lang="uk-UA" sz="5500" dirty="0"/>
              <a:t>а</a:t>
            </a:r>
            <a:r>
              <a:rPr lang="en-US" sz="5500" dirty="0"/>
              <a:t>]</a:t>
            </a:r>
            <a:r>
              <a:rPr lang="uk-UA" sz="5500" dirty="0"/>
              <a:t>, </a:t>
            </a:r>
            <a:r>
              <a:rPr lang="en-US" sz="5500" dirty="0"/>
              <a:t>[</a:t>
            </a:r>
            <a:r>
              <a:rPr lang="uk-UA" sz="5500" dirty="0"/>
              <a:t>у</a:t>
            </a:r>
            <a:r>
              <a:rPr lang="en-US" sz="5500" dirty="0"/>
              <a:t>]</a:t>
            </a:r>
            <a:r>
              <a:rPr lang="uk-UA" sz="5500" dirty="0"/>
              <a:t>, </a:t>
            </a:r>
            <a:r>
              <a:rPr lang="en-US" sz="5500" dirty="0"/>
              <a:t>[</a:t>
            </a:r>
            <a:r>
              <a:rPr lang="uk-UA" sz="5500" dirty="0"/>
              <a:t>і</a:t>
            </a:r>
            <a:r>
              <a:rPr lang="en-US" sz="5500" dirty="0"/>
              <a:t>]</a:t>
            </a:r>
            <a:r>
              <a:rPr lang="uk-UA" sz="5500" dirty="0"/>
              <a:t>,</a:t>
            </a:r>
            <a:r>
              <a:rPr lang="en-US" sz="5500" dirty="0"/>
              <a:t> [</a:t>
            </a:r>
            <a:r>
              <a:rPr lang="uk-UA" sz="5500" dirty="0"/>
              <a:t>о</a:t>
            </a:r>
            <a:r>
              <a:rPr lang="en-US" sz="5500" dirty="0"/>
              <a:t>]</a:t>
            </a:r>
            <a:r>
              <a:rPr lang="uk-UA" sz="5500" dirty="0"/>
              <a:t>,</a:t>
            </a:r>
            <a:r>
              <a:rPr lang="en-US" sz="5500" dirty="0"/>
              <a:t> [</a:t>
            </a:r>
            <a:r>
              <a:rPr lang="uk-UA" sz="5500" dirty="0"/>
              <a:t>е</a:t>
            </a:r>
            <a:r>
              <a:rPr lang="en-US" sz="5500" dirty="0"/>
              <a:t>]</a:t>
            </a:r>
            <a:r>
              <a:rPr lang="uk-UA" sz="5500" dirty="0"/>
              <a:t>,</a:t>
            </a:r>
            <a:r>
              <a:rPr lang="en-US" sz="5500" dirty="0"/>
              <a:t> [</a:t>
            </a:r>
            <a:r>
              <a:rPr lang="uk-UA" sz="5500" dirty="0"/>
              <a:t>и</a:t>
            </a:r>
            <a:r>
              <a:rPr lang="en-US" sz="5500" dirty="0"/>
              <a:t>]</a:t>
            </a:r>
            <a:r>
              <a:rPr lang="uk-UA" sz="5500" dirty="0"/>
              <a:t>.</a:t>
            </a:r>
          </a:p>
          <a:p>
            <a:pPr algn="ctr"/>
            <a:endParaRPr lang="uk-UA" sz="5500" dirty="0"/>
          </a:p>
        </p:txBody>
      </p:sp>
      <p:pic>
        <p:nvPicPr>
          <p:cNvPr id="1026" name="Picture 2" descr="▷ Цифры: Анимированные картинки, гифки и анимация - 100% БЕСПЛАТНО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428" y="1455631"/>
            <a:ext cx="1685232" cy="135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55576" y="4812106"/>
            <a:ext cx="10350842" cy="1816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5500" dirty="0"/>
          </a:p>
          <a:p>
            <a:pPr algn="ctr"/>
            <a:r>
              <a:rPr lang="uk-UA" sz="5500" dirty="0"/>
              <a:t>Їх позначають _____ букв:</a:t>
            </a:r>
          </a:p>
          <a:p>
            <a:pPr algn="ctr"/>
            <a:r>
              <a:rPr lang="uk-UA" sz="5500" dirty="0"/>
              <a:t>а, __, __, __, __, __, __, __, __, __,.</a:t>
            </a:r>
          </a:p>
          <a:p>
            <a:pPr algn="ctr"/>
            <a:endParaRPr lang="uk-UA" sz="55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55575" y="4820862"/>
            <a:ext cx="10350843" cy="1816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5500" dirty="0"/>
          </a:p>
          <a:p>
            <a:pPr algn="ctr"/>
            <a:r>
              <a:rPr lang="uk-UA" sz="5500" dirty="0"/>
              <a:t>Їх позначають _____ букв:</a:t>
            </a:r>
          </a:p>
          <a:p>
            <a:pPr algn="ctr"/>
            <a:r>
              <a:rPr lang="uk-UA" sz="5500" dirty="0"/>
              <a:t>а, у, і, о, е, и, я, ю, є, ї.</a:t>
            </a:r>
          </a:p>
          <a:p>
            <a:pPr algn="ctr"/>
            <a:endParaRPr lang="uk-UA" sz="5500" dirty="0"/>
          </a:p>
        </p:txBody>
      </p:sp>
      <p:pic>
        <p:nvPicPr>
          <p:cNvPr id="1036" name="Picture 12" descr="Топ Zero Media стикеры для Android и iO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699" y="4085497"/>
            <a:ext cx="1444699" cy="147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Ноам Дженкинс и Дима Билан :: Забавные сходств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53" y="4085496"/>
            <a:ext cx="1289494" cy="150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421" y="1230021"/>
            <a:ext cx="3458634" cy="345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58881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Прочитайте </a:t>
            </a:r>
            <a:r>
              <a:rPr lang="ru-RU" sz="2000" b="1" dirty="0" err="1">
                <a:solidFill>
                  <a:schemeClr val="bg1"/>
                </a:solidFill>
              </a:rPr>
              <a:t>назви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літер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Намагайтеся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запам'ятати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їхній</a:t>
            </a:r>
            <a:r>
              <a:rPr lang="ru-RU" sz="2000" b="1" dirty="0">
                <a:solidFill>
                  <a:schemeClr val="bg1"/>
                </a:solidFill>
              </a:rPr>
              <a:t> порядок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730" y="3301961"/>
            <a:ext cx="2399222" cy="3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4569" r="4354" b="6969"/>
          <a:stretch/>
        </p:blipFill>
        <p:spPr>
          <a:xfrm>
            <a:off x="338328" y="1329820"/>
            <a:ext cx="7452360" cy="5429427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8219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58881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Учу алфавіт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57" y="3810000"/>
            <a:ext cx="3048000" cy="304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43436" y="1348826"/>
            <a:ext cx="7620000" cy="4137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hangingPunct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>
                <a:solidFill>
                  <a:srgbClr val="FF0000"/>
                </a:solidFill>
                <a:cs typeface="Arial" panose="020B0604020202020204" pitchFamily="34" charset="0"/>
              </a:rPr>
              <a:t>А</a:t>
            </a:r>
            <a:r>
              <a:rPr lang="uk-UA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Б В Г Ґ </a:t>
            </a:r>
            <a:r>
              <a:rPr lang="uk-UA" sz="2800" dirty="0">
                <a:solidFill>
                  <a:prstClr val="black"/>
                </a:solidFill>
                <a:cs typeface="Arial" panose="020B0604020202020204" pitchFamily="34" charset="0"/>
              </a:rPr>
              <a:t>— гуси, гуси, «ґе-ґе-ґе!"</a:t>
            </a:r>
            <a:br>
              <a:rPr lang="uk-UA" sz="28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Д</a:t>
            </a:r>
            <a:r>
              <a:rPr lang="uk-UA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uk-UA" sz="2800" b="1" dirty="0">
                <a:solidFill>
                  <a:srgbClr val="FF0000"/>
                </a:solidFill>
                <a:cs typeface="Arial" panose="020B0604020202020204" pitchFamily="34" charset="0"/>
              </a:rPr>
              <a:t>Е Є</a:t>
            </a:r>
            <a:r>
              <a:rPr lang="uk-UA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Ж 3</a:t>
            </a:r>
            <a:r>
              <a:rPr lang="uk-UA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uk-UA" sz="2800" dirty="0">
                <a:solidFill>
                  <a:prstClr val="black"/>
                </a:solidFill>
                <a:cs typeface="Arial" panose="020B0604020202020204" pitchFamily="34" charset="0"/>
              </a:rPr>
              <a:t>— швидко поїзд нас везе.</a:t>
            </a:r>
            <a:br>
              <a:rPr lang="uk-UA" sz="28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uk-UA" sz="2800" b="1" dirty="0">
                <a:solidFill>
                  <a:srgbClr val="FF0000"/>
                </a:solidFill>
                <a:cs typeface="Arial" panose="020B0604020202020204" pitchFamily="34" charset="0"/>
              </a:rPr>
              <a:t>И</a:t>
            </a:r>
            <a:r>
              <a:rPr lang="uk-UA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uk-UA" sz="2800" b="1" dirty="0">
                <a:solidFill>
                  <a:srgbClr val="FF0000"/>
                </a:solidFill>
                <a:cs typeface="Arial" panose="020B0604020202020204" pitchFamily="34" charset="0"/>
              </a:rPr>
              <a:t>І Ї</a:t>
            </a:r>
            <a:r>
              <a:rPr lang="uk-UA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Й</a:t>
            </a:r>
            <a:r>
              <a:rPr lang="uk-UA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uk-UA" sz="2800" dirty="0">
                <a:solidFill>
                  <a:prstClr val="black"/>
                </a:solidFill>
                <a:cs typeface="Arial" panose="020B0604020202020204" pitchFamily="34" charset="0"/>
              </a:rPr>
              <a:t>(йот) 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К</a:t>
            </a:r>
            <a:r>
              <a:rPr lang="uk-UA" sz="2800" dirty="0">
                <a:solidFill>
                  <a:prstClr val="black"/>
                </a:solidFill>
                <a:cs typeface="Arial" panose="020B0604020202020204" pitchFamily="34" charset="0"/>
              </a:rPr>
              <a:t> — яка ж білочка метка!</a:t>
            </a:r>
            <a:br>
              <a:rPr lang="uk-UA" sz="28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Л М Н </a:t>
            </a:r>
            <a:r>
              <a:rPr lang="uk-UA" sz="2800" b="1" dirty="0">
                <a:solidFill>
                  <a:srgbClr val="FF0000"/>
                </a:solidFill>
                <a:cs typeface="Arial" panose="020B0604020202020204" pitchFamily="34" charset="0"/>
              </a:rPr>
              <a:t>О</a:t>
            </a:r>
            <a:r>
              <a:rPr lang="uk-UA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П</a:t>
            </a:r>
            <a:r>
              <a:rPr lang="uk-UA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uk-UA" sz="2800" dirty="0">
                <a:solidFill>
                  <a:prstClr val="black"/>
                </a:solidFill>
                <a:cs typeface="Arial" panose="020B0604020202020204" pitchFamily="34" charset="0"/>
              </a:rPr>
              <a:t>— дружно їдемо в купе.</a:t>
            </a:r>
            <a:br>
              <a:rPr lang="uk-UA" sz="28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Р С Т </a:t>
            </a:r>
            <a:r>
              <a:rPr lang="uk-UA" sz="2800" b="1" dirty="0">
                <a:solidFill>
                  <a:srgbClr val="FF0000"/>
                </a:solidFill>
                <a:cs typeface="Arial" panose="020B0604020202020204" pitchFamily="34" charset="0"/>
              </a:rPr>
              <a:t>У</a:t>
            </a:r>
            <a:r>
              <a:rPr lang="uk-UA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Ф</a:t>
            </a:r>
            <a:r>
              <a:rPr lang="uk-UA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uk-UA" sz="2800" dirty="0">
                <a:solidFill>
                  <a:prstClr val="black"/>
                </a:solidFill>
                <a:cs typeface="Arial" panose="020B0604020202020204" pitchFamily="34" charset="0"/>
              </a:rPr>
              <a:t>— з нами їде й добрий ельф.</a:t>
            </a:r>
            <a:br>
              <a:rPr lang="uk-UA" sz="28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X Ц Ч Ш Щ </a:t>
            </a:r>
            <a:r>
              <a:rPr lang="uk-UA" sz="2800" dirty="0">
                <a:solidFill>
                  <a:prstClr val="black"/>
                </a:solidFill>
                <a:cs typeface="Arial" panose="020B0604020202020204" pitchFamily="34" charset="0"/>
              </a:rPr>
              <a:t>— вибіг зайчик з-за куща.</a:t>
            </a:r>
            <a:br>
              <a:rPr lang="uk-UA" sz="28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Ь</a:t>
            </a:r>
            <a:r>
              <a:rPr lang="uk-UA" sz="2800" dirty="0">
                <a:solidFill>
                  <a:prstClr val="black"/>
                </a:solidFill>
                <a:cs typeface="Arial" panose="020B0604020202020204" pitchFamily="34" charset="0"/>
              </a:rPr>
              <a:t> (знак м’якшення) </a:t>
            </a:r>
            <a:r>
              <a:rPr lang="uk-UA" sz="2800" b="1" dirty="0">
                <a:solidFill>
                  <a:srgbClr val="FF0000"/>
                </a:solidFill>
                <a:cs typeface="Arial" panose="020B0604020202020204" pitchFamily="34" charset="0"/>
              </a:rPr>
              <a:t>Ю Я</a:t>
            </a:r>
            <a:r>
              <a:rPr lang="uk-UA" sz="2800" dirty="0">
                <a:solidFill>
                  <a:prstClr val="black"/>
                </a:solidFill>
                <a:cs typeface="Arial" panose="020B0604020202020204" pitchFamily="34" charset="0"/>
              </a:rPr>
              <a:t> — ось вся азбука моя!</a:t>
            </a:r>
            <a:endParaRPr lang="ru-RU" sz="2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uk-UA" i="1" dirty="0">
                <a:solidFill>
                  <a:prstClr val="black"/>
                </a:solidFill>
                <a:cs typeface="Arial" panose="020B0604020202020204" pitchFamily="34" charset="0"/>
              </a:rPr>
              <a:t>Тетяна Крикун</a:t>
            </a:r>
            <a:endParaRPr lang="ru-RU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8" descr="ЖИВЫЕ БУКВЫ&quot;, ГБОУ Школа № 1601, Моск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372" y="1082634"/>
            <a:ext cx="4100440" cy="281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1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510163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Каліграфічна хвилинка. Продовж записане речення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r="24784" b="41813"/>
          <a:stretch/>
        </p:blipFill>
        <p:spPr>
          <a:xfrm>
            <a:off x="213815" y="1241547"/>
            <a:ext cx="11567898" cy="54573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2D5A8DE-8C93-4C42-A7AC-BE763FF2E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t="22239" r="48663" b="58589"/>
          <a:stretch/>
        </p:blipFill>
        <p:spPr>
          <a:xfrm>
            <a:off x="4398288" y="1983657"/>
            <a:ext cx="3810850" cy="9089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647617" y="-480498"/>
            <a:ext cx="287632" cy="35883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949999" y="-485083"/>
            <a:ext cx="287632" cy="35883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318462" y="-485083"/>
            <a:ext cx="287632" cy="358839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710132" y="-485083"/>
            <a:ext cx="287632" cy="35883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104072" y="-485083"/>
            <a:ext cx="287632" cy="358839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498011" y="-499483"/>
            <a:ext cx="287632" cy="35883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251809" y="-503965"/>
            <a:ext cx="287632" cy="35883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932890" y="-483065"/>
            <a:ext cx="266016" cy="337939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7619290" y="-493343"/>
            <a:ext cx="287632" cy="35883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002472" y="-548830"/>
            <a:ext cx="287632" cy="358839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ED6549EE-710A-45B8-A6AA-D059EADEDB98}"/>
              </a:ext>
            </a:extLst>
          </p:cNvPr>
          <p:cNvSpPr txBox="1"/>
          <p:nvPr/>
        </p:nvSpPr>
        <p:spPr>
          <a:xfrm>
            <a:off x="2594452" y="-546264"/>
            <a:ext cx="202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[</a:t>
            </a:r>
            <a:endParaRPr lang="uk-UA" sz="20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D48F3D-B45E-4B51-B469-D9C6CF7BF9D0}"/>
              </a:ext>
            </a:extLst>
          </p:cNvPr>
          <p:cNvSpPr txBox="1"/>
          <p:nvPr/>
        </p:nvSpPr>
        <p:spPr>
          <a:xfrm>
            <a:off x="4132476" y="-553047"/>
            <a:ext cx="202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]</a:t>
            </a:r>
            <a:endParaRPr lang="uk-UA" sz="2000" dirty="0"/>
          </a:p>
        </p:txBody>
      </p:sp>
      <p:cxnSp>
        <p:nvCxnSpPr>
          <p:cNvPr id="85" name="Пряма сполучна лінія 47">
            <a:extLst>
              <a:ext uri="{FF2B5EF4-FFF2-40B4-BE49-F238E27FC236}">
                <a16:creationId xmlns:a16="http://schemas.microsoft.com/office/drawing/2014/main" id="{562B3982-4B79-4458-9439-28B5DDF80058}"/>
              </a:ext>
            </a:extLst>
          </p:cNvPr>
          <p:cNvCxnSpPr/>
          <p:nvPr/>
        </p:nvCxnSpPr>
        <p:spPr>
          <a:xfrm flipH="1">
            <a:off x="3834596" y="-538262"/>
            <a:ext cx="58637" cy="887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Дуга 85">
            <a:extLst>
              <a:ext uri="{FF2B5EF4-FFF2-40B4-BE49-F238E27FC236}">
                <a16:creationId xmlns:a16="http://schemas.microsoft.com/office/drawing/2014/main" id="{416344D3-D79C-49B5-9FC0-CE7D6B8D1D50}"/>
              </a:ext>
            </a:extLst>
          </p:cNvPr>
          <p:cNvSpPr/>
          <p:nvPr/>
        </p:nvSpPr>
        <p:spPr>
          <a:xfrm rot="5400000">
            <a:off x="2811977" y="-383531"/>
            <a:ext cx="221203" cy="285869"/>
          </a:xfrm>
          <a:prstGeom prst="arc">
            <a:avLst>
              <a:gd name="adj1" fmla="val 16542803"/>
              <a:gd name="adj2" fmla="val 520512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9EAE395B-B9BA-4D7E-ACC2-58C5D768F4BB}"/>
              </a:ext>
            </a:extLst>
          </p:cNvPr>
          <p:cNvSpPr/>
          <p:nvPr/>
        </p:nvSpPr>
        <p:spPr>
          <a:xfrm>
            <a:off x="2966675" y="-379732"/>
            <a:ext cx="95475" cy="954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Прямокутник 93">
            <a:extLst>
              <a:ext uri="{FF2B5EF4-FFF2-40B4-BE49-F238E27FC236}">
                <a16:creationId xmlns:a16="http://schemas.microsoft.com/office/drawing/2014/main" id="{AC3472A3-CED9-407B-BF4F-4E965B62A4A4}"/>
              </a:ext>
            </a:extLst>
          </p:cNvPr>
          <p:cNvSpPr/>
          <p:nvPr/>
        </p:nvSpPr>
        <p:spPr>
          <a:xfrm flipV="1">
            <a:off x="2786155" y="-396918"/>
            <a:ext cx="13781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CA875931-1507-4E1E-9237-26E778AE99B1}"/>
              </a:ext>
            </a:extLst>
          </p:cNvPr>
          <p:cNvSpPr/>
          <p:nvPr/>
        </p:nvSpPr>
        <p:spPr>
          <a:xfrm>
            <a:off x="3768441" y="-379731"/>
            <a:ext cx="95475" cy="954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" name="Дуга 89">
            <a:extLst>
              <a:ext uri="{FF2B5EF4-FFF2-40B4-BE49-F238E27FC236}">
                <a16:creationId xmlns:a16="http://schemas.microsoft.com/office/drawing/2014/main" id="{365AE3A8-FEE6-4D6E-A5E5-21A6926010E4}"/>
              </a:ext>
            </a:extLst>
          </p:cNvPr>
          <p:cNvSpPr/>
          <p:nvPr/>
        </p:nvSpPr>
        <p:spPr>
          <a:xfrm rot="5400000">
            <a:off x="3120958" y="-395141"/>
            <a:ext cx="198275" cy="299699"/>
          </a:xfrm>
          <a:prstGeom prst="arc">
            <a:avLst>
              <a:gd name="adj1" fmla="val 16542803"/>
              <a:gd name="adj2" fmla="val 520512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Прямокутник 85">
            <a:extLst>
              <a:ext uri="{FF2B5EF4-FFF2-40B4-BE49-F238E27FC236}">
                <a16:creationId xmlns:a16="http://schemas.microsoft.com/office/drawing/2014/main" id="{A0DCD37F-9C2E-4B82-AAE3-8914F4A3A5DC}"/>
              </a:ext>
            </a:extLst>
          </p:cNvPr>
          <p:cNvSpPr/>
          <p:nvPr/>
        </p:nvSpPr>
        <p:spPr>
          <a:xfrm flipV="1">
            <a:off x="3588249" y="-353043"/>
            <a:ext cx="13781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" name="Прямокутник 109">
            <a:extLst>
              <a:ext uri="{FF2B5EF4-FFF2-40B4-BE49-F238E27FC236}">
                <a16:creationId xmlns:a16="http://schemas.microsoft.com/office/drawing/2014/main" id="{337FB448-3049-4169-A542-45B40D2FB525}"/>
              </a:ext>
            </a:extLst>
          </p:cNvPr>
          <p:cNvSpPr/>
          <p:nvPr/>
        </p:nvSpPr>
        <p:spPr>
          <a:xfrm flipV="1">
            <a:off x="3101914" y="-398763"/>
            <a:ext cx="13781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3" name="Прямокутник 110">
            <a:extLst>
              <a:ext uri="{FF2B5EF4-FFF2-40B4-BE49-F238E27FC236}">
                <a16:creationId xmlns:a16="http://schemas.microsoft.com/office/drawing/2014/main" id="{6810D37D-1960-466B-A0FD-07AAE6850BA2}"/>
              </a:ext>
            </a:extLst>
          </p:cNvPr>
          <p:cNvSpPr/>
          <p:nvPr/>
        </p:nvSpPr>
        <p:spPr>
          <a:xfrm flipV="1">
            <a:off x="3413268" y="-353043"/>
            <a:ext cx="13781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E1510E17-B1C7-4051-8DBB-4BEDBB0CA0DA}"/>
              </a:ext>
            </a:extLst>
          </p:cNvPr>
          <p:cNvSpPr/>
          <p:nvPr/>
        </p:nvSpPr>
        <p:spPr>
          <a:xfrm flipV="1">
            <a:off x="2786155" y="-317256"/>
            <a:ext cx="13781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109">
            <a:extLst>
              <a:ext uri="{FF2B5EF4-FFF2-40B4-BE49-F238E27FC236}">
                <a16:creationId xmlns:a16="http://schemas.microsoft.com/office/drawing/2014/main" id="{A076F95B-21AC-4E0A-83A0-331BCEEAEEC3}"/>
              </a:ext>
            </a:extLst>
          </p:cNvPr>
          <p:cNvSpPr/>
          <p:nvPr/>
        </p:nvSpPr>
        <p:spPr>
          <a:xfrm flipV="1">
            <a:off x="3098668" y="-317256"/>
            <a:ext cx="13781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8F419935-F2EA-41C9-8C35-04176D2378C7}"/>
              </a:ext>
            </a:extLst>
          </p:cNvPr>
          <p:cNvSpPr/>
          <p:nvPr/>
        </p:nvSpPr>
        <p:spPr>
          <a:xfrm>
            <a:off x="3274470" y="-381561"/>
            <a:ext cx="95475" cy="954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FA9B5C0B-DE8C-43AD-B1FF-BA1CCEC5E01D}"/>
              </a:ext>
            </a:extLst>
          </p:cNvPr>
          <p:cNvSpPr/>
          <p:nvPr/>
        </p:nvSpPr>
        <p:spPr>
          <a:xfrm>
            <a:off x="4094945" y="-379731"/>
            <a:ext cx="95475" cy="954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кутник 85">
            <a:extLst>
              <a:ext uri="{FF2B5EF4-FFF2-40B4-BE49-F238E27FC236}">
                <a16:creationId xmlns:a16="http://schemas.microsoft.com/office/drawing/2014/main" id="{8DFAB561-0991-4044-958A-EFFBD6DF0E7F}"/>
              </a:ext>
            </a:extLst>
          </p:cNvPr>
          <p:cNvSpPr/>
          <p:nvPr/>
        </p:nvSpPr>
        <p:spPr>
          <a:xfrm flipV="1">
            <a:off x="3914753" y="-353043"/>
            <a:ext cx="13781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Дуга 98">
            <a:extLst>
              <a:ext uri="{FF2B5EF4-FFF2-40B4-BE49-F238E27FC236}">
                <a16:creationId xmlns:a16="http://schemas.microsoft.com/office/drawing/2014/main" id="{FB7C412D-9055-4B96-829A-8447A3DD162C}"/>
              </a:ext>
            </a:extLst>
          </p:cNvPr>
          <p:cNvSpPr/>
          <p:nvPr/>
        </p:nvSpPr>
        <p:spPr>
          <a:xfrm rot="5400000">
            <a:off x="3524366" y="-494157"/>
            <a:ext cx="193581" cy="502426"/>
          </a:xfrm>
          <a:prstGeom prst="arc">
            <a:avLst>
              <a:gd name="adj1" fmla="val 16542803"/>
              <a:gd name="adj2" fmla="val 520512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Дуга 99">
            <a:extLst>
              <a:ext uri="{FF2B5EF4-FFF2-40B4-BE49-F238E27FC236}">
                <a16:creationId xmlns:a16="http://schemas.microsoft.com/office/drawing/2014/main" id="{EF22B402-B350-4F70-9822-67E82F52C336}"/>
              </a:ext>
            </a:extLst>
          </p:cNvPr>
          <p:cNvSpPr/>
          <p:nvPr/>
        </p:nvSpPr>
        <p:spPr>
          <a:xfrm rot="5400000">
            <a:off x="3944031" y="-412110"/>
            <a:ext cx="192367" cy="352599"/>
          </a:xfrm>
          <a:prstGeom prst="arc">
            <a:avLst>
              <a:gd name="adj1" fmla="val 16542803"/>
              <a:gd name="adj2" fmla="val 520512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C30FDBF-4EA1-4CEA-9BF6-7EBAC92E44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52346" r="45353" b="24630"/>
          <a:stretch/>
        </p:blipFill>
        <p:spPr>
          <a:xfrm>
            <a:off x="3027301" y="4231732"/>
            <a:ext cx="3536304" cy="1041346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FFB60C6B-0DC7-485E-9F3F-249EC6F48FCA}"/>
              </a:ext>
            </a:extLst>
          </p:cNvPr>
          <p:cNvSpPr txBox="1"/>
          <p:nvPr/>
        </p:nvSpPr>
        <p:spPr>
          <a:xfrm>
            <a:off x="924516" y="5264281"/>
            <a:ext cx="202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[</a:t>
            </a:r>
            <a:endParaRPr lang="uk-UA" sz="20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829E3DA-FEA5-415B-B72D-9721AF53F0AC}"/>
              </a:ext>
            </a:extLst>
          </p:cNvPr>
          <p:cNvSpPr txBox="1"/>
          <p:nvPr/>
        </p:nvSpPr>
        <p:spPr>
          <a:xfrm>
            <a:off x="2253499" y="5273078"/>
            <a:ext cx="202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]</a:t>
            </a:r>
            <a:endParaRPr lang="uk-UA" sz="2000" dirty="0"/>
          </a:p>
        </p:txBody>
      </p:sp>
      <p:cxnSp>
        <p:nvCxnSpPr>
          <p:cNvPr id="74" name="Пряма сполучна лінія 47">
            <a:extLst>
              <a:ext uri="{FF2B5EF4-FFF2-40B4-BE49-F238E27FC236}">
                <a16:creationId xmlns:a16="http://schemas.microsoft.com/office/drawing/2014/main" id="{69CB7E6A-E77B-4653-92FE-0FF51F2EAC5F}"/>
              </a:ext>
            </a:extLst>
          </p:cNvPr>
          <p:cNvCxnSpPr/>
          <p:nvPr/>
        </p:nvCxnSpPr>
        <p:spPr>
          <a:xfrm flipH="1">
            <a:off x="1735255" y="5292940"/>
            <a:ext cx="58637" cy="887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Дуга 74">
            <a:extLst>
              <a:ext uri="{FF2B5EF4-FFF2-40B4-BE49-F238E27FC236}">
                <a16:creationId xmlns:a16="http://schemas.microsoft.com/office/drawing/2014/main" id="{31005BAE-1111-4DAB-82AF-B5CB0C2FAA5F}"/>
              </a:ext>
            </a:extLst>
          </p:cNvPr>
          <p:cNvSpPr/>
          <p:nvPr/>
        </p:nvSpPr>
        <p:spPr>
          <a:xfrm rot="5400000">
            <a:off x="1190166" y="5370486"/>
            <a:ext cx="169401" cy="360884"/>
          </a:xfrm>
          <a:prstGeom prst="arc">
            <a:avLst>
              <a:gd name="adj1" fmla="val 16542803"/>
              <a:gd name="adj2" fmla="val 520512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Прямокутник 109">
            <a:extLst>
              <a:ext uri="{FF2B5EF4-FFF2-40B4-BE49-F238E27FC236}">
                <a16:creationId xmlns:a16="http://schemas.microsoft.com/office/drawing/2014/main" id="{418FF150-8286-4248-B27B-7B1C6880E156}"/>
              </a:ext>
            </a:extLst>
          </p:cNvPr>
          <p:cNvSpPr/>
          <p:nvPr/>
        </p:nvSpPr>
        <p:spPr>
          <a:xfrm>
            <a:off x="1144241" y="5457173"/>
            <a:ext cx="1378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" name="Прямокутник 110">
            <a:extLst>
              <a:ext uri="{FF2B5EF4-FFF2-40B4-BE49-F238E27FC236}">
                <a16:creationId xmlns:a16="http://schemas.microsoft.com/office/drawing/2014/main" id="{6BDFC160-1840-4E0A-BF10-55ECB4C2725C}"/>
              </a:ext>
            </a:extLst>
          </p:cNvPr>
          <p:cNvSpPr/>
          <p:nvPr/>
        </p:nvSpPr>
        <p:spPr>
          <a:xfrm>
            <a:off x="1478962" y="5452615"/>
            <a:ext cx="1378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Прямокутник 111">
            <a:extLst>
              <a:ext uri="{FF2B5EF4-FFF2-40B4-BE49-F238E27FC236}">
                <a16:creationId xmlns:a16="http://schemas.microsoft.com/office/drawing/2014/main" id="{8A8EB22D-7365-411D-82B2-C888F4C521F3}"/>
              </a:ext>
            </a:extLst>
          </p:cNvPr>
          <p:cNvSpPr/>
          <p:nvPr/>
        </p:nvSpPr>
        <p:spPr>
          <a:xfrm>
            <a:off x="1813037" y="5449685"/>
            <a:ext cx="1378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801970B2-9836-4D67-AFE3-8C3BEAA4714A}"/>
              </a:ext>
            </a:extLst>
          </p:cNvPr>
          <p:cNvSpPr/>
          <p:nvPr/>
        </p:nvSpPr>
        <p:spPr>
          <a:xfrm>
            <a:off x="1339399" y="5430450"/>
            <a:ext cx="95475" cy="954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94CB03F5-CABA-4754-99E1-82E4D7A4A03F}"/>
              </a:ext>
            </a:extLst>
          </p:cNvPr>
          <p:cNvSpPr/>
          <p:nvPr/>
        </p:nvSpPr>
        <p:spPr>
          <a:xfrm>
            <a:off x="1669099" y="5425707"/>
            <a:ext cx="95475" cy="954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" name="Дуга 81">
            <a:extLst>
              <a:ext uri="{FF2B5EF4-FFF2-40B4-BE49-F238E27FC236}">
                <a16:creationId xmlns:a16="http://schemas.microsoft.com/office/drawing/2014/main" id="{74A6E30E-E766-44B6-BFAE-71996A4F6CAB}"/>
              </a:ext>
            </a:extLst>
          </p:cNvPr>
          <p:cNvSpPr/>
          <p:nvPr/>
        </p:nvSpPr>
        <p:spPr>
          <a:xfrm rot="5400000">
            <a:off x="1614960" y="5285335"/>
            <a:ext cx="185797" cy="529474"/>
          </a:xfrm>
          <a:prstGeom prst="arc">
            <a:avLst>
              <a:gd name="adj1" fmla="val 16542803"/>
              <a:gd name="adj2" fmla="val 520512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43247113-1C68-4A77-A5A5-946A9A4071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43751" r="85358" b="38960"/>
          <a:stretch/>
        </p:blipFill>
        <p:spPr>
          <a:xfrm>
            <a:off x="640440" y="2767280"/>
            <a:ext cx="692256" cy="963788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B38CE119-9ABB-43A7-9BE6-CB12AA234D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43751" r="85358" b="38960"/>
          <a:stretch/>
        </p:blipFill>
        <p:spPr>
          <a:xfrm>
            <a:off x="1699287" y="2767280"/>
            <a:ext cx="692256" cy="963788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004A0731-AA5F-4678-828F-B856FF97C5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43751" r="85358" b="38960"/>
          <a:stretch/>
        </p:blipFill>
        <p:spPr>
          <a:xfrm>
            <a:off x="2842014" y="2767280"/>
            <a:ext cx="692256" cy="963788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6E2554D7-E6F0-46A8-9C49-6DC6E91862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43751" r="85358" b="38960"/>
          <a:stretch/>
        </p:blipFill>
        <p:spPr>
          <a:xfrm>
            <a:off x="3989251" y="2767280"/>
            <a:ext cx="692256" cy="963788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B0FD577D-0617-4B11-AEA4-26AC685702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43751" r="85358" b="38960"/>
          <a:stretch/>
        </p:blipFill>
        <p:spPr>
          <a:xfrm>
            <a:off x="5043524" y="2767280"/>
            <a:ext cx="692256" cy="963788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EE001EAD-BC2F-4CCC-9192-26A3BDC585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3" t="43751" r="76782" b="38960"/>
          <a:stretch/>
        </p:blipFill>
        <p:spPr>
          <a:xfrm>
            <a:off x="6173151" y="2767280"/>
            <a:ext cx="692256" cy="963788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E624D6B5-30E6-47CC-867E-8BC4638360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3" t="43751" r="76782" b="38960"/>
          <a:stretch/>
        </p:blipFill>
        <p:spPr>
          <a:xfrm>
            <a:off x="7147183" y="2767280"/>
            <a:ext cx="692256" cy="963788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E600FECB-3C54-4CB2-9D21-5D7B4FFA4E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3" t="43751" r="76782" b="38960"/>
          <a:stretch/>
        </p:blipFill>
        <p:spPr>
          <a:xfrm>
            <a:off x="8156493" y="2767280"/>
            <a:ext cx="692256" cy="963788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8911156B-B93C-401A-941E-3E4EB3BFCF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3" t="43751" r="76782" b="38960"/>
          <a:stretch/>
        </p:blipFill>
        <p:spPr>
          <a:xfrm>
            <a:off x="9233373" y="2767280"/>
            <a:ext cx="692256" cy="96378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1E7D07FB-DEC7-4EC8-8263-F54824C58D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3" t="43751" r="76782" b="38960"/>
          <a:stretch/>
        </p:blipFill>
        <p:spPr>
          <a:xfrm>
            <a:off x="10310253" y="2767280"/>
            <a:ext cx="692256" cy="963788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5E6B8246-F687-4CF8-AD57-ACB9CB25EE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43751" r="68215" b="38960"/>
          <a:stretch/>
        </p:blipFill>
        <p:spPr>
          <a:xfrm>
            <a:off x="690654" y="3495984"/>
            <a:ext cx="692256" cy="963788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185CA6E3-03FB-4FE7-A636-B446E8429B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43751" r="68215" b="38960"/>
          <a:stretch/>
        </p:blipFill>
        <p:spPr>
          <a:xfrm>
            <a:off x="1950421" y="3495984"/>
            <a:ext cx="692256" cy="963788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125A629A-CA0C-4112-81EF-9C087468BB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43751" r="68215" b="38960"/>
          <a:stretch/>
        </p:blipFill>
        <p:spPr>
          <a:xfrm>
            <a:off x="3208286" y="3495984"/>
            <a:ext cx="692256" cy="963788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231AAB74-0F11-4AF0-BF27-6EC2B67409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43751" r="68215" b="38960"/>
          <a:stretch/>
        </p:blipFill>
        <p:spPr>
          <a:xfrm>
            <a:off x="4577408" y="3495984"/>
            <a:ext cx="692256" cy="963788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A41256E4-4482-457A-A4EB-444637BAF4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2" t="43751" r="60353" b="38960"/>
          <a:stretch/>
        </p:blipFill>
        <p:spPr>
          <a:xfrm>
            <a:off x="5843799" y="3495984"/>
            <a:ext cx="692256" cy="963788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5757DD22-006A-43D9-8554-D5CE74C8DD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2" t="43751" r="60353" b="38960"/>
          <a:stretch/>
        </p:blipFill>
        <p:spPr>
          <a:xfrm>
            <a:off x="6920679" y="3495984"/>
            <a:ext cx="692256" cy="963788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ED34C1B5-721F-495D-A2BA-5D37F29819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2" t="43751" r="60353" b="38960"/>
          <a:stretch/>
        </p:blipFill>
        <p:spPr>
          <a:xfrm>
            <a:off x="8002677" y="3495984"/>
            <a:ext cx="692256" cy="963788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A09C74CD-A2FC-44E8-9E38-69E094C75A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2" t="43751" r="60353" b="38960"/>
          <a:stretch/>
        </p:blipFill>
        <p:spPr>
          <a:xfrm>
            <a:off x="9223264" y="3495984"/>
            <a:ext cx="692256" cy="963788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364E4EE6-CD44-4A86-87C5-266C7613F4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2" t="43751" r="60353" b="38960"/>
          <a:stretch/>
        </p:blipFill>
        <p:spPr>
          <a:xfrm>
            <a:off x="10375643" y="3495984"/>
            <a:ext cx="692256" cy="963788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27362490-822A-4FFF-AAC9-2A0FBE2754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1" t="43751" r="37921" b="38960"/>
          <a:stretch/>
        </p:blipFill>
        <p:spPr>
          <a:xfrm>
            <a:off x="585881" y="4231732"/>
            <a:ext cx="2067118" cy="963788"/>
          </a:xfrm>
          <a:prstGeom prst="rect">
            <a:avLst/>
          </a:prstGeom>
        </p:spPr>
      </p:pic>
      <p:sp>
        <p:nvSpPr>
          <p:cNvPr id="121" name="Прямокутник 106">
            <a:extLst>
              <a:ext uri="{FF2B5EF4-FFF2-40B4-BE49-F238E27FC236}">
                <a16:creationId xmlns:a16="http://schemas.microsoft.com/office/drawing/2014/main" id="{AB658D40-6F9A-4A3C-91D4-D32B52A3E2C4}"/>
              </a:ext>
            </a:extLst>
          </p:cNvPr>
          <p:cNvSpPr/>
          <p:nvPr/>
        </p:nvSpPr>
        <p:spPr>
          <a:xfrm>
            <a:off x="2003545" y="5449685"/>
            <a:ext cx="1378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FFFA483C-D5BE-4EDE-87CF-0FB48982A3C9}"/>
              </a:ext>
            </a:extLst>
          </p:cNvPr>
          <p:cNvSpPr/>
          <p:nvPr/>
        </p:nvSpPr>
        <p:spPr>
          <a:xfrm>
            <a:off x="2186192" y="5434745"/>
            <a:ext cx="95475" cy="954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3" name="Дуга 122">
            <a:extLst>
              <a:ext uri="{FF2B5EF4-FFF2-40B4-BE49-F238E27FC236}">
                <a16:creationId xmlns:a16="http://schemas.microsoft.com/office/drawing/2014/main" id="{C7A2D1CD-1219-4BFB-93EB-9C420EE698EE}"/>
              </a:ext>
            </a:extLst>
          </p:cNvPr>
          <p:cNvSpPr/>
          <p:nvPr/>
        </p:nvSpPr>
        <p:spPr>
          <a:xfrm rot="5400000">
            <a:off x="2053759" y="5375438"/>
            <a:ext cx="174185" cy="360885"/>
          </a:xfrm>
          <a:prstGeom prst="arc">
            <a:avLst>
              <a:gd name="adj1" fmla="val 16542803"/>
              <a:gd name="adj2" fmla="val 520512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BEBC25C0-7098-45DF-A731-11C66450F4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3390454" y="4572985"/>
            <a:ext cx="287632" cy="358839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A475D2A4-050A-445B-A7C1-A9029184F0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4721821" y="4593885"/>
            <a:ext cx="266016" cy="337939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FE4F9DE0-A254-401E-B7B2-32C51B79F2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5632492" y="4593885"/>
            <a:ext cx="266016" cy="337939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31" y="1368179"/>
            <a:ext cx="1559591" cy="8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3" grpId="0"/>
      <p:bldP spid="75" grpId="0" animBg="1"/>
      <p:bldP spid="76" grpId="0" animBg="1"/>
      <p:bldP spid="77" grpId="0" animBg="1"/>
      <p:bldP spid="79" grpId="0" animBg="1"/>
      <p:bldP spid="80" grpId="0" animBg="1"/>
      <p:bldP spid="81" grpId="0" animBg="1"/>
      <p:bldP spid="82" grpId="0" animBg="1"/>
      <p:bldP spid="121" grpId="0" animBg="1"/>
      <p:bldP spid="122" grpId="0" animBg="1"/>
      <p:bldP spid="1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1692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Пальчикова гімнастика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218" t="57781" r="18372" b="9312"/>
          <a:stretch/>
        </p:blipFill>
        <p:spPr>
          <a:xfrm>
            <a:off x="1771067" y="1456402"/>
            <a:ext cx="7977541" cy="240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0218" t="22358" r="18372" b="45155"/>
          <a:stretch/>
        </p:blipFill>
        <p:spPr>
          <a:xfrm>
            <a:off x="1771067" y="4180748"/>
            <a:ext cx="7966548" cy="237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838067" y="1947086"/>
            <a:ext cx="5665509" cy="187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735943" y="4669870"/>
            <a:ext cx="5665509" cy="187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77579" b="59589"/>
          <a:stretch/>
        </p:blipFill>
        <p:spPr>
          <a:xfrm>
            <a:off x="3949768" y="1930028"/>
            <a:ext cx="1461218" cy="18970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9200" t="3663" r="38525" b="58786"/>
          <a:stretch/>
        </p:blipFill>
        <p:spPr>
          <a:xfrm>
            <a:off x="6128069" y="2047233"/>
            <a:ext cx="1451728" cy="17628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75940" b="59388"/>
          <a:stretch/>
        </p:blipFill>
        <p:spPr>
          <a:xfrm>
            <a:off x="7987798" y="1903584"/>
            <a:ext cx="1568054" cy="19064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1" t="61368" r="75927"/>
          <a:stretch/>
        </p:blipFill>
        <p:spPr>
          <a:xfrm>
            <a:off x="3949768" y="4771557"/>
            <a:ext cx="1555486" cy="17980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/>
          <a:srcRect l="53715" t="68699" r="35788" b="9010"/>
          <a:stretch/>
        </p:blipFill>
        <p:spPr>
          <a:xfrm>
            <a:off x="5952415" y="4653577"/>
            <a:ext cx="1517715" cy="18127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78110" t="59288"/>
          <a:stretch/>
        </p:blipFill>
        <p:spPr>
          <a:xfrm>
            <a:off x="7937616" y="4604381"/>
            <a:ext cx="1426652" cy="191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4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12019</TotalTime>
  <Words>430</Words>
  <Application>Microsoft Office PowerPoint</Application>
  <PresentationFormat>Широкоэкранный</PresentationFormat>
  <Paragraphs>94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1957</cp:revision>
  <dcterms:created xsi:type="dcterms:W3CDTF">2018-01-05T16:38:53Z</dcterms:created>
  <dcterms:modified xsi:type="dcterms:W3CDTF">2024-04-04T19:42:50Z</dcterms:modified>
</cp:coreProperties>
</file>