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746" r:id="rId3"/>
    <p:sldId id="2734" r:id="rId4"/>
    <p:sldId id="2747" r:id="rId5"/>
    <p:sldId id="2749" r:id="rId6"/>
    <p:sldId id="2751" r:id="rId7"/>
    <p:sldId id="2753" r:id="rId8"/>
    <p:sldId id="275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1">
    <p:extLst>
      <p:ext uri="{19B8F6BF-5375-455C-9EA6-DF929625EA0E}">
        <p15:presenceInfo xmlns:p15="http://schemas.microsoft.com/office/powerpoint/2012/main" userId="c59f40493c0fa5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7979"/>
    <a:srgbClr val="FA36D0"/>
    <a:srgbClr val="2F3242"/>
    <a:srgbClr val="1694E9"/>
    <a:srgbClr val="002060"/>
    <a:srgbClr val="000000"/>
    <a:srgbClr val="DCD0D7"/>
    <a:srgbClr val="FFFF00"/>
    <a:srgbClr val="29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03.04.2024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90" y="2660821"/>
            <a:ext cx="1996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800" b="1" smtClean="0">
                <a:solidFill>
                  <a:schemeClr val="bg1"/>
                </a:solidFill>
                <a:latin typeface="Monotype Corsiva" panose="03010101010201010101" pitchFamily="66" charset="0"/>
              </a:rPr>
              <a:t>№198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4870" y="3995678"/>
            <a:ext cx="9092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>
                <a:solidFill>
                  <a:srgbClr val="2F3242"/>
                </a:solidFill>
              </a:rPr>
              <a:t>Письмо. </a:t>
            </a:r>
            <a:r>
              <a:rPr lang="ru-RU" sz="4500" b="1" dirty="0" err="1">
                <a:solidFill>
                  <a:srgbClr val="2F3242"/>
                </a:solidFill>
              </a:rPr>
              <a:t>Закріплення</a:t>
            </a:r>
            <a:r>
              <a:rPr lang="ru-RU" sz="4500" b="1" dirty="0">
                <a:solidFill>
                  <a:srgbClr val="2F3242"/>
                </a:solidFill>
              </a:rPr>
              <a:t> </a:t>
            </a:r>
            <a:r>
              <a:rPr lang="ru-RU" sz="4500" b="1" dirty="0" err="1">
                <a:solidFill>
                  <a:srgbClr val="2F3242"/>
                </a:solidFill>
              </a:rPr>
              <a:t>вмінь</a:t>
            </a:r>
            <a:r>
              <a:rPr lang="ru-RU" sz="4500" b="1" dirty="0">
                <a:solidFill>
                  <a:srgbClr val="2F3242"/>
                </a:solidFill>
              </a:rPr>
              <a:t> </a:t>
            </a:r>
            <a:r>
              <a:rPr lang="ru-RU" sz="4500" b="1" dirty="0" err="1">
                <a:solidFill>
                  <a:srgbClr val="2F3242"/>
                </a:solidFill>
              </a:rPr>
              <a:t>писати</a:t>
            </a:r>
            <a:r>
              <a:rPr lang="ru-RU" sz="4500" b="1" dirty="0">
                <a:solidFill>
                  <a:srgbClr val="2F3242"/>
                </a:solidFill>
              </a:rPr>
              <a:t> </a:t>
            </a:r>
            <a:r>
              <a:rPr lang="ru-RU" sz="4500" b="1" dirty="0" err="1">
                <a:solidFill>
                  <a:srgbClr val="2F3242"/>
                </a:solidFill>
              </a:rPr>
              <a:t>вивчені</a:t>
            </a:r>
            <a:r>
              <a:rPr lang="ru-RU" sz="4500" b="1" dirty="0">
                <a:solidFill>
                  <a:srgbClr val="2F3242"/>
                </a:solidFill>
              </a:rPr>
              <a:t> </a:t>
            </a:r>
            <a:r>
              <a:rPr lang="ru-RU" sz="4500" b="1" dirty="0" err="1">
                <a:solidFill>
                  <a:srgbClr val="2F3242"/>
                </a:solidFill>
              </a:rPr>
              <a:t>букви</a:t>
            </a:r>
            <a:r>
              <a:rPr lang="ru-RU" sz="4500" b="1" dirty="0">
                <a:solidFill>
                  <a:srgbClr val="2F3242"/>
                </a:solidFill>
              </a:rPr>
              <a:t>. </a:t>
            </a:r>
            <a:r>
              <a:rPr lang="ru-RU" sz="4500" b="1" dirty="0" err="1">
                <a:solidFill>
                  <a:srgbClr val="2F3242"/>
                </a:solidFill>
              </a:rPr>
              <a:t>Написання</a:t>
            </a:r>
            <a:r>
              <a:rPr lang="ru-RU" sz="4500" b="1" dirty="0">
                <a:solidFill>
                  <a:srgbClr val="2F3242"/>
                </a:solidFill>
              </a:rPr>
              <a:t> </a:t>
            </a:r>
            <a:r>
              <a:rPr lang="ru-RU" sz="4500" b="1" dirty="0" err="1">
                <a:solidFill>
                  <a:srgbClr val="2F3242"/>
                </a:solidFill>
              </a:rPr>
              <a:t>буквосполучень</a:t>
            </a:r>
            <a:r>
              <a:rPr lang="ru-RU" sz="4500" b="1" dirty="0">
                <a:solidFill>
                  <a:srgbClr val="2F3242"/>
                </a:solidFill>
              </a:rPr>
              <a:t> та </a:t>
            </a:r>
            <a:r>
              <a:rPr lang="ru-RU" sz="4500" b="1" dirty="0" err="1">
                <a:solidFill>
                  <a:srgbClr val="2F3242"/>
                </a:solidFill>
              </a:rPr>
              <a:t>слів</a:t>
            </a:r>
            <a:r>
              <a:rPr lang="ru-RU" sz="4500" b="1" dirty="0">
                <a:solidFill>
                  <a:srgbClr val="2F3242"/>
                </a:solidFill>
              </a:rPr>
              <a:t>. </a:t>
            </a:r>
            <a:r>
              <a:rPr lang="ru-RU" sz="4500" b="1" dirty="0" err="1">
                <a:solidFill>
                  <a:srgbClr val="2F3242"/>
                </a:solidFill>
              </a:rPr>
              <a:t>Вибірковий</a:t>
            </a:r>
            <a:r>
              <a:rPr lang="ru-RU" sz="4500" b="1" dirty="0">
                <a:solidFill>
                  <a:srgbClr val="2F3242"/>
                </a:solidFill>
              </a:rPr>
              <a:t> диктант</a:t>
            </a:r>
            <a:endParaRPr lang="uk-UA" sz="4500" b="1" dirty="0">
              <a:solidFill>
                <a:srgbClr val="2F32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106" y="-6920"/>
            <a:ext cx="240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 (навчання грамоти) 1 клас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26" y="90754"/>
            <a:ext cx="3908591" cy="39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03.04.2024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510163"/>
            <a:ext cx="8732066" cy="46166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Каліграфічна </a:t>
            </a:r>
            <a:r>
              <a:rPr lang="uk-UA" sz="2000" b="1" dirty="0" smtClean="0">
                <a:solidFill>
                  <a:schemeClr val="bg1"/>
                </a:solidFill>
              </a:rPr>
              <a:t>хвилинка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24784" b="41813"/>
          <a:stretch/>
        </p:blipFill>
        <p:spPr>
          <a:xfrm>
            <a:off x="213815" y="1241547"/>
            <a:ext cx="11567898" cy="545734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D5A8DE-8C93-4C42-A7AC-BE763FF2E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2" t="22239" r="48663" b="58589"/>
          <a:stretch/>
        </p:blipFill>
        <p:spPr>
          <a:xfrm>
            <a:off x="4398288" y="1983657"/>
            <a:ext cx="3810850" cy="9089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47617" y="-480498"/>
            <a:ext cx="287632" cy="35883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9999" y="-485083"/>
            <a:ext cx="287632" cy="35883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18462" y="-485083"/>
            <a:ext cx="287632" cy="35883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10132" y="-485083"/>
            <a:ext cx="287632" cy="358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4072" y="-485083"/>
            <a:ext cx="287632" cy="35883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98011" y="-499483"/>
            <a:ext cx="287632" cy="35883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51809" y="-503965"/>
            <a:ext cx="287632" cy="3588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32890" y="-483065"/>
            <a:ext cx="266016" cy="33793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19290" y="-493343"/>
            <a:ext cx="287632" cy="358839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02472" y="-548830"/>
            <a:ext cx="287632" cy="358839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ED6549EE-710A-45B8-A6AA-D059EADEDB98}"/>
              </a:ext>
            </a:extLst>
          </p:cNvPr>
          <p:cNvSpPr txBox="1"/>
          <p:nvPr/>
        </p:nvSpPr>
        <p:spPr>
          <a:xfrm>
            <a:off x="2594452" y="-546264"/>
            <a:ext cx="20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[</a:t>
            </a:r>
            <a:endParaRPr lang="uk-UA" sz="2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9D48F3D-B45E-4B51-B469-D9C6CF7BF9D0}"/>
              </a:ext>
            </a:extLst>
          </p:cNvPr>
          <p:cNvSpPr txBox="1"/>
          <p:nvPr/>
        </p:nvSpPr>
        <p:spPr>
          <a:xfrm>
            <a:off x="4132476" y="-553047"/>
            <a:ext cx="202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]</a:t>
            </a:r>
            <a:endParaRPr lang="uk-UA" sz="2000" dirty="0"/>
          </a:p>
        </p:txBody>
      </p:sp>
      <p:cxnSp>
        <p:nvCxnSpPr>
          <p:cNvPr id="85" name="Пряма сполучна лінія 47">
            <a:extLst>
              <a:ext uri="{FF2B5EF4-FFF2-40B4-BE49-F238E27FC236}">
                <a16:creationId xmlns:a16="http://schemas.microsoft.com/office/drawing/2014/main" id="{562B3982-4B79-4458-9439-28B5DDF80058}"/>
              </a:ext>
            </a:extLst>
          </p:cNvPr>
          <p:cNvCxnSpPr/>
          <p:nvPr/>
        </p:nvCxnSpPr>
        <p:spPr>
          <a:xfrm flipH="1">
            <a:off x="3834596" y="-538262"/>
            <a:ext cx="58637" cy="88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Дуга 85">
            <a:extLst>
              <a:ext uri="{FF2B5EF4-FFF2-40B4-BE49-F238E27FC236}">
                <a16:creationId xmlns:a16="http://schemas.microsoft.com/office/drawing/2014/main" id="{416344D3-D79C-49B5-9FC0-CE7D6B8D1D50}"/>
              </a:ext>
            </a:extLst>
          </p:cNvPr>
          <p:cNvSpPr/>
          <p:nvPr/>
        </p:nvSpPr>
        <p:spPr>
          <a:xfrm rot="5400000">
            <a:off x="2811977" y="-383531"/>
            <a:ext cx="221203" cy="285869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9EAE395B-B9BA-4D7E-ACC2-58C5D768F4BB}"/>
              </a:ext>
            </a:extLst>
          </p:cNvPr>
          <p:cNvSpPr/>
          <p:nvPr/>
        </p:nvSpPr>
        <p:spPr>
          <a:xfrm>
            <a:off x="2966675" y="-379732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кутник 93">
            <a:extLst>
              <a:ext uri="{FF2B5EF4-FFF2-40B4-BE49-F238E27FC236}">
                <a16:creationId xmlns:a16="http://schemas.microsoft.com/office/drawing/2014/main" id="{AC3472A3-CED9-407B-BF4F-4E965B62A4A4}"/>
              </a:ext>
            </a:extLst>
          </p:cNvPr>
          <p:cNvSpPr/>
          <p:nvPr/>
        </p:nvSpPr>
        <p:spPr>
          <a:xfrm flipV="1">
            <a:off x="2786155" y="-396918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CA875931-1507-4E1E-9237-26E778AE99B1}"/>
              </a:ext>
            </a:extLst>
          </p:cNvPr>
          <p:cNvSpPr/>
          <p:nvPr/>
        </p:nvSpPr>
        <p:spPr>
          <a:xfrm>
            <a:off x="3768441" y="-379731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Дуга 89">
            <a:extLst>
              <a:ext uri="{FF2B5EF4-FFF2-40B4-BE49-F238E27FC236}">
                <a16:creationId xmlns:a16="http://schemas.microsoft.com/office/drawing/2014/main" id="{365AE3A8-FEE6-4D6E-A5E5-21A6926010E4}"/>
              </a:ext>
            </a:extLst>
          </p:cNvPr>
          <p:cNvSpPr/>
          <p:nvPr/>
        </p:nvSpPr>
        <p:spPr>
          <a:xfrm rot="5400000">
            <a:off x="3120958" y="-395141"/>
            <a:ext cx="198275" cy="299699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Прямокутник 85">
            <a:extLst>
              <a:ext uri="{FF2B5EF4-FFF2-40B4-BE49-F238E27FC236}">
                <a16:creationId xmlns:a16="http://schemas.microsoft.com/office/drawing/2014/main" id="{A0DCD37F-9C2E-4B82-AAE3-8914F4A3A5DC}"/>
              </a:ext>
            </a:extLst>
          </p:cNvPr>
          <p:cNvSpPr/>
          <p:nvPr/>
        </p:nvSpPr>
        <p:spPr>
          <a:xfrm flipV="1">
            <a:off x="3588249" y="-35304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Прямокутник 109">
            <a:extLst>
              <a:ext uri="{FF2B5EF4-FFF2-40B4-BE49-F238E27FC236}">
                <a16:creationId xmlns:a16="http://schemas.microsoft.com/office/drawing/2014/main" id="{337FB448-3049-4169-A542-45B40D2FB525}"/>
              </a:ext>
            </a:extLst>
          </p:cNvPr>
          <p:cNvSpPr/>
          <p:nvPr/>
        </p:nvSpPr>
        <p:spPr>
          <a:xfrm flipV="1">
            <a:off x="3101914" y="-39876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кутник 110">
            <a:extLst>
              <a:ext uri="{FF2B5EF4-FFF2-40B4-BE49-F238E27FC236}">
                <a16:creationId xmlns:a16="http://schemas.microsoft.com/office/drawing/2014/main" id="{6810D37D-1960-466B-A0FD-07AAE6850BA2}"/>
              </a:ext>
            </a:extLst>
          </p:cNvPr>
          <p:cNvSpPr/>
          <p:nvPr/>
        </p:nvSpPr>
        <p:spPr>
          <a:xfrm flipV="1">
            <a:off x="3413268" y="-35304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кутник 93">
            <a:extLst>
              <a:ext uri="{FF2B5EF4-FFF2-40B4-BE49-F238E27FC236}">
                <a16:creationId xmlns:a16="http://schemas.microsoft.com/office/drawing/2014/main" id="{E1510E17-B1C7-4051-8DBB-4BEDBB0CA0DA}"/>
              </a:ext>
            </a:extLst>
          </p:cNvPr>
          <p:cNvSpPr/>
          <p:nvPr/>
        </p:nvSpPr>
        <p:spPr>
          <a:xfrm flipV="1">
            <a:off x="2786155" y="-317256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кутник 109">
            <a:extLst>
              <a:ext uri="{FF2B5EF4-FFF2-40B4-BE49-F238E27FC236}">
                <a16:creationId xmlns:a16="http://schemas.microsoft.com/office/drawing/2014/main" id="{A076F95B-21AC-4E0A-83A0-331BCEEAEEC3}"/>
              </a:ext>
            </a:extLst>
          </p:cNvPr>
          <p:cNvSpPr/>
          <p:nvPr/>
        </p:nvSpPr>
        <p:spPr>
          <a:xfrm flipV="1">
            <a:off x="3098668" y="-317256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Овал 95">
            <a:extLst>
              <a:ext uri="{FF2B5EF4-FFF2-40B4-BE49-F238E27FC236}">
                <a16:creationId xmlns:a16="http://schemas.microsoft.com/office/drawing/2014/main" id="{8F419935-F2EA-41C9-8C35-04176D2378C7}"/>
              </a:ext>
            </a:extLst>
          </p:cNvPr>
          <p:cNvSpPr/>
          <p:nvPr/>
        </p:nvSpPr>
        <p:spPr>
          <a:xfrm>
            <a:off x="3274470" y="-381561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FA9B5C0B-DE8C-43AD-B1FF-BA1CCEC5E01D}"/>
              </a:ext>
            </a:extLst>
          </p:cNvPr>
          <p:cNvSpPr/>
          <p:nvPr/>
        </p:nvSpPr>
        <p:spPr>
          <a:xfrm>
            <a:off x="4094945" y="-379731"/>
            <a:ext cx="95475" cy="95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кутник 85">
            <a:extLst>
              <a:ext uri="{FF2B5EF4-FFF2-40B4-BE49-F238E27FC236}">
                <a16:creationId xmlns:a16="http://schemas.microsoft.com/office/drawing/2014/main" id="{8DFAB561-0991-4044-958A-EFFBD6DF0E7F}"/>
              </a:ext>
            </a:extLst>
          </p:cNvPr>
          <p:cNvSpPr/>
          <p:nvPr/>
        </p:nvSpPr>
        <p:spPr>
          <a:xfrm flipV="1">
            <a:off x="3914753" y="-353043"/>
            <a:ext cx="137810" cy="45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Дуга 98">
            <a:extLst>
              <a:ext uri="{FF2B5EF4-FFF2-40B4-BE49-F238E27FC236}">
                <a16:creationId xmlns:a16="http://schemas.microsoft.com/office/drawing/2014/main" id="{FB7C412D-9055-4B96-829A-8447A3DD162C}"/>
              </a:ext>
            </a:extLst>
          </p:cNvPr>
          <p:cNvSpPr/>
          <p:nvPr/>
        </p:nvSpPr>
        <p:spPr>
          <a:xfrm rot="5400000">
            <a:off x="3524366" y="-494157"/>
            <a:ext cx="193581" cy="502426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Дуга 99">
            <a:extLst>
              <a:ext uri="{FF2B5EF4-FFF2-40B4-BE49-F238E27FC236}">
                <a16:creationId xmlns:a16="http://schemas.microsoft.com/office/drawing/2014/main" id="{EF22B402-B350-4F70-9822-67E82F52C336}"/>
              </a:ext>
            </a:extLst>
          </p:cNvPr>
          <p:cNvSpPr/>
          <p:nvPr/>
        </p:nvSpPr>
        <p:spPr>
          <a:xfrm rot="5400000">
            <a:off x="3944031" y="-412110"/>
            <a:ext cx="192367" cy="352599"/>
          </a:xfrm>
          <a:prstGeom prst="arc">
            <a:avLst>
              <a:gd name="adj1" fmla="val 16542803"/>
              <a:gd name="adj2" fmla="val 520512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47648B-2F1A-4C86-B0F7-634ABA0522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42" y="-757530"/>
            <a:ext cx="2044644" cy="86596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C66BBFF-A382-4E61-929B-409B1DC9B2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t="52346" r="45353" b="24630"/>
          <a:stretch/>
        </p:blipFill>
        <p:spPr>
          <a:xfrm>
            <a:off x="8002472" y="-1540851"/>
            <a:ext cx="3706201" cy="109137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11" y="1416345"/>
            <a:ext cx="1408911" cy="7576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40392" r="82486" b="44706"/>
          <a:stretch/>
        </p:blipFill>
        <p:spPr>
          <a:xfrm>
            <a:off x="898714" y="2776174"/>
            <a:ext cx="930086" cy="89713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t="40392" r="40689" b="44706"/>
          <a:stretch/>
        </p:blipFill>
        <p:spPr>
          <a:xfrm>
            <a:off x="6170735" y="2773619"/>
            <a:ext cx="3101788" cy="897133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40392" r="82486" b="44706"/>
          <a:stretch/>
        </p:blipFill>
        <p:spPr>
          <a:xfrm>
            <a:off x="1992492" y="2776174"/>
            <a:ext cx="930086" cy="89713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40392" r="71514" b="44706"/>
          <a:stretch/>
        </p:blipFill>
        <p:spPr>
          <a:xfrm>
            <a:off x="3086270" y="2773620"/>
            <a:ext cx="1120589" cy="89713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40392" r="71514" b="44706"/>
          <a:stretch/>
        </p:blipFill>
        <p:spPr>
          <a:xfrm>
            <a:off x="4515728" y="2773620"/>
            <a:ext cx="1120589" cy="89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7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03.04.2024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61692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Пальчикова гімнастика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218" t="57781" r="18372" b="9312"/>
          <a:stretch/>
        </p:blipFill>
        <p:spPr>
          <a:xfrm>
            <a:off x="1771067" y="1456402"/>
            <a:ext cx="7977541" cy="240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0218" t="22358" r="18372" b="45155"/>
          <a:stretch/>
        </p:blipFill>
        <p:spPr>
          <a:xfrm>
            <a:off x="1771067" y="4180748"/>
            <a:ext cx="7966548" cy="237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838067" y="1947086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35943" y="4669870"/>
            <a:ext cx="5665509" cy="1879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r="77579" b="59589"/>
          <a:stretch/>
        </p:blipFill>
        <p:spPr>
          <a:xfrm>
            <a:off x="3949768" y="1930028"/>
            <a:ext cx="1461218" cy="1897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9200" t="3663" r="38525" b="58786"/>
          <a:stretch/>
        </p:blipFill>
        <p:spPr>
          <a:xfrm>
            <a:off x="6128069" y="2047233"/>
            <a:ext cx="1451728" cy="1762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75940" b="59388"/>
          <a:stretch/>
        </p:blipFill>
        <p:spPr>
          <a:xfrm>
            <a:off x="7987798" y="1903584"/>
            <a:ext cx="1568054" cy="19064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" t="61368" r="75927"/>
          <a:stretch/>
        </p:blipFill>
        <p:spPr>
          <a:xfrm>
            <a:off x="3949768" y="4771557"/>
            <a:ext cx="1555486" cy="17980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53715" t="68699" r="35788" b="9010"/>
          <a:stretch/>
        </p:blipFill>
        <p:spPr>
          <a:xfrm>
            <a:off x="5952415" y="4653577"/>
            <a:ext cx="1517715" cy="18127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78110" t="59288"/>
          <a:stretch/>
        </p:blipFill>
        <p:spPr>
          <a:xfrm>
            <a:off x="7937616" y="4604381"/>
            <a:ext cx="1426652" cy="19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03.04.2024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0724" y="405926"/>
            <a:ext cx="8732066" cy="58881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Відгадай загадку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4" y="3347681"/>
            <a:ext cx="2399222" cy="345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 rot="347893">
            <a:off x="2265968" y="1149084"/>
            <a:ext cx="7225698" cy="3743974"/>
          </a:xfrm>
          <a:prstGeom prst="cloudCallout">
            <a:avLst>
              <a:gd name="adj1" fmla="val -62520"/>
              <a:gd name="adj2" fmla="val 54313"/>
            </a:avLst>
          </a:prstGeom>
          <a:solidFill>
            <a:srgbClr val="1694E9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37569" y="1716587"/>
            <a:ext cx="6528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 </a:t>
            </a:r>
            <a:r>
              <a:rPr lang="ru-RU" sz="3200" b="1" dirty="0" err="1">
                <a:solidFill>
                  <a:schemeClr val="bg1"/>
                </a:solidFill>
              </a:rPr>
              <a:t>лісі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він</a:t>
            </a:r>
            <a:r>
              <a:rPr lang="ru-RU" sz="3200" b="1" dirty="0">
                <a:solidFill>
                  <a:schemeClr val="bg1"/>
                </a:solidFill>
              </a:rPr>
              <a:t> без сумки ходить,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err="1">
                <a:solidFill>
                  <a:schemeClr val="bg1"/>
                </a:solidFill>
              </a:rPr>
              <a:t>яблука</a:t>
            </a:r>
            <a:r>
              <a:rPr lang="ru-RU" sz="3200" b="1" dirty="0">
                <a:solidFill>
                  <a:schemeClr val="bg1"/>
                </a:solidFill>
              </a:rPr>
              <a:t> й </a:t>
            </a:r>
            <a:r>
              <a:rPr lang="ru-RU" sz="3200" b="1" dirty="0" err="1">
                <a:solidFill>
                  <a:schemeClr val="bg1"/>
                </a:solidFill>
              </a:rPr>
              <a:t>гриби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знаходить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Спина — </a:t>
            </a:r>
            <a:r>
              <a:rPr lang="ru-RU" sz="3200" b="1" dirty="0" err="1">
                <a:solidFill>
                  <a:schemeClr val="bg1"/>
                </a:solidFill>
              </a:rPr>
              <a:t>голки</a:t>
            </a:r>
            <a:r>
              <a:rPr lang="ru-RU" sz="3200" b="1" dirty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очі</a:t>
            </a:r>
            <a:r>
              <a:rPr lang="ru-RU" sz="3200" b="1" dirty="0">
                <a:solidFill>
                  <a:schemeClr val="bg1"/>
                </a:solidFill>
              </a:rPr>
              <a:t> — </a:t>
            </a:r>
            <a:r>
              <a:rPr lang="ru-RU" sz="3200" b="1" dirty="0" err="1">
                <a:solidFill>
                  <a:schemeClr val="bg1"/>
                </a:solidFill>
              </a:rPr>
              <a:t>намистинки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 err="1">
                <a:solidFill>
                  <a:schemeClr val="bg1"/>
                </a:solidFill>
              </a:rPr>
              <a:t>Хто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це</a:t>
            </a:r>
            <a:r>
              <a:rPr lang="ru-RU" sz="3200" b="1" dirty="0">
                <a:solidFill>
                  <a:schemeClr val="bg1"/>
                </a:solidFill>
              </a:rPr>
              <a:t> там </a:t>
            </a:r>
            <a:r>
              <a:rPr lang="ru-RU" sz="3200" b="1" dirty="0" err="1">
                <a:solidFill>
                  <a:schemeClr val="bg1"/>
                </a:solidFill>
              </a:rPr>
              <a:t>біля</a:t>
            </a:r>
            <a:r>
              <a:rPr lang="ru-RU" sz="3200" b="1" dirty="0">
                <a:solidFill>
                  <a:schemeClr val="bg1"/>
                </a:solidFill>
              </a:rPr>
              <a:t> ялинки?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1370" y="3972163"/>
            <a:ext cx="2514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їжак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2" name="Picture 2" descr="Ёжик – серенький клубок.&quot; - Клипарт пнг.. Обсуждение на LiveInternet -  Российский Сервис Онлайн-Дневников | Детские поделки, Поделки для детей,  Еж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892" y="3021071"/>
            <a:ext cx="3006898" cy="386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9296" r="26468" b="73176"/>
          <a:stretch/>
        </p:blipFill>
        <p:spPr>
          <a:xfrm>
            <a:off x="273351" y="3823388"/>
            <a:ext cx="11374938" cy="1905060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4904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prstClr val="white"/>
                </a:solidFill>
              </a:rPr>
              <a:t>Спиши речення</a:t>
            </a:r>
            <a:endParaRPr lang="uk-UA" sz="2000" b="1" dirty="0">
              <a:solidFill>
                <a:prstClr val="white"/>
              </a:solidFill>
            </a:endParaRPr>
          </a:p>
        </p:txBody>
      </p:sp>
      <p:pic>
        <p:nvPicPr>
          <p:cNvPr id="34" name="Picture 2" descr="Замовити підручники та зошити для 3 класу НУШ з доставкою по Україні.  Купити підручники 3 клас НУШ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66" y="1123657"/>
            <a:ext cx="2280003" cy="226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кутник: округлені кути 16">
            <a:extLst>
              <a:ext uri="{FF2B5EF4-FFF2-40B4-BE49-F238E27FC236}">
                <a16:creationId xmlns:a16="http://schemas.microsoft.com/office/drawing/2014/main" id="{4E5654CC-44FD-4C80-BE22-ADBE4BB9E119}"/>
              </a:ext>
            </a:extLst>
          </p:cNvPr>
          <p:cNvSpPr/>
          <p:nvPr/>
        </p:nvSpPr>
        <p:spPr>
          <a:xfrm>
            <a:off x="273351" y="1710279"/>
            <a:ext cx="8981278" cy="12258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uk-UA" sz="3300" b="1" dirty="0" smtClean="0">
                <a:solidFill>
                  <a:schemeClr val="accent6">
                    <a:lumMod val="50000"/>
                  </a:schemeClr>
                </a:solidFill>
              </a:rPr>
              <a:t>Їжачки сиділи, мовчали, а потім побажали один одному на добраніч…</a:t>
            </a:r>
            <a:endParaRPr lang="uk-UA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40132" r="19412" b="43659"/>
          <a:stretch/>
        </p:blipFill>
        <p:spPr>
          <a:xfrm>
            <a:off x="1398494" y="3738839"/>
            <a:ext cx="8830236" cy="11116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2" t="40784" r="17206" b="44575"/>
          <a:stretch/>
        </p:blipFill>
        <p:spPr>
          <a:xfrm>
            <a:off x="569186" y="4648463"/>
            <a:ext cx="9099177" cy="10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11" y="1203757"/>
            <a:ext cx="1609617" cy="14030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456" r="29059" b="65756"/>
          <a:stretch/>
        </p:blipFill>
        <p:spPr>
          <a:xfrm>
            <a:off x="149123" y="4793673"/>
            <a:ext cx="11959749" cy="2077547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03.04.2024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Запишіть, хто що робить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9975" y="3613709"/>
            <a:ext cx="9780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ea typeface="Batang"/>
                <a:cs typeface="Arial" panose="020B0604020202020204" pitchFamily="34" charset="0"/>
              </a:rPr>
              <a:t>Пташка летить, кінь біжить, дельфін пливе, черв'як повзе.</a:t>
            </a:r>
            <a:endParaRPr lang="ru-RU" sz="3200" b="1" dirty="0"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9" t="37799" r="19684" b="43431"/>
          <a:stretch/>
        </p:blipFill>
        <p:spPr>
          <a:xfrm>
            <a:off x="1389538" y="5411163"/>
            <a:ext cx="4713930" cy="14827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36894" r="63751" b="41747"/>
          <a:stretch/>
        </p:blipFill>
        <p:spPr>
          <a:xfrm>
            <a:off x="5434772" y="5358300"/>
            <a:ext cx="4055457" cy="16820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9" t="37152" r="15170" b="42265"/>
          <a:stretch/>
        </p:blipFill>
        <p:spPr>
          <a:xfrm>
            <a:off x="732130" y="4448415"/>
            <a:ext cx="4230487" cy="15592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37799" r="53694" b="43431"/>
          <a:stretch/>
        </p:blipFill>
        <p:spPr>
          <a:xfrm>
            <a:off x="4223217" y="4483557"/>
            <a:ext cx="5332630" cy="14481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5" y="1296684"/>
            <a:ext cx="2419853" cy="2407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6116" y="1126895"/>
            <a:ext cx="1527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/>
              <a:t>пливе </a:t>
            </a:r>
          </a:p>
          <a:p>
            <a:r>
              <a:rPr lang="uk-UA" sz="3500" dirty="0" smtClean="0"/>
              <a:t>повзе </a:t>
            </a:r>
          </a:p>
          <a:p>
            <a:r>
              <a:rPr lang="uk-UA" sz="3500" dirty="0" smtClean="0"/>
              <a:t>летить біжить</a:t>
            </a:r>
            <a:endParaRPr lang="ru-RU" sz="35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0805" y="1158699"/>
            <a:ext cx="1684020" cy="14931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56442" y="2340552"/>
            <a:ext cx="1432171" cy="1515525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 flipH="1" flipV="1">
            <a:off x="6336793" y="2069539"/>
            <a:ext cx="3519649" cy="140687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409944" y="1497439"/>
            <a:ext cx="873187" cy="4823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302230" y="2219462"/>
            <a:ext cx="786421" cy="27741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2358227" y="3071315"/>
            <a:ext cx="2875097" cy="2525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03.04.2024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28"/>
            <a:ext cx="8732066" cy="46910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Малюнковий диктант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8" descr="Lenagold - Клипарт - Ко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1272" r="35594" b="80986"/>
          <a:stretch/>
        </p:blipFill>
        <p:spPr>
          <a:xfrm>
            <a:off x="155575" y="4425696"/>
            <a:ext cx="9870141" cy="221816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55575" y="3435149"/>
            <a:ext cx="9294920" cy="758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500" dirty="0" smtClean="0"/>
              <a:t>Айстра, малина, чайка, лінійка, черешні.</a:t>
            </a:r>
            <a:endParaRPr lang="uk-UA" sz="3500" dirty="0"/>
          </a:p>
        </p:txBody>
      </p:sp>
      <p:pic>
        <p:nvPicPr>
          <p:cNvPr id="2052" name="Picture 4" descr="Lenagold - Клипарт - Угловые виньетки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80115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Малина: описание, состав и полезные свойства, виды малин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74"/>
          <a:stretch/>
        </p:blipFill>
        <p:spPr bwMode="auto">
          <a:xfrm>
            <a:off x="2692292" y="1304259"/>
            <a:ext cx="2843933" cy="200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Чайка векторы, стоковая векторная графика Чайка, рисунки | Depositphotos®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7"/>
          <a:stretch/>
        </p:blipFill>
        <p:spPr bwMode="auto">
          <a:xfrm>
            <a:off x="5491673" y="1468010"/>
            <a:ext cx="2629339" cy="14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Лінійка дерев&amp;#39;яна шовкографія 10300 - купити в Києві, Краща ціна на лінійки  - каталог інтернет-магазину Office-Mi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1304259"/>
            <a:ext cx="2536717" cy="164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Вишня (плід)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28" y="1207529"/>
            <a:ext cx="1607921" cy="201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40653" r="73366" b="43922"/>
          <a:stretch/>
        </p:blipFill>
        <p:spPr>
          <a:xfrm>
            <a:off x="517271" y="4395816"/>
            <a:ext cx="2518537" cy="12069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46400" r="74875" b="45333"/>
          <a:stretch/>
        </p:blipFill>
        <p:spPr>
          <a:xfrm>
            <a:off x="3185690" y="4767264"/>
            <a:ext cx="2305983" cy="6382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3" t="40653" r="45169" b="43922"/>
          <a:stretch/>
        </p:blipFill>
        <p:spPr>
          <a:xfrm>
            <a:off x="5795077" y="4425696"/>
            <a:ext cx="3853103" cy="12069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46875" r="56622" b="43699"/>
          <a:stretch/>
        </p:blipFill>
        <p:spPr>
          <a:xfrm>
            <a:off x="386309" y="5788706"/>
            <a:ext cx="2305983" cy="7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5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9D7FA9-ACD8-4EC4-B794-A48A56C760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9296" r="26468" b="57782"/>
          <a:stretch/>
        </p:blipFill>
        <p:spPr>
          <a:xfrm>
            <a:off x="273351" y="3186893"/>
            <a:ext cx="11374938" cy="3578203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03.04.2024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490422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prstClr val="white"/>
                </a:solidFill>
              </a:rPr>
              <a:t>Спиши текст</a:t>
            </a:r>
            <a:endParaRPr lang="uk-UA" sz="2000" b="1" dirty="0">
              <a:solidFill>
                <a:prstClr val="white"/>
              </a:solidFill>
            </a:endParaRPr>
          </a:p>
        </p:txBody>
      </p:sp>
      <p:sp>
        <p:nvSpPr>
          <p:cNvPr id="36" name="Прямокутник: округлені кути 16">
            <a:extLst>
              <a:ext uri="{FF2B5EF4-FFF2-40B4-BE49-F238E27FC236}">
                <a16:creationId xmlns:a16="http://schemas.microsoft.com/office/drawing/2014/main" id="{4E5654CC-44FD-4C80-BE22-ADBE4BB9E119}"/>
              </a:ext>
            </a:extLst>
          </p:cNvPr>
          <p:cNvSpPr/>
          <p:nvPr/>
        </p:nvSpPr>
        <p:spPr>
          <a:xfrm>
            <a:off x="649868" y="1434423"/>
            <a:ext cx="8981278" cy="122586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uk-UA" sz="3300" b="1" dirty="0" smtClean="0">
                <a:solidFill>
                  <a:schemeClr val="accent6">
                    <a:lumMod val="50000"/>
                  </a:schemeClr>
                </a:solidFill>
              </a:rPr>
              <a:t>Напекли млинці, покликали кравців, а кравець – за млинець, та й побіг у танець.</a:t>
            </a:r>
            <a:endParaRPr lang="uk-UA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40523" r="17647" b="44052"/>
          <a:stretch/>
        </p:blipFill>
        <p:spPr>
          <a:xfrm>
            <a:off x="1555713" y="3128341"/>
            <a:ext cx="9090212" cy="1057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39970" r="16093" b="43702"/>
          <a:stretch/>
        </p:blipFill>
        <p:spPr>
          <a:xfrm>
            <a:off x="782047" y="3933753"/>
            <a:ext cx="7897906" cy="11205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5" t="40914" r="58896" b="43530"/>
          <a:stretch/>
        </p:blipFill>
        <p:spPr>
          <a:xfrm>
            <a:off x="2869627" y="4855935"/>
            <a:ext cx="2033385" cy="1066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2" t="39970" r="80603" b="43702"/>
          <a:stretch/>
        </p:blipFill>
        <p:spPr>
          <a:xfrm>
            <a:off x="10372516" y="3109763"/>
            <a:ext cx="1380563" cy="112058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40914" r="74789" b="43530"/>
          <a:stretch/>
        </p:blipFill>
        <p:spPr>
          <a:xfrm>
            <a:off x="782047" y="4855935"/>
            <a:ext cx="2087580" cy="1066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66" y="3907450"/>
            <a:ext cx="2963770" cy="29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12037</TotalTime>
  <Words>126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Batang</vt:lpstr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Света</cp:lastModifiedBy>
  <cp:revision>1960</cp:revision>
  <dcterms:created xsi:type="dcterms:W3CDTF">2018-01-05T16:38:53Z</dcterms:created>
  <dcterms:modified xsi:type="dcterms:W3CDTF">2024-04-03T20:37:17Z</dcterms:modified>
</cp:coreProperties>
</file>