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9" r:id="rId4"/>
    <p:sldId id="265" r:id="rId5"/>
    <p:sldId id="258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245"/>
    <a:srgbClr val="DA2A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A3D93-0113-4290-AFB1-FF97780B3EFF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3B541-4AE1-45B3-BE3B-18DBF41C16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0643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3B541-4AE1-45B3-BE3B-18DBF41C1601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4574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5711-6793-4309-BB49-50C0B314CCE3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ACF2-9BF8-4A9A-9EFC-9D76DF3930C0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5711-6793-4309-BB49-50C0B314CCE3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ACF2-9BF8-4A9A-9EFC-9D76DF3930C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5711-6793-4309-BB49-50C0B314CCE3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ACF2-9BF8-4A9A-9EFC-9D76DF3930C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5711-6793-4309-BB49-50C0B314CCE3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ACF2-9BF8-4A9A-9EFC-9D76DF3930C0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5711-6793-4309-BB49-50C0B314CCE3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ACF2-9BF8-4A9A-9EFC-9D76DF3930C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5711-6793-4309-BB49-50C0B314CCE3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ACF2-9BF8-4A9A-9EFC-9D76DF3930C0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5711-6793-4309-BB49-50C0B314CCE3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ACF2-9BF8-4A9A-9EFC-9D76DF3930C0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5711-6793-4309-BB49-50C0B314CCE3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ACF2-9BF8-4A9A-9EFC-9D76DF3930C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5711-6793-4309-BB49-50C0B314CCE3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ACF2-9BF8-4A9A-9EFC-9D76DF3930C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5711-6793-4309-BB49-50C0B314CCE3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ACF2-9BF8-4A9A-9EFC-9D76DF3930C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5711-6793-4309-BB49-50C0B314CCE3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ACF2-9BF8-4A9A-9EFC-9D76DF3930C0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80A5711-6793-4309-BB49-50C0B314CCE3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718ACF2-9BF8-4A9A-9EFC-9D76DF3930C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microsoft.com/office/2007/relationships/hdphoto" Target="../media/hdphoto5.wdp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microsoft.com/office/2007/relationships/hdphoto" Target="../media/hdphoto7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microsoft.com/office/2007/relationships/hdphoto" Target="../media/hdphoto6.wdp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0388" y="548680"/>
            <a:ext cx="6513900" cy="2952328"/>
          </a:xfrm>
        </p:spPr>
        <p:txBody>
          <a:bodyPr/>
          <a:lstStyle/>
          <a:p>
            <a:pPr marL="182880" indent="0">
              <a:buNone/>
            </a:pPr>
            <a:r>
              <a:rPr lang="uk-UA" dirty="0" smtClean="0">
                <a:solidFill>
                  <a:schemeClr val="accent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Досліджуємо лічильну одиницю – десяток.</a:t>
            </a:r>
            <a:br>
              <a:rPr lang="uk-UA" dirty="0" smtClean="0">
                <a:solidFill>
                  <a:schemeClr val="accent2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endParaRPr lang="uk-UA" dirty="0">
              <a:solidFill>
                <a:schemeClr val="accent2"/>
              </a:solidFill>
              <a:latin typeface="Arba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3345" y="3356992"/>
            <a:ext cx="60486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Лічба десятками.</a:t>
            </a:r>
          </a:p>
          <a:p>
            <a:r>
              <a:rPr lang="uk-UA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Сотня.</a:t>
            </a:r>
            <a:endParaRPr lang="uk-UA" sz="44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4" name="Picture 10" descr="Десяток. Лічба десятками — урок. Математика, 1 клас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8" y="4803542"/>
            <a:ext cx="3528392" cy="137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Мальчик думает | Премиум вектор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825" y="2499699"/>
            <a:ext cx="1800200" cy="421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13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руглі десятки. Додавання і віднімання - НУМЕРАЦІЯ ЧИСЕЛ У МЕЖАХ СОТНІ -  Математика 1 клас - О. Корчєвська - Підручники і посібники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52" y="1556792"/>
            <a:ext cx="848504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52170" y="66675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Вивчаємо назви десятків</a:t>
            </a:r>
            <a:endParaRPr lang="uk-UA" sz="3600" b="1" i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Клипарт Отрисовка- Ученики На Прозрачном Фоне - Задумчивый Мальчик Рисунок  - Free Transparent PNG Clipart Images Downlo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1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76956"/>
            <a:ext cx="3461239" cy="318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38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0486" y="169168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chemeClr val="accent5">
                    <a:lumMod val="75000"/>
                  </a:schemeClr>
                </a:solidFill>
              </a:rPr>
              <a:t>Гра «Що наступне?»</a:t>
            </a:r>
            <a:endParaRPr lang="uk-UA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4" name="Picture 2" descr="10 — десять. натуральное четное число. регулярное число (число хемминга). в  ряду натуральных чисел находится между числами 9 и 11. Все о числе десять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11" y="863220"/>
            <a:ext cx="1882080" cy="169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20 на прозрачном фоне (пнг)– 20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86" y="4633927"/>
            <a:ext cx="2232248" cy="161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30 на прозрачном фоне (пнг)– 30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422" y="5155804"/>
            <a:ext cx="2214129" cy="160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40 — сорок. натуральное четное число. регулярное число (число хемминга). в  ряду натуральных чисел находится между числами 39 и 41. Все о числе сорок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09120"/>
            <a:ext cx="2526482" cy="144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50 — пятьдесят. натуральное четное число. регулярное число (число  хемминга). в ряду натуральных чисел находится между числами 49 и 51. Все о  числе пятьдесят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09" y="896898"/>
            <a:ext cx="2062736" cy="121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60 — шестьдесят. натуральное четное число. регулярное число (число  хемминга). в ряду натуральных чисел находится между числами 59 и 61. Все о  числе шестьдесят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97" y="2460140"/>
            <a:ext cx="2085982" cy="17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70 — семьдесят. натуральное четное число. в ряду натуральных чисел  находится между числами 69 и 71. Все о числе семьдесят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02097"/>
            <a:ext cx="2305720" cy="135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80 — восемьдесят. натуральное четное число. регулярное число (число  хемминга). в ряду натуральных чисел находится между числами 79 и 81. Все о  числе восемьдесят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1856708"/>
            <a:ext cx="1812503" cy="149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90 — девяносто. натуральное четное число. регулярное число (число  хемминга). в ряду натуральных чисел находится между числами 89 и 91. Все о  числе девяносто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080" y="2762829"/>
            <a:ext cx="2302873" cy="148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100 — сто. натуральное четное число. регулярное число (число хемминга). в  ряду натуральных чисел находится между числами 99 и 101. Все о числе сто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890" y="3530982"/>
            <a:ext cx="2460574" cy="143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05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ШКОЛА\дистанційне\математика (дистанційне)\домашнє (31.03)\дз\Слайд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0" t="11716" r="21041" b="43974"/>
          <a:stretch/>
        </p:blipFill>
        <p:spPr bwMode="auto">
          <a:xfrm>
            <a:off x="1187624" y="3212976"/>
            <a:ext cx="664391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7587" y="323295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chemeClr val="accent5">
                    <a:lumMod val="50000"/>
                  </a:schemeClr>
                </a:solidFill>
              </a:rPr>
              <a:t>Робота в зошиті. </a:t>
            </a:r>
            <a:r>
              <a:rPr lang="uk-UA" sz="2000" dirty="0" err="1" smtClean="0">
                <a:solidFill>
                  <a:schemeClr val="accent5">
                    <a:lumMod val="50000"/>
                  </a:schemeClr>
                </a:solidFill>
              </a:rPr>
              <a:t>Запиши</a:t>
            </a:r>
            <a:r>
              <a:rPr lang="uk-UA" sz="2000" dirty="0" smtClean="0">
                <a:solidFill>
                  <a:schemeClr val="accent5">
                    <a:lumMod val="50000"/>
                  </a:schemeClr>
                </a:solidFill>
              </a:rPr>
              <a:t> десятки числами, користуючись таблицею.</a:t>
            </a:r>
            <a:endParaRPr lang="uk-UA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7" name="Picture 3" descr="E:\ШКОЛА\дистанційне\математика (дистанційне)\домашнє (31.03)\дз\Слайд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0" t="58906" r="11642" b="11642"/>
          <a:stretch/>
        </p:blipFill>
        <p:spPr bwMode="auto">
          <a:xfrm>
            <a:off x="824457" y="980728"/>
            <a:ext cx="7342496" cy="201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02231" y="4067379"/>
            <a:ext cx="12267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002060"/>
                </a:solidFill>
              </a:rPr>
              <a:t>=  2 0</a:t>
            </a:r>
          </a:p>
          <a:p>
            <a:endParaRPr lang="uk-UA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1198" y="4651200"/>
            <a:ext cx="122673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002060"/>
                </a:solidFill>
              </a:rPr>
              <a:t>=  4 0</a:t>
            </a:r>
          </a:p>
          <a:p>
            <a:endParaRPr lang="uk-UA" sz="2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1198" y="5257766"/>
            <a:ext cx="122673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002060"/>
                </a:solidFill>
              </a:rPr>
              <a:t>=  8 0</a:t>
            </a:r>
          </a:p>
          <a:p>
            <a:endParaRPr lang="uk-UA" sz="2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260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880" y="286489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1.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Запиши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, скільки є трійок бананів. Познач     , якщо на малюнку бананів більше ніж десять. 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5338758" y="240323"/>
            <a:ext cx="241354" cy="369332"/>
            <a:chOff x="5338758" y="240323"/>
            <a:chExt cx="241354" cy="369332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5338758" y="424989"/>
              <a:ext cx="72008" cy="18466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5436096" y="240323"/>
              <a:ext cx="144016" cy="36933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2"/>
          <p:cNvGrpSpPr/>
          <p:nvPr/>
        </p:nvGrpSpPr>
        <p:grpSpPr>
          <a:xfrm>
            <a:off x="395536" y="1340768"/>
            <a:ext cx="8352928" cy="4536504"/>
            <a:chOff x="395536" y="1340768"/>
            <a:chExt cx="8352928" cy="4536504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395536" y="1340768"/>
              <a:ext cx="8352928" cy="4536504"/>
              <a:chOff x="395536" y="1340768"/>
              <a:chExt cx="8352928" cy="4536504"/>
            </a:xfrm>
          </p:grpSpPr>
          <p:sp>
            <p:nvSpPr>
              <p:cNvPr id="8" name="Скругленный прямоугольник 7"/>
              <p:cNvSpPr/>
              <p:nvPr/>
            </p:nvSpPr>
            <p:spPr>
              <a:xfrm>
                <a:off x="395536" y="1340768"/>
                <a:ext cx="8352928" cy="453650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grpSp>
            <p:nvGrpSpPr>
              <p:cNvPr id="24" name="Группа 23"/>
              <p:cNvGrpSpPr/>
              <p:nvPr/>
            </p:nvGrpSpPr>
            <p:grpSpPr>
              <a:xfrm>
                <a:off x="755576" y="1628234"/>
                <a:ext cx="7848872" cy="3938788"/>
                <a:chOff x="755576" y="1628234"/>
                <a:chExt cx="7848872" cy="3938788"/>
              </a:xfrm>
            </p:grpSpPr>
            <p:pic>
              <p:nvPicPr>
                <p:cNvPr id="2050" name="Picture 2" descr="3 банани кліпарт. Безкоштовне завантаження. | Creazilla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43609" y="1700808"/>
                  <a:ext cx="1534214" cy="12542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2" descr="3 банани кліпарт. Безкоштовне завантаження. | Creazilla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86236" y="1628234"/>
                  <a:ext cx="1534214" cy="12542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" name="Picture 2" descr="3 банани кліпарт. Безкоштовне завантаження. | Creazilla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19129" y="2882454"/>
                  <a:ext cx="1534214" cy="12542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" name="Picture 2" descr="3 банани кліпарт. Безкоштовне завантаження. | Creazilla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43808" y="2981910"/>
                  <a:ext cx="1534214" cy="12542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" name="Picture 2" descr="3 банани кліпарт. Безкоштовне завантаження. | Creazilla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19872" y="1683298"/>
                  <a:ext cx="1534214" cy="12542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" name="Picture 2" descr="3 банани кліпарт. Безкоштовне завантаження. | Creazilla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5576" y="2945892"/>
                  <a:ext cx="1534214" cy="12542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" name="Picture 2" descr="3 банани кліпарт. Безкоштовне завантаження. | Creazilla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40152" y="4271784"/>
                  <a:ext cx="1534214" cy="12542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" name="Picture 2" descr="3 банани кліпарт. Безкоштовне завантаження. | Creazilla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70234" y="2981910"/>
                  <a:ext cx="1534214" cy="12542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" name="Picture 2" descr="3 банани кліпарт. Безкоштовне завантаження. | Creazilla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68889" y="4312802"/>
                  <a:ext cx="1534214" cy="12542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" name="Picture 2" descr="3 банани кліпарт. Безкоштовне завантаження. | Creazilla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10716" y="4298382"/>
                  <a:ext cx="1534214" cy="12542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9" name="Овал 8"/>
            <p:cNvSpPr/>
            <p:nvPr/>
          </p:nvSpPr>
          <p:spPr>
            <a:xfrm>
              <a:off x="7884368" y="1556792"/>
              <a:ext cx="720080" cy="64807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884368" y="4869160"/>
              <a:ext cx="648072" cy="64807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941929" y="4946127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10</a:t>
            </a:r>
            <a:endParaRPr lang="uk-UA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8123731" y="1696162"/>
            <a:ext cx="241354" cy="369332"/>
            <a:chOff x="5338758" y="240323"/>
            <a:chExt cx="241354" cy="369332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5338758" y="424989"/>
              <a:ext cx="72008" cy="18466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5436096" y="240323"/>
              <a:ext cx="144016" cy="36933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263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949" y="655905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accent5">
                    <a:lumMod val="50000"/>
                  </a:schemeClr>
                </a:solidFill>
              </a:rPr>
              <a:t>2. Полічи вітаміни десятками. Скільки десятків на кожному малюнку?</a:t>
            </a:r>
            <a:endParaRPr lang="uk-UA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07" y="1425887"/>
            <a:ext cx="2952328" cy="25922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100" name="Picture 4" descr="Blister pack of pills Clipart | +1,566,198 clip art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6828">
            <a:off x="63732" y="1768164"/>
            <a:ext cx="2838478" cy="190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975547" y="1438463"/>
            <a:ext cx="3049042" cy="25922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Picture 4" descr="Blister pack of pills Clipart | +1,566,198 clip art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6828">
            <a:off x="3692047" y="1516083"/>
            <a:ext cx="2298261" cy="154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024589" y="1417858"/>
            <a:ext cx="2952328" cy="25922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Picture 4" descr="Blister pack of pills Clipart | +1,566,198 clip arts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6828">
            <a:off x="3002716" y="2380179"/>
            <a:ext cx="2298261" cy="154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Blister pack of pills Clipart | +1,566,198 clip art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6828">
            <a:off x="7208872" y="1454795"/>
            <a:ext cx="1718239" cy="115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Blister pack of pills Clipart | +1,566,198 clip art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6828">
            <a:off x="7361273" y="2508911"/>
            <a:ext cx="1718239" cy="115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Blister pack of pills Clipart | +1,566,198 clip art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6828">
            <a:off x="6177113" y="2602700"/>
            <a:ext cx="1718239" cy="115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Blister pack of pills Clipart | +1,566,198 clip art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6828">
            <a:off x="6177112" y="1630493"/>
            <a:ext cx="1718239" cy="115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15616" y="4248156"/>
            <a:ext cx="648072" cy="6210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угольник 17"/>
          <p:cNvSpPr/>
          <p:nvPr/>
        </p:nvSpPr>
        <p:spPr>
          <a:xfrm>
            <a:off x="6733186" y="4248156"/>
            <a:ext cx="648072" cy="6210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угольник 18"/>
          <p:cNvSpPr/>
          <p:nvPr/>
        </p:nvSpPr>
        <p:spPr>
          <a:xfrm>
            <a:off x="3827810" y="4248156"/>
            <a:ext cx="648072" cy="6210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1895097" y="430974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д.</a:t>
            </a:r>
            <a:endParaRPr lang="uk-UA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7461053" y="432782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д.</a:t>
            </a:r>
            <a:endParaRPr lang="uk-UA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4574228" y="4309749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д.</a:t>
            </a:r>
            <a:endParaRPr lang="uk-UA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223628" y="4327825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</a:t>
            </a:r>
            <a:endParaRPr lang="uk-UA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820208" y="4327825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4</a:t>
            </a:r>
            <a:endParaRPr lang="uk-UA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3935822" y="434688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</a:t>
            </a:r>
            <a:endParaRPr lang="uk-UA" sz="2400" dirty="0"/>
          </a:p>
        </p:txBody>
      </p:sp>
      <p:pic>
        <p:nvPicPr>
          <p:cNvPr id="3" name="Picture 4" descr="Витамины 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268" y="4558657"/>
            <a:ext cx="1986541" cy="205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Витамины группы B: для чего нужны, роль в организме и чем полезны для  спортсменов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58" b="98354" l="1389" r="97315">
                        <a14:foregroundMark x1="13981" y1="29767" x2="44444" y2="14815"/>
                        <a14:foregroundMark x1="57037" y1="20713" x2="57037" y2="20713"/>
                        <a14:foregroundMark x1="58519" y1="21262" x2="89352" y2="35665"/>
                        <a14:foregroundMark x1="57037" y1="44719" x2="84722" y2="68038"/>
                        <a14:foregroundMark x1="60278" y1="40878" x2="81111" y2="53224"/>
                        <a14:foregroundMark x1="9259" y1="47325" x2="32222" y2="44170"/>
                        <a14:foregroundMark x1="27963" y1="62277" x2="40926" y2="63786"/>
                        <a14:foregroundMark x1="14630" y1="27572" x2="14630" y2="27572"/>
                        <a14:foregroundMark x1="14630" y1="27160" x2="31944" y2="13855"/>
                        <a14:foregroundMark x1="74630" y1="22908" x2="74630" y2="22908"/>
                        <a14:foregroundMark x1="79352" y1="22359" x2="91204" y2="30316"/>
                        <a14:backgroundMark x1="21111" y1="70233" x2="32222" y2="86694"/>
                        <a14:backgroundMark x1="32963" y1="87791" x2="32963" y2="877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434" y="4901421"/>
            <a:ext cx="2489043" cy="173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52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21401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3. </a:t>
            </a:r>
            <a:r>
              <a:rPr lang="uk-UA" sz="2000" dirty="0" smtClean="0">
                <a:solidFill>
                  <a:schemeClr val="accent5">
                    <a:lumMod val="50000"/>
                  </a:schemeClr>
                </a:solidFill>
              </a:rPr>
              <a:t>Виконай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короткий </a:t>
            </a:r>
            <a:r>
              <a:rPr lang="uk-UA" sz="2000" dirty="0" smtClean="0">
                <a:solidFill>
                  <a:schemeClr val="accent5">
                    <a:lumMod val="50000"/>
                  </a:schemeClr>
                </a:solidFill>
              </a:rPr>
              <a:t>запис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задач</a:t>
            </a:r>
            <a:r>
              <a:rPr lang="uk-UA" sz="2000" dirty="0" smtClean="0">
                <a:solidFill>
                  <a:schemeClr val="accent5">
                    <a:lumMod val="50000"/>
                  </a:schemeClr>
                </a:solidFill>
              </a:rPr>
              <a:t>і. Розв’яжи задачу.</a:t>
            </a:r>
            <a:endParaRPr lang="uk-UA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7259" y="1028584"/>
            <a:ext cx="43662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У кошику лежать 4 пиріжки </a:t>
            </a:r>
            <a:r>
              <a:rPr lang="uk-UA" sz="2800" b="1" dirty="0" smtClean="0">
                <a:solidFill>
                  <a:srgbClr val="C00000"/>
                </a:solidFill>
              </a:rPr>
              <a:t>з вишнями </a:t>
            </a:r>
            <a:r>
              <a:rPr lang="uk-UA" sz="2800" dirty="0" smtClean="0"/>
              <a:t>і 3 – </a:t>
            </a:r>
            <a:r>
              <a:rPr lang="uk-UA" sz="2800" b="1" dirty="0" smtClean="0">
                <a:solidFill>
                  <a:srgbClr val="C00000"/>
                </a:solidFill>
              </a:rPr>
              <a:t>з яблуками. </a:t>
            </a:r>
            <a:r>
              <a:rPr lang="uk-UA" sz="2800" dirty="0" smtClean="0"/>
              <a:t>Скільки всього пиріжків у кошику?</a:t>
            </a:r>
            <a:endParaRPr lang="uk-UA" sz="2800" dirty="0"/>
          </a:p>
        </p:txBody>
      </p:sp>
      <p:pic>
        <p:nvPicPr>
          <p:cNvPr id="5124" name="Picture 4" descr="Робочий зошит.&quot;Геометричні фігур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8904" b="38194"/>
          <a:stretch/>
        </p:blipFill>
        <p:spPr bwMode="auto">
          <a:xfrm>
            <a:off x="164142" y="1217849"/>
            <a:ext cx="3535022" cy="222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5468"/>
            <a:ext cx="2539046" cy="235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Робочий зошит.&quot;Геометричні фігур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0000" b="69545"/>
          <a:stretch/>
        </p:blipFill>
        <p:spPr bwMode="auto">
          <a:xfrm>
            <a:off x="2304572" y="3675672"/>
            <a:ext cx="3430258" cy="123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Робочий зошит.&quot;Геометричні фігур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6" r="50000" b="31112"/>
          <a:stretch/>
        </p:blipFill>
        <p:spPr bwMode="auto">
          <a:xfrm>
            <a:off x="6086875" y="3520353"/>
            <a:ext cx="2434558" cy="248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474" y="1570874"/>
            <a:ext cx="3103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2060"/>
                </a:solidFill>
              </a:rPr>
              <a:t>З вишнями –  4 п.</a:t>
            </a:r>
            <a:endParaRPr lang="uk-UA" sz="2400" b="1" i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474" y="2247996"/>
            <a:ext cx="3103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2060"/>
                </a:solidFill>
              </a:rPr>
              <a:t>З яблуками – 3 п.</a:t>
            </a:r>
            <a:endParaRPr lang="uk-UA" sz="2400" b="1" i="1" dirty="0">
              <a:solidFill>
                <a:srgbClr val="002060"/>
              </a:solidFill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2753243" y="1594278"/>
            <a:ext cx="372656" cy="1115383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3232904" y="1770942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?</a:t>
            </a:r>
            <a:endParaRPr lang="uk-UA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2592911" y="4068834"/>
            <a:ext cx="2394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 </a:t>
            </a:r>
            <a:r>
              <a:rPr lang="uk-UA" sz="2800" b="1" dirty="0" smtClean="0"/>
              <a:t>4 + 3 =  7</a:t>
            </a:r>
            <a:endParaRPr lang="uk-UA" sz="2800" b="1" dirty="0"/>
          </a:p>
        </p:txBody>
      </p:sp>
      <p:sp>
        <p:nvSpPr>
          <p:cNvPr id="11" name="Блок-схема: узел 10"/>
          <p:cNvSpPr/>
          <p:nvPr/>
        </p:nvSpPr>
        <p:spPr>
          <a:xfrm>
            <a:off x="6251525" y="4156927"/>
            <a:ext cx="108881" cy="128321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Блок-схема: узел 14"/>
          <p:cNvSpPr/>
          <p:nvPr/>
        </p:nvSpPr>
        <p:spPr>
          <a:xfrm>
            <a:off x="7020272" y="4156926"/>
            <a:ext cx="108881" cy="128321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Блок-схема: узел 15"/>
          <p:cNvSpPr/>
          <p:nvPr/>
        </p:nvSpPr>
        <p:spPr>
          <a:xfrm>
            <a:off x="7812360" y="4156925"/>
            <a:ext cx="108881" cy="128321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Блок-схема: узел 16"/>
          <p:cNvSpPr/>
          <p:nvPr/>
        </p:nvSpPr>
        <p:spPr>
          <a:xfrm>
            <a:off x="6251525" y="4881104"/>
            <a:ext cx="108881" cy="128321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Блок-схема: узел 17"/>
          <p:cNvSpPr/>
          <p:nvPr/>
        </p:nvSpPr>
        <p:spPr>
          <a:xfrm>
            <a:off x="7812360" y="5517232"/>
            <a:ext cx="108881" cy="128321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6126834" y="3762028"/>
            <a:ext cx="2189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    3      ?</a:t>
            </a:r>
            <a:endParaRPr lang="uk-UA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16973" y="4486205"/>
            <a:ext cx="2394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 </a:t>
            </a:r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 + 3  =  7</a:t>
            </a:r>
            <a:endParaRPr lang="uk-UA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77225" y="5232662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uk-UA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Apple Auglis Icon, Гадкий яблочный материал, натуральные продукты, еда,  зеленое яблоко png | PNGW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694" y="5329472"/>
            <a:ext cx="1797754" cy="156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свежая вишня png | PNGEg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89" b="98022" l="10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136" y="4956509"/>
            <a:ext cx="1790144" cy="160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37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5" grpId="0" animBg="1"/>
      <p:bldP spid="6" grpId="0"/>
      <p:bldP spid="9" grpId="0"/>
      <p:bldP spid="12" grpId="0"/>
      <p:bldP spid="20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chemeClr val="accent5">
                    <a:lumMod val="50000"/>
                  </a:schemeClr>
                </a:solidFill>
              </a:rPr>
              <a:t>4. Порівняй математичні вирази за схемами.</a:t>
            </a:r>
            <a:endParaRPr lang="uk-UA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760093" y="1500986"/>
            <a:ext cx="3019819" cy="617178"/>
            <a:chOff x="760093" y="1500986"/>
            <a:chExt cx="3019819" cy="617178"/>
          </a:xfrm>
        </p:grpSpPr>
        <p:sp>
          <p:nvSpPr>
            <p:cNvPr id="7" name="TextBox 6"/>
            <p:cNvSpPr txBox="1"/>
            <p:nvPr/>
          </p:nvSpPr>
          <p:spPr>
            <a:xfrm>
              <a:off x="760093" y="1500986"/>
              <a:ext cx="1080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8 - 6</a:t>
              </a:r>
              <a:endPara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99792" y="1533389"/>
              <a:ext cx="1080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 + 3</a:t>
              </a:r>
              <a:endPara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115616" y="1484784"/>
            <a:ext cx="2232248" cy="1584176"/>
            <a:chOff x="1115616" y="1484784"/>
            <a:chExt cx="2232248" cy="1584176"/>
          </a:xfrm>
        </p:grpSpPr>
        <p:sp>
          <p:nvSpPr>
            <p:cNvPr id="3" name="Блок-схема: узел 2"/>
            <p:cNvSpPr/>
            <p:nvPr/>
          </p:nvSpPr>
          <p:spPr>
            <a:xfrm>
              <a:off x="1907704" y="1484784"/>
              <a:ext cx="648072" cy="576064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" name="Блок-схема: узел 3"/>
            <p:cNvSpPr/>
            <p:nvPr/>
          </p:nvSpPr>
          <p:spPr>
            <a:xfrm>
              <a:off x="1922717" y="2492896"/>
              <a:ext cx="648072" cy="576064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115616" y="2492896"/>
              <a:ext cx="648072" cy="57606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sz="2800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699792" y="2492896"/>
              <a:ext cx="648072" cy="57606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b="1" dirty="0">
                <a:solidFill>
                  <a:srgbClr val="0070C0"/>
                </a:solidFill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1300152" y="2060848"/>
              <a:ext cx="247511" cy="40713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>
              <a:stCxn id="4" idx="0"/>
              <a:endCxn id="3" idx="4"/>
            </p:cNvCxnSpPr>
            <p:nvPr/>
          </p:nvCxnSpPr>
          <p:spPr>
            <a:xfrm flipH="1" flipV="1">
              <a:off x="2231740" y="2060848"/>
              <a:ext cx="15013" cy="43204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 flipH="1">
              <a:off x="2906198" y="2125237"/>
              <a:ext cx="324036" cy="34981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2" name="Группа 21"/>
          <p:cNvGrpSpPr/>
          <p:nvPr/>
        </p:nvGrpSpPr>
        <p:grpSpPr>
          <a:xfrm>
            <a:off x="3419872" y="4005064"/>
            <a:ext cx="2232248" cy="1584176"/>
            <a:chOff x="1115616" y="1484784"/>
            <a:chExt cx="2232248" cy="1584176"/>
          </a:xfrm>
        </p:grpSpPr>
        <p:sp>
          <p:nvSpPr>
            <p:cNvPr id="23" name="Блок-схема: узел 22"/>
            <p:cNvSpPr/>
            <p:nvPr/>
          </p:nvSpPr>
          <p:spPr>
            <a:xfrm>
              <a:off x="1907704" y="1484784"/>
              <a:ext cx="648072" cy="576064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4" name="Блок-схема: узел 23"/>
            <p:cNvSpPr/>
            <p:nvPr/>
          </p:nvSpPr>
          <p:spPr>
            <a:xfrm>
              <a:off x="1922717" y="2492896"/>
              <a:ext cx="648072" cy="576064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115616" y="2492896"/>
              <a:ext cx="648072" cy="57606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sz="2400" dirty="0">
                <a:solidFill>
                  <a:srgbClr val="0070C0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699792" y="2492896"/>
              <a:ext cx="648072" cy="57606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>
                <a:solidFill>
                  <a:srgbClr val="0070C0"/>
                </a:solidFill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1300152" y="2060848"/>
              <a:ext cx="247511" cy="40713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>
              <a:stCxn id="24" idx="0"/>
              <a:endCxn id="23" idx="4"/>
            </p:cNvCxnSpPr>
            <p:nvPr/>
          </p:nvCxnSpPr>
          <p:spPr>
            <a:xfrm flipH="1" flipV="1">
              <a:off x="2231740" y="2060848"/>
              <a:ext cx="15013" cy="43204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 flipH="1">
              <a:off x="2906198" y="2125237"/>
              <a:ext cx="324036" cy="34981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0" name="Группа 29"/>
          <p:cNvGrpSpPr/>
          <p:nvPr/>
        </p:nvGrpSpPr>
        <p:grpSpPr>
          <a:xfrm>
            <a:off x="5328084" y="1533389"/>
            <a:ext cx="2150231" cy="1592507"/>
            <a:chOff x="1115616" y="1484784"/>
            <a:chExt cx="2150231" cy="1592507"/>
          </a:xfrm>
        </p:grpSpPr>
        <p:sp>
          <p:nvSpPr>
            <p:cNvPr id="31" name="Блок-схема: узел 30"/>
            <p:cNvSpPr/>
            <p:nvPr/>
          </p:nvSpPr>
          <p:spPr>
            <a:xfrm>
              <a:off x="1907704" y="1484784"/>
              <a:ext cx="648072" cy="576064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2" name="Блок-схема: узел 31"/>
            <p:cNvSpPr/>
            <p:nvPr/>
          </p:nvSpPr>
          <p:spPr>
            <a:xfrm>
              <a:off x="1922717" y="2492896"/>
              <a:ext cx="648072" cy="576064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115616" y="2492896"/>
              <a:ext cx="648072" cy="57606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>
                <a:solidFill>
                  <a:srgbClr val="0070C0"/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617775" y="2501227"/>
              <a:ext cx="648072" cy="57606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sz="2400" dirty="0">
                <a:solidFill>
                  <a:srgbClr val="0070C0"/>
                </a:solidFill>
              </a:endParaRPr>
            </a:p>
          </p:txBody>
        </p:sp>
        <p:cxnSp>
          <p:nvCxnSpPr>
            <p:cNvPr id="35" name="Прямая со стрелкой 34"/>
            <p:cNvCxnSpPr/>
            <p:nvPr/>
          </p:nvCxnSpPr>
          <p:spPr>
            <a:xfrm>
              <a:off x="1300152" y="2060848"/>
              <a:ext cx="247511" cy="40713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>
              <a:stCxn id="32" idx="0"/>
              <a:endCxn id="31" idx="4"/>
            </p:cNvCxnSpPr>
            <p:nvPr/>
          </p:nvCxnSpPr>
          <p:spPr>
            <a:xfrm flipH="1" flipV="1">
              <a:off x="2231740" y="2060848"/>
              <a:ext cx="15013" cy="43204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/>
            <p:nvPr/>
          </p:nvCxnSpPr>
          <p:spPr>
            <a:xfrm flipH="1">
              <a:off x="2906198" y="2125237"/>
              <a:ext cx="324036" cy="34981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9" name="Группа 38"/>
          <p:cNvGrpSpPr/>
          <p:nvPr/>
        </p:nvGrpSpPr>
        <p:grpSpPr>
          <a:xfrm>
            <a:off x="4899751" y="1485780"/>
            <a:ext cx="3128633" cy="617178"/>
            <a:chOff x="760093" y="1500986"/>
            <a:chExt cx="3128633" cy="617178"/>
          </a:xfrm>
        </p:grpSpPr>
        <p:sp>
          <p:nvSpPr>
            <p:cNvPr id="40" name="TextBox 39"/>
            <p:cNvSpPr txBox="1"/>
            <p:nvPr/>
          </p:nvSpPr>
          <p:spPr>
            <a:xfrm>
              <a:off x="760093" y="1500986"/>
              <a:ext cx="1080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 + 4</a:t>
              </a:r>
              <a:endPara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628586" y="1533389"/>
              <a:ext cx="12601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10 - 6</a:t>
              </a:r>
              <a:endPara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3041099" y="3929796"/>
            <a:ext cx="3019819" cy="617178"/>
            <a:chOff x="760093" y="1500986"/>
            <a:chExt cx="3019819" cy="617178"/>
          </a:xfrm>
        </p:grpSpPr>
        <p:sp>
          <p:nvSpPr>
            <p:cNvPr id="43" name="TextBox 42"/>
            <p:cNvSpPr txBox="1"/>
            <p:nvPr/>
          </p:nvSpPr>
          <p:spPr>
            <a:xfrm>
              <a:off x="760093" y="1500986"/>
              <a:ext cx="1080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7 - 5</a:t>
              </a:r>
              <a:endPara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699792" y="1533389"/>
              <a:ext cx="1080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9 - 6</a:t>
              </a:r>
              <a:endPara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 rot="10800000">
            <a:off x="6297204" y="2685116"/>
            <a:ext cx="324037" cy="305503"/>
            <a:chOff x="1922717" y="2577261"/>
            <a:chExt cx="553166" cy="407336"/>
          </a:xfrm>
        </p:grpSpPr>
        <p:cxnSp>
          <p:nvCxnSpPr>
            <p:cNvPr id="46" name="Прямая соединительная линия 45"/>
            <p:cNvCxnSpPr>
              <a:stCxn id="4" idx="7"/>
              <a:endCxn id="4" idx="2"/>
            </p:cNvCxnSpPr>
            <p:nvPr/>
          </p:nvCxnSpPr>
          <p:spPr>
            <a:xfrm flipH="1">
              <a:off x="1922717" y="2577259"/>
              <a:ext cx="553164" cy="2036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>
              <a:stCxn id="4" idx="2"/>
              <a:endCxn id="4" idx="5"/>
            </p:cNvCxnSpPr>
            <p:nvPr/>
          </p:nvCxnSpPr>
          <p:spPr>
            <a:xfrm>
              <a:off x="1922717" y="2780928"/>
              <a:ext cx="553164" cy="2036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6" name="Группа 55"/>
          <p:cNvGrpSpPr/>
          <p:nvPr/>
        </p:nvGrpSpPr>
        <p:grpSpPr>
          <a:xfrm>
            <a:off x="2050486" y="2608918"/>
            <a:ext cx="324036" cy="305506"/>
            <a:chOff x="1922717" y="2577258"/>
            <a:chExt cx="553164" cy="407339"/>
          </a:xfrm>
        </p:grpSpPr>
        <p:cxnSp>
          <p:nvCxnSpPr>
            <p:cNvPr id="57" name="Прямая соединительная линия 56"/>
            <p:cNvCxnSpPr/>
            <p:nvPr/>
          </p:nvCxnSpPr>
          <p:spPr>
            <a:xfrm flipH="1">
              <a:off x="1922717" y="2577259"/>
              <a:ext cx="553164" cy="2036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>
              <a:off x="1922717" y="2780928"/>
              <a:ext cx="553164" cy="2036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9" name="Группа 58"/>
          <p:cNvGrpSpPr/>
          <p:nvPr/>
        </p:nvGrpSpPr>
        <p:grpSpPr>
          <a:xfrm>
            <a:off x="2050486" y="1625414"/>
            <a:ext cx="324036" cy="305506"/>
            <a:chOff x="1922717" y="2577258"/>
            <a:chExt cx="553164" cy="407339"/>
          </a:xfrm>
        </p:grpSpPr>
        <p:cxnSp>
          <p:nvCxnSpPr>
            <p:cNvPr id="60" name="Прямая соединительная линия 59"/>
            <p:cNvCxnSpPr/>
            <p:nvPr/>
          </p:nvCxnSpPr>
          <p:spPr>
            <a:xfrm flipH="1">
              <a:off x="1922717" y="2577259"/>
              <a:ext cx="553164" cy="2036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>
              <a:off x="1922717" y="2780928"/>
              <a:ext cx="553164" cy="2036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2" name="Группа 61"/>
          <p:cNvGrpSpPr/>
          <p:nvPr/>
        </p:nvGrpSpPr>
        <p:grpSpPr>
          <a:xfrm rot="10800000">
            <a:off x="6334395" y="1625415"/>
            <a:ext cx="324036" cy="305506"/>
            <a:chOff x="1922717" y="2577258"/>
            <a:chExt cx="553164" cy="407339"/>
          </a:xfrm>
        </p:grpSpPr>
        <p:cxnSp>
          <p:nvCxnSpPr>
            <p:cNvPr id="63" name="Прямая соединительная линия 62"/>
            <p:cNvCxnSpPr/>
            <p:nvPr/>
          </p:nvCxnSpPr>
          <p:spPr>
            <a:xfrm flipH="1">
              <a:off x="1922717" y="2577259"/>
              <a:ext cx="553164" cy="2036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>
              <a:off x="1922717" y="2780928"/>
              <a:ext cx="553164" cy="2036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8" name="Группа 67"/>
          <p:cNvGrpSpPr/>
          <p:nvPr/>
        </p:nvGrpSpPr>
        <p:grpSpPr>
          <a:xfrm>
            <a:off x="4373978" y="5148455"/>
            <a:ext cx="324036" cy="305506"/>
            <a:chOff x="1922717" y="2577258"/>
            <a:chExt cx="553164" cy="407339"/>
          </a:xfrm>
        </p:grpSpPr>
        <p:cxnSp>
          <p:nvCxnSpPr>
            <p:cNvPr id="69" name="Прямая соединительная линия 68"/>
            <p:cNvCxnSpPr/>
            <p:nvPr/>
          </p:nvCxnSpPr>
          <p:spPr>
            <a:xfrm flipH="1">
              <a:off x="1922717" y="2577259"/>
              <a:ext cx="553164" cy="2036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>
              <a:off x="1922717" y="2780928"/>
              <a:ext cx="553164" cy="2036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71" name="Группа 70"/>
          <p:cNvGrpSpPr/>
          <p:nvPr/>
        </p:nvGrpSpPr>
        <p:grpSpPr>
          <a:xfrm>
            <a:off x="4373978" y="4140343"/>
            <a:ext cx="324036" cy="305506"/>
            <a:chOff x="1922717" y="2577258"/>
            <a:chExt cx="553164" cy="407339"/>
          </a:xfrm>
        </p:grpSpPr>
        <p:cxnSp>
          <p:nvCxnSpPr>
            <p:cNvPr id="72" name="Прямая соединительная линия 71"/>
            <p:cNvCxnSpPr/>
            <p:nvPr/>
          </p:nvCxnSpPr>
          <p:spPr>
            <a:xfrm flipH="1">
              <a:off x="1922717" y="2577259"/>
              <a:ext cx="553164" cy="2036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>
              <a:off x="1922717" y="2780928"/>
              <a:ext cx="553164" cy="2036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74" name="TextBox 73"/>
          <p:cNvSpPr txBox="1"/>
          <p:nvPr/>
        </p:nvSpPr>
        <p:spPr>
          <a:xfrm>
            <a:off x="1228143" y="2567994"/>
            <a:ext cx="391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2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780184" y="256799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5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456356" y="2608919"/>
            <a:ext cx="391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7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922902" y="2614749"/>
            <a:ext cx="391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532399" y="5070376"/>
            <a:ext cx="391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2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121687" y="5076602"/>
            <a:ext cx="391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3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PNG бизнесмен, мышление, бизнес, бизнесмен думая с фоном большой  вопросительный знак Векторные изображения, PSD файлы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51" y="3817540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43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  <p:bldP spid="79" grpId="0"/>
      <p:bldP spid="80" grpId="0"/>
      <p:bldP spid="81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126</TotalTime>
  <Words>172</Words>
  <Application>Microsoft Office PowerPoint</Application>
  <PresentationFormat>Экран (4:3)</PresentationFormat>
  <Paragraphs>41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Arbat</vt:lpstr>
      <vt:lpstr>Calibri</vt:lpstr>
      <vt:lpstr>Georgia</vt:lpstr>
      <vt:lpstr>Trebuchet MS</vt:lpstr>
      <vt:lpstr>Yu Gothic UI</vt:lpstr>
      <vt:lpstr>Воздушный поток</vt:lpstr>
      <vt:lpstr>Досліджуємо лічильну одиницю – десяток.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Порівнюємо, додаємо і віднімаємо десятки.</dc:title>
  <dc:creator>Пользователь Windows</dc:creator>
  <cp:lastModifiedBy>Света</cp:lastModifiedBy>
  <cp:revision>17</cp:revision>
  <dcterms:created xsi:type="dcterms:W3CDTF">2021-04-01T06:51:33Z</dcterms:created>
  <dcterms:modified xsi:type="dcterms:W3CDTF">2024-04-02T19:41:34Z</dcterms:modified>
</cp:coreProperties>
</file>