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5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58" r:id="rId17"/>
    <p:sldId id="274" r:id="rId18"/>
    <p:sldId id="259" r:id="rId19"/>
    <p:sldId id="26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9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8018911" cy="1470025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Різноманітність екосистем</a:t>
            </a:r>
            <a:endParaRPr lang="uk-UA" sz="7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0"/>
          <a:stretch/>
        </p:blipFill>
        <p:spPr bwMode="auto">
          <a:xfrm>
            <a:off x="899592" y="2564904"/>
            <a:ext cx="7535049" cy="387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57726" y="6163398"/>
            <a:ext cx="42035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Екосистема – тропічний ліс Амазонки</a:t>
            </a:r>
            <a:endParaRPr lang="uk-U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4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Екосистемне різноманіття</a:t>
            </a:r>
            <a:endParaRPr lang="uk-UA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240767"/>
              </p:ext>
            </p:extLst>
          </p:nvPr>
        </p:nvGraphicFramePr>
        <p:xfrm>
          <a:off x="323528" y="1052736"/>
          <a:ext cx="8568952" cy="396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5689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Наземні екосистеми</a:t>
                      </a:r>
                      <a:endParaRPr lang="uk-UA" sz="20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649168"/>
              </p:ext>
            </p:extLst>
          </p:nvPr>
        </p:nvGraphicFramePr>
        <p:xfrm>
          <a:off x="323528" y="1556792"/>
          <a:ext cx="8568952" cy="24384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568952"/>
              </a:tblGrid>
              <a:tr h="31555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поряд із лісами помірної зони типовими для України є й </a:t>
                      </a:r>
                      <a:r>
                        <a:rPr lang="uk-UA" sz="17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трав’янисті угруповання -</a:t>
                      </a: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екосистеми, у яких рослинний компонент представлений переважно злаками та іншими трав’янистими рослинами; 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1555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в Україні типовими трав’янистими угрупованнями є </a:t>
                      </a:r>
                      <a:r>
                        <a:rPr lang="uk-UA" sz="17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луки</a:t>
                      </a: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й </a:t>
                      </a:r>
                      <a:r>
                        <a:rPr lang="uk-UA" sz="17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степи</a:t>
                      </a: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;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1555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трав’янисті угруповання є місцем проживання великої кількості ссавців, птахів, рептилій, комах та інших тварин;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1555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природні трав’янисті угруповання мають важливе господарське значення, оскільки є джерелом корму для домашніх травоїдних тварин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r="1418"/>
          <a:stretch/>
        </p:blipFill>
        <p:spPr bwMode="auto">
          <a:xfrm>
            <a:off x="323527" y="4095480"/>
            <a:ext cx="4678779" cy="264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01099" y="6279703"/>
            <a:ext cx="1946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Степові угруповання з </a:t>
            </a:r>
          </a:p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переважанням ковили</a:t>
            </a:r>
            <a:endParaRPr lang="uk-UA" sz="1200" dirty="0">
              <a:solidFill>
                <a:schemeClr val="bg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95481"/>
            <a:ext cx="3816424" cy="264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07743" y="6317525"/>
            <a:ext cx="2784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Полонинні (</a:t>
            </a:r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сінокосно-пасовищні)</a:t>
            </a:r>
          </a:p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луки </a:t>
            </a:r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у Карпатах</a:t>
            </a:r>
            <a:endParaRPr lang="uk-U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1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Екосистемне різноманіття</a:t>
            </a:r>
            <a:endParaRPr lang="uk-UA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646188"/>
              </p:ext>
            </p:extLst>
          </p:nvPr>
        </p:nvGraphicFramePr>
        <p:xfrm>
          <a:off x="323528" y="1052736"/>
          <a:ext cx="8568952" cy="396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5689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Наземні екосистеми</a:t>
                      </a:r>
                      <a:endParaRPr lang="uk-UA" sz="20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76023"/>
              </p:ext>
            </p:extLst>
          </p:nvPr>
        </p:nvGraphicFramePr>
        <p:xfrm>
          <a:off x="323528" y="1556792"/>
          <a:ext cx="8568952" cy="26974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568952"/>
              </a:tblGrid>
              <a:tr h="31555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у </a:t>
                      </a:r>
                      <a:r>
                        <a:rPr lang="uk-UA" sz="17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пустелях</a:t>
                      </a: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рослинність розріджена й частину року може перебувати в неактивному стані; 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1555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найчастіше це безлисті чагарники та напівчагарники (саксаул, акація, полин), іноді трави та сукуленти (кактуси, алое); 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1555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тваринний світ пустель дуже своєрідний і добре пристосований до життя в умовах браку води, різких перепадів температур і сильної сонячної радіації; 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1555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Із ссавців тут трапляються здебільшого гризуни й копитні, із рептилій — змії та ящірки, а також є різноманітні комахи й павукоподібні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01099" y="6279703"/>
            <a:ext cx="1946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Степові угруповання з </a:t>
            </a:r>
          </a:p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переважанням ковили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07743" y="6317525"/>
            <a:ext cx="2784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Полонинні (</a:t>
            </a:r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сінокосно-пасовищні)</a:t>
            </a:r>
          </a:p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луки </a:t>
            </a:r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у Карпатах</a:t>
            </a:r>
            <a:endParaRPr lang="uk-UA" sz="1200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6" b="8848"/>
          <a:stretch/>
        </p:blipFill>
        <p:spPr bwMode="auto">
          <a:xfrm>
            <a:off x="308397" y="4335313"/>
            <a:ext cx="8584083" cy="229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133390" y="6352327"/>
            <a:ext cx="27334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Олешківські </a:t>
            </a:r>
            <a:r>
              <a:rPr lang="ru-RU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піски на Херсонщині</a:t>
            </a:r>
            <a:endParaRPr lang="uk-U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4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0" b="6954"/>
          <a:stretch/>
        </p:blipFill>
        <p:spPr bwMode="auto">
          <a:xfrm>
            <a:off x="5819593" y="3737774"/>
            <a:ext cx="3072887" cy="138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Екосистемне різноманіття</a:t>
            </a:r>
            <a:endParaRPr lang="uk-UA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054588"/>
              </p:ext>
            </p:extLst>
          </p:nvPr>
        </p:nvGraphicFramePr>
        <p:xfrm>
          <a:off x="323528" y="1052736"/>
          <a:ext cx="8568952" cy="396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5689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Наземні екосистеми</a:t>
                      </a:r>
                      <a:endParaRPr lang="uk-UA" sz="20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584131"/>
              </p:ext>
            </p:extLst>
          </p:nvPr>
        </p:nvGraphicFramePr>
        <p:xfrm>
          <a:off x="323528" y="1556792"/>
          <a:ext cx="8568952" cy="20878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568952"/>
              </a:tblGrid>
              <a:tr h="31555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Агроценози</a:t>
                      </a: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- штучні екосистеми, створені та підтримувані людиною: поля, грядки, клумби, сади. 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1555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видове різноманіття в агроценозах набагато менше, ніж у природних екосистемах, усі «сторонні» види вважають бур’янами чи шкідниками і знищують; 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1555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агроценози дуже нестабільні: без втручання людини вони не здатні підтримувати свою стійкість і видовий склад;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01099" y="6279703"/>
            <a:ext cx="1946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Степові угруповання з </a:t>
            </a:r>
          </a:p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переважанням ковили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07743" y="6317525"/>
            <a:ext cx="2784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Полонинні (</a:t>
            </a:r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сінокосно-пасовищні)</a:t>
            </a:r>
          </a:p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луки </a:t>
            </a:r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у Карпатах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33390" y="6352327"/>
            <a:ext cx="27334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Олешківські </a:t>
            </a:r>
            <a:r>
              <a:rPr lang="ru-RU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піски на Херсонщині</a:t>
            </a:r>
            <a:endParaRPr lang="uk-UA" sz="12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82298"/>
              </p:ext>
            </p:extLst>
          </p:nvPr>
        </p:nvGraphicFramePr>
        <p:xfrm>
          <a:off x="341421" y="3717032"/>
          <a:ext cx="5382707" cy="30327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382707"/>
              </a:tblGrid>
              <a:tr h="31555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підтримка агроценозів вимагає постійного притоку поживних речовин та енергії ззовні: оскільки людина постійно вилучає біомасу живих організмів з екосистеми, відтік речовин потрібно компенсувати, наприклад, за допомогою добрив;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1555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агроценози на сьогодні займають близько 10 % поверхні суші та забезпечують людство 90 % всієї їжі, виробляючи близько 2,5 млрд тонн сільськогосподарських продуктів на </a:t>
                      </a: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рік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265384" y="4813702"/>
            <a:ext cx="6014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Поле</a:t>
            </a:r>
            <a:endParaRPr lang="uk-UA" sz="1200" dirty="0">
              <a:solidFill>
                <a:schemeClr val="bg1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6" b="903"/>
          <a:stretch/>
        </p:blipFill>
        <p:spPr bwMode="auto">
          <a:xfrm>
            <a:off x="5819592" y="5178054"/>
            <a:ext cx="3072887" cy="156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516216" y="6485982"/>
            <a:ext cx="23519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Чайні плантації (Шрі-Ланка)</a:t>
            </a:r>
            <a:endParaRPr lang="uk-U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0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"/>
          <a:stretch/>
        </p:blipFill>
        <p:spPr bwMode="auto">
          <a:xfrm>
            <a:off x="4606463" y="3185668"/>
            <a:ext cx="4251645" cy="334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r="8094"/>
          <a:stretch/>
        </p:blipFill>
        <p:spPr bwMode="auto">
          <a:xfrm>
            <a:off x="323528" y="3173710"/>
            <a:ext cx="4240306" cy="337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Екосистемне різноманіття</a:t>
            </a:r>
            <a:endParaRPr lang="uk-UA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614950"/>
              </p:ext>
            </p:extLst>
          </p:nvPr>
        </p:nvGraphicFramePr>
        <p:xfrm>
          <a:off x="323528" y="1052736"/>
          <a:ext cx="8543303" cy="2047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543303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Водні екосистеми</a:t>
                      </a:r>
                      <a:endParaRPr lang="uk-UA" sz="20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водні екосистеми не менш різноманітні, ніж наземні;</a:t>
                      </a:r>
                      <a:endParaRPr lang="uk-UA" sz="18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вода займає понад 70 % поверхні нашої планети, і водні екосистеми так само різноманітні, як і наземні; </a:t>
                      </a:r>
                      <a:endParaRPr lang="uk-UA" sz="18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їх можна поділити на морські та прісноводні, які у свою чергу, розрізняють на водойми зі стоячою та текучою водою</a:t>
                      </a:r>
                      <a:endParaRPr lang="uk-UA" sz="18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812081" y="6255117"/>
            <a:ext cx="30460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Шелехівське озеро (Сумська область)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19458" y="6257710"/>
            <a:ext cx="17411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Морська екосистема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16216" y="6485982"/>
            <a:ext cx="23519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Чайні плантації (Шрі-Ланка)</a:t>
            </a:r>
            <a:endParaRPr lang="uk-U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7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Екосистемне різноманіття</a:t>
            </a:r>
            <a:endParaRPr lang="uk-UA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708054"/>
              </p:ext>
            </p:extLst>
          </p:nvPr>
        </p:nvGraphicFramePr>
        <p:xfrm>
          <a:off x="323528" y="1052736"/>
          <a:ext cx="8543303" cy="28651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543303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Водні екосистеми</a:t>
                      </a:r>
                      <a:endParaRPr lang="uk-UA" sz="20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морські екосистеми</a:t>
                      </a: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мають особливе значення для всієї нашої планети як основне джерело кисню; </a:t>
                      </a:r>
                      <a:endParaRPr lang="uk-UA" sz="18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поглинають набагато менше кисню, ніж виділяють, тому</a:t>
                      </a:r>
                      <a:r>
                        <a:rPr lang="uk-UA" sz="1800" b="1" baseline="0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що</a:t>
                      </a: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відмерлі морські організми опускаються на дно, де через низькі температури процеси гниття відбуваються дуже повільно; </a:t>
                      </a:r>
                      <a:endParaRPr lang="uk-UA" sz="18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одже маса вуглекислого газу у вигляді органічних речовин відмерлих організмів зв’язується, запобігаючи розвитку парникового ефекту й сприяючи створенню вільного кисню на нашій планеті</a:t>
                      </a:r>
                      <a:endParaRPr lang="uk-UA" sz="18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6516216" y="6485982"/>
            <a:ext cx="23519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Чайні плантації (Шрі-Ланка)</a:t>
            </a:r>
            <a:endParaRPr lang="uk-UA" sz="12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706651"/>
              </p:ext>
            </p:extLst>
          </p:nvPr>
        </p:nvGraphicFramePr>
        <p:xfrm>
          <a:off x="3131839" y="4005064"/>
          <a:ext cx="5736303" cy="2468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736303"/>
              </a:tblGrid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коралові </a:t>
                      </a: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рифи</a:t>
                      </a: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є одним із різновидів морських </a:t>
                      </a: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екосистем</a:t>
                      </a:r>
                      <a:endParaRPr lang="uk-UA" sz="18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за різноманіттям видів їх порівнюють з тропічними лісами; </a:t>
                      </a:r>
                      <a:endParaRPr lang="uk-UA" sz="18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властива висока продуктивність у зв’язку з гарним прогріванням води та сприятливими умовами для розвитку й укриття морських тварин</a:t>
                      </a:r>
                      <a:endParaRPr lang="uk-UA" sz="18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0" r="21559"/>
          <a:stretch/>
        </p:blipFill>
        <p:spPr bwMode="auto">
          <a:xfrm>
            <a:off x="277906" y="4018644"/>
            <a:ext cx="2761129" cy="248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20057" y="6208982"/>
            <a:ext cx="1375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Кораловий риф</a:t>
            </a:r>
            <a:endParaRPr lang="uk-U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7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Екосистемне різноманіття</a:t>
            </a:r>
            <a:endParaRPr lang="uk-UA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920599"/>
              </p:ext>
            </p:extLst>
          </p:nvPr>
        </p:nvGraphicFramePr>
        <p:xfrm>
          <a:off x="323528" y="1052736"/>
          <a:ext cx="8543303" cy="27736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543303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Водні екосистеми</a:t>
                      </a:r>
                      <a:endParaRPr lang="uk-UA" sz="20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стоячі прісні водойми</a:t>
                      </a: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- екосистеми стоячих водойм, таких як ставки й озера можуть значно відрізнятися залежно від глибини, розміру, наявності періодів пересихання чи повного промерзання;</a:t>
                      </a:r>
                      <a:endParaRPr lang="uk-UA" sz="18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великою загрозою для озерних екосистем є їхнє забруднення сполуками Фосфору та Нітрогену, наприклад, у результаті стікання води з добривами з полів, що призводить до підвищення концентрації мінеральних речовин в озерній екосистемі, яке має назву </a:t>
                      </a: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евтрофікація</a:t>
                      </a:r>
                      <a:endParaRPr lang="uk-UA" sz="1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6516216" y="6485982"/>
            <a:ext cx="23519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Чайні плантації (Шрі-Ланка)</a:t>
            </a:r>
            <a:endParaRPr lang="uk-UA" sz="12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33698"/>
              </p:ext>
            </p:extLst>
          </p:nvPr>
        </p:nvGraphicFramePr>
        <p:xfrm>
          <a:off x="2995755" y="3929975"/>
          <a:ext cx="3232429" cy="241750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232429"/>
              </a:tblGrid>
              <a:tr h="2417505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основною особливістю екосистеми </a:t>
                      </a: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річок і струмків</a:t>
                      </a: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є наявність проточної води, яка забезпечує краще надходження кисню й цим сприяє більшому різноманіттю</a:t>
                      </a:r>
                      <a:endParaRPr lang="uk-UA" sz="18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20057" y="6208982"/>
            <a:ext cx="1375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Кораловий риф</a:t>
            </a:r>
            <a:endParaRPr lang="uk-UA" sz="1200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4" r="14589" b="4941"/>
          <a:stretch/>
        </p:blipFill>
        <p:spPr bwMode="auto">
          <a:xfrm>
            <a:off x="323529" y="3929976"/>
            <a:ext cx="2672226" cy="241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9" b="11601"/>
          <a:stretch/>
        </p:blipFill>
        <p:spPr bwMode="auto">
          <a:xfrm>
            <a:off x="6372200" y="3929976"/>
            <a:ext cx="2495942" cy="248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383440" y="6141731"/>
            <a:ext cx="1484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Гірський струмок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47287" y="5885816"/>
            <a:ext cx="1846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«Цвітіння» води</a:t>
            </a:r>
          </a:p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внаслідок еврофікації</a:t>
            </a:r>
            <a:endParaRPr lang="uk-U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0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Висновки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424936" cy="5040560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Екологія наука </a:t>
            </a:r>
            <a:r>
              <a:rPr lang="uk-UA" b="1" dirty="0">
                <a:solidFill>
                  <a:srgbClr val="002A00"/>
                </a:solidFill>
                <a:latin typeface="Comic Sans MS" panose="030F0702030302020204" pitchFamily="66" charset="0"/>
              </a:rPr>
              <a:t>про взаємодію живих організмів між собою та з середовищем їхнього </a:t>
            </a:r>
            <a:r>
              <a:rPr lang="uk-UA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існування</a:t>
            </a:r>
          </a:p>
          <a:p>
            <a:r>
              <a:rPr lang="uk-UA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Екосистема </a:t>
            </a:r>
            <a:r>
              <a:rPr lang="uk-UA" b="1" dirty="0">
                <a:solidFill>
                  <a:srgbClr val="002A00"/>
                </a:solidFill>
                <a:latin typeface="Comic Sans MS" panose="030F0702030302020204" pitchFamily="66" charset="0"/>
              </a:rPr>
              <a:t>є сукупністю абіотичного й біотичного компонентів, для якої характерні цілісність, відкритість, стійкість та </a:t>
            </a:r>
            <a:r>
              <a:rPr lang="uk-UA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саморегуляція</a:t>
            </a:r>
          </a:p>
          <a:p>
            <a:r>
              <a:rPr lang="ru-RU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Екосистеми </a:t>
            </a:r>
            <a:r>
              <a:rPr lang="ru-RU" b="1" dirty="0">
                <a:solidFill>
                  <a:srgbClr val="002A00"/>
                </a:solidFill>
                <a:latin typeface="Comic Sans MS" panose="030F0702030302020204" pitchFamily="66" charset="0"/>
              </a:rPr>
              <a:t>поділяють на </a:t>
            </a:r>
            <a:r>
              <a:rPr lang="ru-RU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водні </a:t>
            </a:r>
            <a:r>
              <a:rPr lang="ru-RU" b="1" dirty="0">
                <a:solidFill>
                  <a:srgbClr val="002A00"/>
                </a:solidFill>
                <a:latin typeface="Comic Sans MS" panose="030F0702030302020204" pitchFamily="66" charset="0"/>
              </a:rPr>
              <a:t>й </a:t>
            </a:r>
            <a:r>
              <a:rPr lang="ru-RU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наземні, які мають велике значення для біосфери та відрізняються за різноманітністю й щільністю видів</a:t>
            </a:r>
            <a:endParaRPr lang="ru-RU" b="1" dirty="0">
              <a:solidFill>
                <a:srgbClr val="002A00"/>
              </a:solidFill>
              <a:latin typeface="Comic Sans MS" panose="030F0702030302020204" pitchFamily="66" charset="0"/>
            </a:endParaRPr>
          </a:p>
          <a:p>
            <a:endParaRPr lang="uk-UA" b="1" dirty="0">
              <a:solidFill>
                <a:srgbClr val="002A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8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63" y="213738"/>
            <a:ext cx="9108504" cy="137301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День навколишнього середовища 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День довкілля</a:t>
            </a:r>
            <a:endParaRPr lang="uk-UA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572" y="2873025"/>
            <a:ext cx="5802596" cy="1728192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бездумне</a:t>
            </a:r>
            <a:r>
              <a:rPr lang="ru-RU" b="1" dirty="0">
                <a:solidFill>
                  <a:srgbClr val="003300"/>
                </a:solidFill>
                <a:latin typeface="Comic Sans MS" panose="030F0702030302020204" pitchFamily="66" charset="0"/>
              </a:rPr>
              <a:t>, а часом і злочинне ставлення до навколишнього середовища, безвідповідальність за прийняті рішення привели до </a:t>
            </a:r>
            <a:r>
              <a:rPr lang="ru-RU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руйнування </a:t>
            </a:r>
            <a:r>
              <a:rPr lang="ru-RU" b="1" dirty="0">
                <a:solidFill>
                  <a:srgbClr val="003300"/>
                </a:solidFill>
                <a:latin typeface="Comic Sans MS" panose="030F0702030302020204" pitchFamily="66" charset="0"/>
              </a:rPr>
              <a:t>природних </a:t>
            </a:r>
            <a:r>
              <a:rPr lang="ru-RU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екосистем й критичної </a:t>
            </a:r>
            <a:r>
              <a:rPr lang="ru-RU" b="1" dirty="0">
                <a:solidFill>
                  <a:srgbClr val="003300"/>
                </a:solidFill>
                <a:latin typeface="Comic Sans MS" panose="030F0702030302020204" pitchFamily="66" charset="0"/>
              </a:rPr>
              <a:t>екологічної ситуації на </a:t>
            </a:r>
            <a:r>
              <a:rPr lang="ru-RU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Землі;</a:t>
            </a:r>
            <a:endParaRPr lang="uk-UA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1647" r="22235" b="15530"/>
          <a:stretch/>
        </p:blipFill>
        <p:spPr bwMode="auto">
          <a:xfrm>
            <a:off x="6248472" y="1844824"/>
            <a:ext cx="2543690" cy="256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1572" y="4581128"/>
            <a:ext cx="85712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День 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довкілля  </a:t>
            </a:r>
            <a:r>
              <a:rPr lang="ru-RU" sz="2000" b="1" dirty="0">
                <a:solidFill>
                  <a:srgbClr val="003300"/>
                </a:solidFill>
                <a:latin typeface="Comic Sans MS" panose="030F0702030302020204" pitchFamily="66" charset="0"/>
              </a:rPr>
              <a:t>дозволяє оцінити стан природного середовища, в якому ми живемо, надає можливість уважніше замислитися над діями, вчинками та майбутніми кроками, які кожен з нас зробить у своєму житті для збереження, відновлення довкілля та з’ясувати свою роль у збереженні нашої планети, її екосистеми і ресурсів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844824"/>
            <a:ext cx="5514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300"/>
                </a:solidFill>
                <a:latin typeface="Comic Sans MS" panose="030F0702030302020204" pitchFamily="66" charset="0"/>
              </a:rPr>
              <a:t>відзначається в Україні щорічно </a:t>
            </a:r>
            <a:endParaRPr lang="ru-RU" sz="2400" b="1" dirty="0" smtClean="0">
              <a:solidFill>
                <a:srgbClr val="003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у </a:t>
            </a:r>
            <a:r>
              <a:rPr lang="ru-RU" sz="2400" b="1" dirty="0">
                <a:solidFill>
                  <a:srgbClr val="003300"/>
                </a:solidFill>
                <a:latin typeface="Comic Sans MS" panose="030F0702030302020204" pitchFamily="66" charset="0"/>
              </a:rPr>
              <a:t>третю суботу квітня</a:t>
            </a:r>
            <a:endParaRPr lang="ru-RU" sz="24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6000" b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Домашнє завдання</a:t>
            </a:r>
            <a:endParaRPr lang="uk-UA" sz="6000" b="1" dirty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556792"/>
            <a:ext cx="4896544" cy="504056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A00"/>
                </a:solidFill>
                <a:latin typeface="Comic Sans MS" panose="030F0702030302020204" pitchFamily="66" charset="0"/>
              </a:rPr>
              <a:t>Опрацювати </a:t>
            </a:r>
            <a:r>
              <a:rPr lang="ru-RU" sz="28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§50;</a:t>
            </a:r>
            <a:endParaRPr lang="ru-RU" sz="2800" b="1" dirty="0" smtClean="0">
              <a:solidFill>
                <a:srgbClr val="002A00"/>
              </a:solidFill>
              <a:latin typeface="Comic Sans MS" panose="030F0702030302020204" pitchFamily="66" charset="0"/>
            </a:endParaRPr>
          </a:p>
          <a:p>
            <a:r>
              <a:rPr lang="ru-RU" sz="28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стор</a:t>
            </a:r>
            <a:r>
              <a:rPr lang="ru-RU" sz="2800" b="1" dirty="0">
                <a:solidFill>
                  <a:srgbClr val="002A00"/>
                </a:solidFill>
                <a:latin typeface="Comic Sans MS" panose="030F0702030302020204" pitchFamily="66" charset="0"/>
              </a:rPr>
              <a:t>. </a:t>
            </a:r>
            <a:r>
              <a:rPr lang="ru-RU" sz="28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275 (виконати </a:t>
            </a:r>
            <a:r>
              <a:rPr lang="ru-RU" sz="28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тести письмово, відповідати </a:t>
            </a:r>
            <a:r>
              <a:rPr lang="ru-RU" sz="2800" b="1" dirty="0">
                <a:solidFill>
                  <a:srgbClr val="002A00"/>
                </a:solidFill>
                <a:latin typeface="Comic Sans MS" panose="030F0702030302020204" pitchFamily="66" charset="0"/>
              </a:rPr>
              <a:t>на питання усно</a:t>
            </a:r>
            <a:r>
              <a:rPr lang="ru-RU" sz="28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) </a:t>
            </a:r>
          </a:p>
          <a:p>
            <a:r>
              <a:rPr lang="ru-RU" sz="28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Переглядати </a:t>
            </a:r>
            <a:r>
              <a:rPr lang="ru-RU" sz="2800" b="1" dirty="0">
                <a:solidFill>
                  <a:srgbClr val="002A00"/>
                </a:solidFill>
                <a:latin typeface="Comic Sans MS" panose="030F0702030302020204" pitchFamily="66" charset="0"/>
              </a:rPr>
              <a:t>презентацію на сайті "Дистанційне навчання"</a:t>
            </a:r>
            <a:endParaRPr lang="uk-UA" sz="2800" b="1" dirty="0">
              <a:solidFill>
                <a:srgbClr val="002A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544394" cy="510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40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r>
              <a:rPr lang="uk-UA" altLang="uk-UA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Дякую за увагу!</a:t>
            </a:r>
            <a:endParaRPr lang="ru-RU" altLang="uk-UA" sz="7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40" name="Picture 4" descr="975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844675"/>
            <a:ext cx="4619625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49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План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303" y="1388135"/>
            <a:ext cx="5034298" cy="4659350"/>
          </a:xfrm>
        </p:spPr>
        <p:txBody>
          <a:bodyPr>
            <a:normAutofit fontScale="77500" lnSpcReduction="20000"/>
          </a:bodyPr>
          <a:lstStyle/>
          <a:p>
            <a:r>
              <a:rPr lang="uk-UA" sz="44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Екологія </a:t>
            </a:r>
          </a:p>
          <a:p>
            <a:r>
              <a:rPr lang="uk-UA" sz="44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Поняття про екосистему</a:t>
            </a:r>
          </a:p>
          <a:p>
            <a:r>
              <a:rPr lang="uk-UA" sz="44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Екосистемне різноманіття:</a:t>
            </a:r>
          </a:p>
          <a:p>
            <a:pPr marL="0" indent="0">
              <a:buNone/>
            </a:pPr>
            <a:r>
              <a:rPr lang="uk-UA" sz="44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 - наземні  </a:t>
            </a:r>
          </a:p>
          <a:p>
            <a:pPr marL="0" indent="0">
              <a:buNone/>
            </a:pPr>
            <a:r>
              <a:rPr lang="uk-UA" sz="4400" b="1" dirty="0">
                <a:solidFill>
                  <a:srgbClr val="003300"/>
                </a:solidFill>
                <a:latin typeface="Comic Sans MS" panose="030F0702030302020204" pitchFamily="66" charset="0"/>
              </a:rPr>
              <a:t> </a:t>
            </a:r>
            <a:r>
              <a:rPr lang="uk-UA" sz="44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  екосистеми;</a:t>
            </a:r>
          </a:p>
          <a:p>
            <a:pPr marL="0" indent="0">
              <a:buNone/>
            </a:pPr>
            <a:r>
              <a:rPr lang="uk-UA" sz="44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 - водні </a:t>
            </a:r>
          </a:p>
          <a:p>
            <a:pPr marL="0" indent="0">
              <a:buNone/>
            </a:pPr>
            <a:r>
              <a:rPr lang="uk-UA" sz="4400" b="1" dirty="0">
                <a:solidFill>
                  <a:srgbClr val="003300"/>
                </a:solidFill>
                <a:latin typeface="Comic Sans MS" panose="030F0702030302020204" pitchFamily="66" charset="0"/>
              </a:rPr>
              <a:t> </a:t>
            </a:r>
            <a:r>
              <a:rPr lang="uk-UA" sz="44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  </a:t>
            </a:r>
            <a:r>
              <a:rPr lang="uk-UA" sz="44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екосистеми</a:t>
            </a:r>
            <a:endParaRPr lang="uk-UA" sz="4400" b="1" dirty="0" smtClean="0">
              <a:solidFill>
                <a:srgbClr val="0033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uk-UA" sz="4400" dirty="0" smtClean="0"/>
          </a:p>
          <a:p>
            <a:endParaRPr lang="uk-UA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6103" y="5426060"/>
            <a:ext cx="2761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Дендропарк Софіївка , Умань, Черкаська </a:t>
            </a:r>
            <a:r>
              <a:rPr lang="ru-RU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область</a:t>
            </a:r>
            <a:endParaRPr lang="uk-UA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4" r="5700"/>
          <a:stretch/>
        </p:blipFill>
        <p:spPr bwMode="auto">
          <a:xfrm>
            <a:off x="4150659" y="1484784"/>
            <a:ext cx="4657868" cy="432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70917" y="5533517"/>
            <a:ext cx="33469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Екосистема – пустеля (Сахара)</a:t>
            </a:r>
            <a:endParaRPr lang="uk-U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4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Екологія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223745"/>
              </p:ext>
            </p:extLst>
          </p:nvPr>
        </p:nvGraphicFramePr>
        <p:xfrm>
          <a:off x="395536" y="1196752"/>
          <a:ext cx="6768752" cy="21031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768752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наука про взаємодію живих організмів між собою та з середовищем їхнього існування;</a:t>
                      </a:r>
                      <a:endParaRPr lang="uk-UA" sz="20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0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від грец. </a:t>
                      </a:r>
                      <a:r>
                        <a:rPr lang="en-US" sz="20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«oicos» – </a:t>
                      </a:r>
                      <a:r>
                        <a:rPr lang="ru-RU" sz="20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домівка та «</a:t>
                      </a:r>
                      <a:r>
                        <a:rPr lang="en-US" sz="20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logos» –</a:t>
                      </a:r>
                      <a:r>
                        <a:rPr lang="uk-UA" sz="20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наука про дім;</a:t>
                      </a:r>
                      <a:endParaRPr lang="uk-UA" sz="20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1866 р. - термін «екологія» запропонував Ернст Геккель, німецький </a:t>
                      </a:r>
                      <a:r>
                        <a:rPr lang="ru-RU" sz="2000" b="1" dirty="0" err="1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природодослідник</a:t>
                      </a:r>
                      <a:r>
                        <a:rPr lang="ru-RU" sz="20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;</a:t>
                      </a:r>
                      <a:endParaRPr lang="uk-UA" sz="20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3" r="19315"/>
          <a:stretch/>
        </p:blipFill>
        <p:spPr bwMode="auto">
          <a:xfrm>
            <a:off x="7308304" y="1156696"/>
            <a:ext cx="1513983" cy="179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94476" y="2946845"/>
            <a:ext cx="15575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3300"/>
                </a:solidFill>
                <a:latin typeface="Comic Sans MS" panose="030F0702030302020204" pitchFamily="66" charset="0"/>
              </a:rPr>
              <a:t>Ернст </a:t>
            </a:r>
            <a:r>
              <a:rPr lang="ru-RU" sz="12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Геккель </a:t>
            </a:r>
          </a:p>
          <a:p>
            <a:pPr algn="ctr"/>
            <a:r>
              <a:rPr lang="ru-RU" sz="12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(</a:t>
            </a:r>
            <a:r>
              <a:rPr lang="ru-RU" sz="1200" b="1" dirty="0">
                <a:solidFill>
                  <a:srgbClr val="003300"/>
                </a:solidFill>
                <a:latin typeface="Comic Sans MS" panose="030F0702030302020204" pitchFamily="66" charset="0"/>
              </a:rPr>
              <a:t>1834–1919</a:t>
            </a:r>
            <a:r>
              <a:rPr lang="ru-RU" sz="12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062437"/>
              </p:ext>
            </p:extLst>
          </p:nvPr>
        </p:nvGraphicFramePr>
        <p:xfrm>
          <a:off x="3275856" y="3462746"/>
          <a:ext cx="5546431" cy="2834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546431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Екологія розглядає організм як частину складної системи взаємин. Жодна жива істота не мешкає у вакуумі. Живі організми конкурують між собою за ресурси та життєвий простір, співпрацюють, слугують один одному місцем проживання, харчуються один одним і намагаються не бути з’їденими, тобто пов’язані між собою та з довкіллям тисячами невидимих зв’язків, які є предметом вивчення екології</a:t>
                      </a:r>
                      <a:endParaRPr lang="uk-UA" sz="1800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429000"/>
            <a:ext cx="28098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69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Екологія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460866"/>
              </p:ext>
            </p:extLst>
          </p:nvPr>
        </p:nvGraphicFramePr>
        <p:xfrm>
          <a:off x="395536" y="1052736"/>
          <a:ext cx="8242193" cy="6400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242193"/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Незнання базових екологічних закономірностей призвело до смерті 15 млн людей у Китаї протягом 1959-1961 років</a:t>
                      </a:r>
                      <a:endParaRPr lang="uk-UA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99877"/>
            <a:ext cx="1841213" cy="270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055012"/>
              </p:ext>
            </p:extLst>
          </p:nvPr>
        </p:nvGraphicFramePr>
        <p:xfrm>
          <a:off x="323529" y="3794941"/>
          <a:ext cx="4752528" cy="2682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752528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700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Відтак виникла необхідність відновлювати знищену популяцію горобців шляхом закупівлі живих птахів у Радянському Союзі та Канаді. Подібні катастрофи, нехай і не в такому величезному масштабі, відбувалися й продовжують відбуватися постійно, коли людина намагається бездумно втручатися у природні процеси, недооцінюючи їхню складність і багатоманітність</a:t>
                      </a:r>
                      <a:endParaRPr lang="uk-UA" sz="1700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706926"/>
              </p:ext>
            </p:extLst>
          </p:nvPr>
        </p:nvGraphicFramePr>
        <p:xfrm>
          <a:off x="3492209" y="1782652"/>
          <a:ext cx="5303912" cy="19050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303912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700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Головною причиною стало, винищення звичайних горобців. Керівництво Китаю визнало горобців шкідниками за те, що вони їдять зерно. Наслідком такої необдуманої та жорстокої акції було винищення мільярдів птахів й неконтрольоване розмноження шкідників (сарани) і — страшний голод. </a:t>
                      </a:r>
                      <a:endParaRPr lang="uk-UA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772816"/>
            <a:ext cx="299553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/>
          <a:stretch/>
        </p:blipFill>
        <p:spPr bwMode="auto">
          <a:xfrm>
            <a:off x="6964906" y="3828096"/>
            <a:ext cx="2034988" cy="258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2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Екологія</a:t>
            </a:r>
            <a:endParaRPr lang="uk-UA" sz="6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887843"/>
              </p:ext>
            </p:extLst>
          </p:nvPr>
        </p:nvGraphicFramePr>
        <p:xfrm>
          <a:off x="395536" y="1124744"/>
          <a:ext cx="8352928" cy="2682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3529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Сучасні екологічні дослідження здійснюються в таких напрямах: </a:t>
                      </a:r>
                      <a:endParaRPr lang="uk-UA" sz="22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факторальна екологія</a:t>
                      </a: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- вивчення впливу екологічних чинників на організми;</a:t>
                      </a:r>
                      <a:endParaRPr lang="uk-UA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популяційна екологія </a:t>
                      </a: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- дослідження екологічних взаємозв’язків на рівні популяцій;</a:t>
                      </a:r>
                      <a:endParaRPr lang="uk-UA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біогеоценологія, або синекологія </a:t>
                      </a: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- пізнання закономірностей існування та розвитку природних угруповань та біосфери в цілому;</a:t>
                      </a:r>
                      <a:endParaRPr lang="uk-UA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10810"/>
              </p:ext>
            </p:extLst>
          </p:nvPr>
        </p:nvGraphicFramePr>
        <p:xfrm>
          <a:off x="467544" y="4005064"/>
          <a:ext cx="5976664" cy="1828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976664"/>
              </a:tblGrid>
              <a:tr h="370840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Як окремий розділ екології синекологію було виділено на Міжнародному ботанічному конгресі у 1910 р. </a:t>
                      </a:r>
                      <a:endParaRPr lang="uk-UA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Синекологія</a:t>
                      </a: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- це розділ екології, об’єктом і предметом пізнання якої є екосистеми та їхні внутрішні й зовнішні зв’язки</a:t>
                      </a:r>
                      <a:endParaRPr lang="uk-UA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05064"/>
            <a:ext cx="1943869" cy="196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2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1" t="445" r="36060"/>
          <a:stretch/>
        </p:blipFill>
        <p:spPr bwMode="auto">
          <a:xfrm>
            <a:off x="6948264" y="3789040"/>
            <a:ext cx="2040272" cy="278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Екосистема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707843"/>
              </p:ext>
            </p:extLst>
          </p:nvPr>
        </p:nvGraphicFramePr>
        <p:xfrm>
          <a:off x="395536" y="1052736"/>
          <a:ext cx="8242193" cy="6400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242193"/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сукупність живих організмів і середовища їхнього проживання, що об’єднані системою фізичних, хімічних і біологічних зв’язків</a:t>
                      </a:r>
                      <a:endParaRPr lang="uk-UA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262336"/>
              </p:ext>
            </p:extLst>
          </p:nvPr>
        </p:nvGraphicFramePr>
        <p:xfrm>
          <a:off x="277917" y="3918740"/>
          <a:ext cx="6522460" cy="27736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522460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7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біотичним компонентом </a:t>
                      </a:r>
                      <a:r>
                        <a:rPr lang="ru-RU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екосистем є організми – угруповання тварин (зооценози), рослинн (фітоценози), грибів (мікрценози) та мікроорганізмів (мікробіоценози), що проживають на відповідних територіях;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7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абіотичним компонентом (біотопом) є </a:t>
                      </a:r>
                      <a:r>
                        <a:rPr lang="ru-RU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комплекс чинників неживої природи, неорганічних й органічних речовин, що в загальній взаємодії формують певні кліматичні, ґрунтові, рельєфні, гідрологічні умови екосистеми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891264"/>
              </p:ext>
            </p:extLst>
          </p:nvPr>
        </p:nvGraphicFramePr>
        <p:xfrm>
          <a:off x="1691680" y="1772816"/>
          <a:ext cx="7176450" cy="6400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7176450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1935 р., поняття «екосистема» обґрунтував           </a:t>
                      </a:r>
                      <a:r>
                        <a:rPr lang="uk-UA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Артур Тенслі</a:t>
                      </a:r>
                      <a:r>
                        <a:rPr lang="uk-UA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, британський еколог</a:t>
                      </a:r>
                      <a:endParaRPr lang="uk-UA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2"/>
          <a:stretch/>
        </p:blipFill>
        <p:spPr bwMode="auto">
          <a:xfrm>
            <a:off x="277917" y="1741464"/>
            <a:ext cx="1278871" cy="150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0082" y="3244933"/>
            <a:ext cx="1278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Артур Джорж Тенслі</a:t>
            </a:r>
          </a:p>
          <a:p>
            <a:pPr algn="ctr"/>
            <a:r>
              <a:rPr lang="ru-RU" sz="12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(1871–1955)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73378" y="6107501"/>
            <a:ext cx="1515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Екосистема </a:t>
            </a:r>
          </a:p>
          <a:p>
            <a:pPr algn="r"/>
            <a:r>
              <a:rPr lang="ru-RU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кораловий </a:t>
            </a:r>
            <a:r>
              <a:rPr lang="ru-RU" sz="1200" b="1" dirty="0">
                <a:solidFill>
                  <a:schemeClr val="bg1"/>
                </a:solidFill>
                <a:latin typeface="Comic Sans MS" panose="030F0702030302020204" pitchFamily="66" charset="0"/>
              </a:rPr>
              <a:t>риф</a:t>
            </a:r>
            <a:endParaRPr lang="uk-UA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232337"/>
              </p:ext>
            </p:extLst>
          </p:nvPr>
        </p:nvGraphicFramePr>
        <p:xfrm>
          <a:off x="1691680" y="2739473"/>
          <a:ext cx="7296058" cy="10109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806824"/>
                <a:gridCol w="3489234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Екосистема складається з компонентів:</a:t>
                      </a:r>
                      <a:endParaRPr lang="uk-UA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біотичного</a:t>
                      </a:r>
                      <a:r>
                        <a:rPr lang="ru-RU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— сукупності живих організмів</a:t>
                      </a:r>
                      <a:endParaRPr lang="uk-UA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абіотичного</a:t>
                      </a:r>
                      <a:r>
                        <a:rPr lang="ru-RU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— середовища їхнього </a:t>
                      </a:r>
                      <a:r>
                        <a:rPr lang="ru-RU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проживання</a:t>
                      </a:r>
                      <a:endParaRPr lang="uk-UA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414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Екосистема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34430"/>
              </p:ext>
            </p:extLst>
          </p:nvPr>
        </p:nvGraphicFramePr>
        <p:xfrm>
          <a:off x="251520" y="1124744"/>
          <a:ext cx="8640960" cy="2199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640960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визначальним чинником існування екосистеми є </a:t>
                      </a:r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автотрофні організми</a:t>
                      </a: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, що засвоюють енергію Сонця з ефективністю близько 1 %;</a:t>
                      </a:r>
                      <a:endParaRPr lang="uk-UA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прикладами екосистем</a:t>
                      </a: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, що можуть мати різні розміри, є краплина води, домашній акваріум, ставок, широколистий або </a:t>
                      </a:r>
                      <a:r>
                        <a:rPr lang="ru-RU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тропічний ліс, березовий гай, лісове озеро, кораловий риф, пшеничне поле й оаза в пустелі;</a:t>
                      </a:r>
                      <a:endParaRPr lang="uk-UA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усі екосистеми поділяють на дві групи — </a:t>
                      </a:r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водні й наземні</a:t>
                      </a:r>
                      <a:endParaRPr lang="uk-UA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354119"/>
              </p:ext>
            </p:extLst>
          </p:nvPr>
        </p:nvGraphicFramePr>
        <p:xfrm>
          <a:off x="395536" y="3429000"/>
          <a:ext cx="5256584" cy="29260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256584"/>
              </a:tblGrid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екосистеми </a:t>
                      </a: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є </a:t>
                      </a:r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відкритими</a:t>
                      </a: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для зовнішнього обміну речовин, енергії та інформації, але внаслідок саморегуляції здатні підтримувати </a:t>
                      </a:r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динамічну стабільність </a:t>
                      </a: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упродовж тривалого </a:t>
                      </a: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часу; </a:t>
                      </a:r>
                      <a:endParaRPr lang="uk-UA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єдність </a:t>
                      </a: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і функціональний зв’язок абіотичного й біотичного компонентів забезпечується </a:t>
                      </a:r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внутрішніми</a:t>
                      </a: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закономірними переміщеннями речовин, енергії та </a:t>
                      </a:r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інформації</a:t>
                      </a:r>
                      <a:endParaRPr lang="uk-UA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9"/>
          <a:stretch/>
        </p:blipFill>
        <p:spPr bwMode="auto">
          <a:xfrm>
            <a:off x="5755419" y="3501008"/>
            <a:ext cx="312860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42965" y="5949280"/>
            <a:ext cx="3252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Схема взаємодії компонентів екосистем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29111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Екосистемне різноманіття</a:t>
            </a:r>
            <a:endParaRPr lang="uk-UA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155959"/>
              </p:ext>
            </p:extLst>
          </p:nvPr>
        </p:nvGraphicFramePr>
        <p:xfrm>
          <a:off x="323528" y="1052736"/>
          <a:ext cx="8568952" cy="1310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5689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Наземні екосистеми</a:t>
                      </a:r>
                      <a:endParaRPr lang="uk-UA" sz="20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прикладами типових наземних екосистем є екосистеми тропічних лісів, лісів помірної зони, тайги та тундри, а також пустель і трав’янистих угруповань</a:t>
                      </a:r>
                      <a:endParaRPr lang="uk-UA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579286"/>
              </p:ext>
            </p:extLst>
          </p:nvPr>
        </p:nvGraphicFramePr>
        <p:xfrm>
          <a:off x="323528" y="2420888"/>
          <a:ext cx="5760640" cy="42062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760640"/>
              </a:tblGrid>
              <a:tr h="115212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тропічні ліси </a:t>
                      </a: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розташовані переважно в екваторіальних широтах і характеризуються високою середньою температурою й вологістю;</a:t>
                      </a:r>
                      <a:endParaRPr lang="uk-UA" sz="18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1187544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через сприятливі кліматичні умови рослинний і тваринний світ надзвичайно різноманітний: тут мешкає більше половини всіх видів живих істот нашої планети;</a:t>
                      </a:r>
                      <a:endParaRPr lang="uk-UA" sz="18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2929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екосистеми характеризуються великою щільністю видів;</a:t>
                      </a:r>
                      <a:endParaRPr lang="uk-UA" sz="18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80827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мають дуже важливе екологічне значення для біосфери, але їхня площа швидко скорочується через хижацьке вирубування людьми</a:t>
                      </a:r>
                      <a:endParaRPr lang="uk-UA" sz="18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2492896"/>
            <a:ext cx="273019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0"/>
          <a:stretch/>
        </p:blipFill>
        <p:spPr bwMode="auto">
          <a:xfrm>
            <a:off x="6161148" y="4226097"/>
            <a:ext cx="2730194" cy="234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92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Екосистемне різноманіття</a:t>
            </a:r>
            <a:endParaRPr lang="uk-UA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131928"/>
              </p:ext>
            </p:extLst>
          </p:nvPr>
        </p:nvGraphicFramePr>
        <p:xfrm>
          <a:off x="323528" y="1052736"/>
          <a:ext cx="8568952" cy="396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5689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Наземні екосистеми</a:t>
                      </a:r>
                      <a:endParaRPr lang="uk-UA" sz="20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138928"/>
              </p:ext>
            </p:extLst>
          </p:nvPr>
        </p:nvGraphicFramePr>
        <p:xfrm>
          <a:off x="323528" y="1556792"/>
          <a:ext cx="8568952" cy="1828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568952"/>
              </a:tblGrid>
              <a:tr h="31555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ліси помірної зони </a:t>
                      </a: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— це один із найтиповіших видів екосистем в Україні; 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1555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тваринний і рослинний світ лісів помірної зони не такий різноманітний, як у тропічних лісах, але багатший, ніж у тайзі;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1555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браконьєрське вирубування лісу без його подальшого відновлення призводить до ерозії ґрунту та знесення його родючого шару, до порушення водного балансу, а отже, засух і повеней; 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502438"/>
              </p:ext>
            </p:extLst>
          </p:nvPr>
        </p:nvGraphicFramePr>
        <p:xfrm>
          <a:off x="3563888" y="3573016"/>
          <a:ext cx="5328592" cy="28651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328592"/>
              </a:tblGrid>
              <a:tr h="26713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основу рослинності тут становлять хвойні та листяні </a:t>
                      </a: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дерева;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26713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у лісах помірної зони зазвичай добре виражена так звана ярусність: поряд із високими дорослими деревами тут є й молоді, чагарниковий ярус (підлісок) і трав’янистий </a:t>
                      </a: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ярус; 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59033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700" b="1" dirty="0" smtClean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вирубування лісів у гірських місцевостях, таких як Карпати, підвищує ризик виникнення селевих потоків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30"/>
          <a:stretch/>
        </p:blipFill>
        <p:spPr bwMode="auto">
          <a:xfrm>
            <a:off x="323528" y="3448506"/>
            <a:ext cx="3163743" cy="299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29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1567</Words>
  <Application>Microsoft Office PowerPoint</Application>
  <PresentationFormat>Экран (4:3)</PresentationFormat>
  <Paragraphs>141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Різноманітність екосистем</vt:lpstr>
      <vt:lpstr>План</vt:lpstr>
      <vt:lpstr>Екологія</vt:lpstr>
      <vt:lpstr>Екологія</vt:lpstr>
      <vt:lpstr>Екологія</vt:lpstr>
      <vt:lpstr>Екосистема</vt:lpstr>
      <vt:lpstr>Екосистема</vt:lpstr>
      <vt:lpstr>Екосистемне різноманіття</vt:lpstr>
      <vt:lpstr>Екосистемне різноманіття</vt:lpstr>
      <vt:lpstr>Екосистемне різноманіття</vt:lpstr>
      <vt:lpstr>Екосистемне різноманіття</vt:lpstr>
      <vt:lpstr>Екосистемне різноманіття</vt:lpstr>
      <vt:lpstr>Екосистемне різноманіття</vt:lpstr>
      <vt:lpstr>Екосистемне різноманіття</vt:lpstr>
      <vt:lpstr>Екосистемне різноманіття</vt:lpstr>
      <vt:lpstr>Висновки</vt:lpstr>
      <vt:lpstr>День навколишнього середовища День довкілля</vt:lpstr>
      <vt:lpstr>Домашнє завдання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Різноманітність екосистем</dc:title>
  <dc:creator>Ольга</dc:creator>
  <cp:lastModifiedBy>Ольга</cp:lastModifiedBy>
  <cp:revision>21</cp:revision>
  <dcterms:created xsi:type="dcterms:W3CDTF">2021-04-26T13:09:26Z</dcterms:created>
  <dcterms:modified xsi:type="dcterms:W3CDTF">2021-04-26T21:43:34Z</dcterms:modified>
</cp:coreProperties>
</file>