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63" r:id="rId7"/>
    <p:sldId id="275" r:id="rId8"/>
    <p:sldId id="260" r:id="rId9"/>
    <p:sldId id="264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76711-536A-46D3-9C7B-5A932DA47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F388A9-7C6F-4DDF-AFB3-1C3F489F5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19740-9B6D-4CD6-A2B1-5F656B98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0AF9D-0E0D-4092-8C32-3E6AA4E4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9BF59-138A-4DD2-A483-A0C45777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51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184C6-90DD-42B0-B8D7-FC68CB89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8347D3-96E0-4BF7-A11E-D52AE8370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3EBBB-666B-4F2B-9E60-AE15A42C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FE0B5-0016-4991-84C5-439D5038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89D19-915D-4833-9CF1-CF1A5E38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332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649871-F3B0-4CF5-AE69-B92C6520D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F56B65-FE9B-409A-B84E-0179896E4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4040F-5E8A-417D-A5F5-85771D7D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0DC7AD-208D-44F7-B49C-C738EDA6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29FD5-4F63-423A-AE6B-63DD8F04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752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584E4-EB03-46D0-9E55-D66911BA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6780D-1D63-43D4-A973-FA552E79A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C440A-B331-4FCC-8CB3-D9C42956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9ED66-FA75-4C6F-9318-8CDE71D4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0D9F2-CA28-4634-8B33-32BEE28D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11441-9DB3-41F6-AA79-AE256A86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B01AB-BA84-4B9A-8936-1122B306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7CE76-3A54-4613-90E6-62D2A60F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11027-13E6-4C53-A986-C0D46137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7EC45-702D-4EAC-AFC9-4781D256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931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FA630-A735-4631-B45A-EE1A9A0E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3CE09-B0E9-4CCC-B81F-8029B4AFD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6F705A-610E-4CB8-BC5B-882319345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C0D74-348B-4E27-96C9-38F09345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21442-D57D-4BA1-BE20-135CEFB8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1F4397-2F01-444A-9AFA-CBA7E8AE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588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62137-77A8-46BE-B123-16831B16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70036-A454-409B-93F0-D3E545E2B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E8F5F2-84B0-494E-9BEC-904CC251A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C09525-E02C-49FB-98CF-4A06E66F2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EB6BBE-70ED-4237-BDB7-ED8419A85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D81B2B-25D2-418E-A5D4-35F71BF1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4CA715-FAD8-42FA-A43A-4326A50F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97785B-D627-4F13-AE58-E162A515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704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7570C-0D5C-436B-B510-FD0FB11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A09CBC-F368-4367-A6BC-8E24CF48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0F8598-3229-4DA7-AF73-BD386EDC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204C45-7DB5-4E06-99C4-A2F42DE1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75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CB97BC-08AA-41A4-BA4B-C4ADB199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91B2C7-2CC6-4E96-9B99-70DF217F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109748-A5AC-44AE-B9A0-2D33112D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65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D2A70-0815-4F98-AE12-AFAAB89B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3470F-68B4-4860-8C74-4D4B594C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C33893-D39E-4EAA-B6F5-C0176956A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BB3726-BE2A-48E0-A6EA-799EE2D2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50754F-83DD-46B2-9AFC-F3CDF215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8A8C85-2960-4F60-BFB5-4AF8F2A9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760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20197-BC6D-4A68-A793-F46E0738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0C74D7-A198-477B-9B6A-E44330727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87E571-C589-4E55-86A4-D2BD67901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7B1E94-EA35-4F24-9981-0330529D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4A0EC3-BAB1-439B-8DAE-92F7A6CD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649BE2-8EBB-4631-A3E7-C18B71F1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23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6F7FD-3768-4594-ABD6-60FC600A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05EF6-CF8F-4FE6-85E7-2877DB82B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CC232-145C-4230-A4BF-0AB885961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EDB01-1BA2-43B9-82F8-3769A39E512E}" type="datetimeFigureOut">
              <a:rPr lang="ru-UA" smtClean="0"/>
              <a:t>29.03.2021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462B5-7ECA-46C5-A0E5-E748767C1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0CD8C-98B4-4307-92E8-B1ED93A0D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E094-C98D-40D5-8F6F-99118373B5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33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26D50-C43B-4A07-B0C7-CF9CEDF80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  <a:t>Еукаріоти. </a:t>
            </a:r>
            <a:b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Огляд основних еукаріотичних таксонів.</a:t>
            </a:r>
            <a:endParaRPr lang="ru-U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58EEB9-5B64-42C1-A905-05B444598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6" y="4467994"/>
            <a:ext cx="3414920" cy="22196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3EB3D-D7B7-413F-8CBA-1865B8276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472" y="4661165"/>
            <a:ext cx="3243055" cy="21489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CD791C-9F85-45C3-88E0-9D690C78C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184" y="4579512"/>
            <a:ext cx="2994992" cy="19966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6A0BD-F978-4178-A352-D1A8D9AC7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383" y="420688"/>
            <a:ext cx="1905000" cy="1895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A65C93-1175-4EA7-88C0-0D5BE8464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20905">
            <a:off x="1210317" y="204642"/>
            <a:ext cx="15335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3D80616-44CA-4C5E-A6DB-C32DB489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Царство Рослини</a:t>
            </a:r>
            <a:endParaRPr lang="ru-U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A1031CD-097F-4608-AA2E-10BC7DD5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1"/>
            <a:ext cx="10515600" cy="1550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Нижчі рослини </a:t>
            </a:r>
            <a:r>
              <a:rPr lang="uk-UA" sz="3200" b="1" dirty="0">
                <a:latin typeface="Comic Sans MS" panose="030F0702030302020204" pitchFamily="66" charset="0"/>
              </a:rPr>
              <a:t>(Діатомові водорості, Бурі водорості, Червоні водорості, Зелені водорості)</a:t>
            </a:r>
          </a:p>
          <a:p>
            <a:pPr marL="0" indent="0">
              <a:buNone/>
            </a:pPr>
            <a:endParaRPr lang="uk-UA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2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botan_013_02.png">
            <a:extLst>
              <a:ext uri="{FF2B5EF4-FFF2-40B4-BE49-F238E27FC236}">
                <a16:creationId xmlns:a16="http://schemas.microsoft.com/office/drawing/2014/main" id="{D722780D-D48E-4147-9598-5AC696254A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72" y="4038223"/>
            <a:ext cx="2364706" cy="182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06EA5D-F39F-463E-9260-D05B4A366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36" y="4038223"/>
            <a:ext cx="2489563" cy="4069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B27821-C797-42B4-A4B2-B9392B0B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204" y="3538330"/>
            <a:ext cx="2310584" cy="3566469"/>
          </a:xfrm>
          <a:prstGeom prst="rect">
            <a:avLst/>
          </a:prstGeom>
        </p:spPr>
      </p:pic>
      <p:pic>
        <p:nvPicPr>
          <p:cNvPr id="10" name="Рисунок 9" descr="5d27b8771d3f.jpg">
            <a:extLst>
              <a:ext uri="{FF2B5EF4-FFF2-40B4-BE49-F238E27FC236}">
                <a16:creationId xmlns:a16="http://schemas.microsoft.com/office/drawing/2014/main" id="{35F356EF-4595-412C-B938-BFAABF93EBA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6098" y="3087756"/>
            <a:ext cx="2364706" cy="1773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657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178A1F-4459-4442-854A-5B8CE10A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52" y="1369284"/>
            <a:ext cx="11088757" cy="9896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Вищі</a:t>
            </a: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рослини</a:t>
            </a: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(</a:t>
            </a:r>
            <a:r>
              <a:rPr lang="ru-RU" dirty="0" err="1">
                <a:latin typeface="Comic Sans MS" panose="030F0702030302020204" pitchFamily="66" charset="0"/>
              </a:rPr>
              <a:t>Мохоподібні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Хвощеподібні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Плауноподібні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Папоротеподібні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Голонасінні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Покритонасінні</a:t>
            </a:r>
            <a:r>
              <a:rPr lang="ru-RU" dirty="0">
                <a:latin typeface="Comic Sans MS" panose="030F0702030302020204" pitchFamily="66" charset="0"/>
              </a:rPr>
              <a:t>)</a:t>
            </a:r>
            <a:endParaRPr lang="ru-UA" dirty="0">
              <a:latin typeface="Comic Sans MS" panose="030F0702030302020204" pitchFamily="66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0134EC-AEDD-4D79-A46D-E20E8D1C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3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  <a:latin typeface="Comic Sans MS" panose="030F0702030302020204" pitchFamily="66" charset="0"/>
              </a:rPr>
              <a:t>Царство Рослини</a:t>
            </a:r>
            <a:endParaRPr lang="ru-U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E6D6423-F8DD-44E9-ADEE-A2C054A1A0F9}"/>
              </a:ext>
            </a:extLst>
          </p:cNvPr>
          <p:cNvGrpSpPr/>
          <p:nvPr/>
        </p:nvGrpSpPr>
        <p:grpSpPr>
          <a:xfrm>
            <a:off x="55012" y="2358888"/>
            <a:ext cx="3578087" cy="1947280"/>
            <a:chOff x="227651" y="1379705"/>
            <a:chExt cx="5345151" cy="5345151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29FA46-6DDB-4AB7-8E67-5A2C4BEB1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651" y="1379705"/>
              <a:ext cx="5345151" cy="53451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4DA6B8-69A2-4FBC-9473-20D96BF6C221}"/>
                </a:ext>
              </a:extLst>
            </p:cNvPr>
            <p:cNvSpPr txBox="1"/>
            <p:nvPr/>
          </p:nvSpPr>
          <p:spPr>
            <a:xfrm>
              <a:off x="241779" y="1471961"/>
              <a:ext cx="1705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Зозулин льон</a:t>
              </a:r>
              <a:endParaRPr lang="ru-RU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8D1952-4296-4362-8763-9CF25455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86" y="3009315"/>
            <a:ext cx="2622758" cy="29795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815499-1B66-4041-82F3-A4226F165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76" y="4753669"/>
            <a:ext cx="3578087" cy="19670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F85327-0540-47D7-BB51-1EF9B44FD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253" y="2194859"/>
            <a:ext cx="3857520" cy="2468157"/>
          </a:xfrm>
          <a:prstGeom prst="rect">
            <a:avLst/>
          </a:prstGeom>
        </p:spPr>
      </p:pic>
      <p:pic>
        <p:nvPicPr>
          <p:cNvPr id="2050" name="Picture 2" descr="Яблоня Орловим - описание, посадка и уход, сроки созревания + фото">
            <a:extLst>
              <a:ext uri="{FF2B5EF4-FFF2-40B4-BE49-F238E27FC236}">
                <a16:creationId xmlns:a16="http://schemas.microsoft.com/office/drawing/2014/main" id="{30263937-D29B-4484-811E-25C61AA3B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55" y="4753669"/>
            <a:ext cx="2622758" cy="19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172B8-796A-4BB8-BFB8-279D2351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36" y="218661"/>
            <a:ext cx="10515600" cy="1325563"/>
          </a:xfr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Для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класифікації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рослин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застосовують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такі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основні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систематичні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категорії</a:t>
            </a:r>
            <a:endParaRPr lang="ru-U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74912-132D-4A2A-902C-08EC41AB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Царство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ru-RU" sz="4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Відділ</a:t>
            </a:r>
            <a:endParaRPr lang="ru-RU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ru-RU" sz="4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Клас</a:t>
            </a:r>
            <a:endParaRPr lang="ru-RU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Порядок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Родина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</a:t>
            </a:r>
            <a:r>
              <a:rPr lang="ru-RU" sz="4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Рід</a:t>
            </a: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Вид</a:t>
            </a:r>
            <a:endParaRPr lang="ru-UA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3B09C-13B0-40B7-B42C-20206E57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65043"/>
            <a:ext cx="11155017" cy="14256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ГРИБИ 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Fungi) </a:t>
            </a:r>
            <a:r>
              <a:rPr lang="en-US" sz="2800" b="1" dirty="0">
                <a:latin typeface="Comic Sans MS" panose="030F0702030302020204" pitchFamily="66" charset="0"/>
              </a:rPr>
              <a:t>-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багатоклітинні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гетеротрофні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еукаріотичні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організми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найзагальнішими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ознаками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яких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є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осмотичне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живлення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прикріплений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спосіб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життя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ru-UA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7FA20-A3F0-408E-9E64-EDEF5F155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2654667"/>
            <a:ext cx="6665844" cy="38123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клітинну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стінка</a:t>
            </a:r>
            <a:r>
              <a:rPr lang="ru-RU" sz="2400" b="1" dirty="0">
                <a:latin typeface="Comic Sans MS" panose="030F0702030302020204" pitchFamily="66" charset="0"/>
              </a:rPr>
              <a:t> з </a:t>
            </a:r>
            <a:r>
              <a:rPr lang="ru-RU" sz="2400" b="1" dirty="0" err="1">
                <a:latin typeface="Comic Sans MS" panose="030F0702030302020204" pitchFamily="66" charset="0"/>
              </a:rPr>
              <a:t>хітину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запасають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глікоген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>
                <a:latin typeface="Comic Sans MS" panose="030F0702030302020204" pitchFamily="66" charset="0"/>
              </a:rPr>
              <a:t>добре </a:t>
            </a:r>
            <a:r>
              <a:rPr lang="ru-RU" sz="2400" b="1" dirty="0" err="1">
                <a:latin typeface="Comic Sans MS" panose="030F0702030302020204" pitchFamily="66" charset="0"/>
              </a:rPr>
              <a:t>розвинуте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везикулярне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транспортування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що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забезпечує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виділення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ферментів</a:t>
            </a:r>
            <a:r>
              <a:rPr lang="ru-RU" sz="2400" b="1" dirty="0">
                <a:latin typeface="Comic Sans MS" panose="030F0702030302020204" pitchFamily="66" charset="0"/>
              </a:rPr>
              <a:t> для </a:t>
            </a:r>
            <a:r>
              <a:rPr lang="ru-RU" sz="2400" b="1" dirty="0" err="1">
                <a:latin typeface="Comic Sans MS" panose="030F0702030302020204" pitchFamily="66" charset="0"/>
              </a:rPr>
              <a:t>позаклітинного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розщеплення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органіки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прості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поживні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речовини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надходять</a:t>
            </a:r>
            <a:r>
              <a:rPr lang="ru-RU" sz="2400" b="1" dirty="0">
                <a:latin typeface="Comic Sans MS" panose="030F0702030302020204" pitchFamily="66" charset="0"/>
              </a:rPr>
              <a:t> у </a:t>
            </a:r>
            <a:r>
              <a:rPr lang="ru-RU" sz="2400" b="1" dirty="0" err="1">
                <a:latin typeface="Comic Sans MS" panose="030F0702030302020204" pitchFamily="66" charset="0"/>
              </a:rPr>
              <a:t>клітину</a:t>
            </a:r>
            <a:r>
              <a:rPr lang="ru-RU" sz="2400" b="1" dirty="0"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latin typeface="Comic Sans MS" panose="030F0702030302020204" pitchFamily="66" charset="0"/>
              </a:rPr>
              <a:t>процесі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осмотичного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живлення</a:t>
            </a:r>
            <a:r>
              <a:rPr lang="ru-RU" sz="2400" b="1" dirty="0">
                <a:latin typeface="Comic Sans MS" panose="030F0702030302020204" pitchFamily="66" charset="0"/>
              </a:rPr>
              <a:t> без </a:t>
            </a:r>
            <a:r>
              <a:rPr lang="ru-RU" sz="2400" b="1" dirty="0" err="1">
                <a:latin typeface="Comic Sans MS" panose="030F0702030302020204" pitchFamily="66" charset="0"/>
              </a:rPr>
              <a:t>утворення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травних</a:t>
            </a:r>
            <a:r>
              <a:rPr lang="ru-RU" sz="2400" b="1" dirty="0">
                <a:latin typeface="Comic Sans MS" panose="030F0702030302020204" pitchFamily="66" charset="0"/>
              </a:rPr>
              <a:t> вакуолей. </a:t>
            </a: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двогеномні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клітини</a:t>
            </a:r>
            <a:r>
              <a:rPr lang="ru-RU" sz="2400" b="1" dirty="0">
                <a:latin typeface="Comic Sans MS" panose="030F0702030302020204" pitchFamily="66" charset="0"/>
              </a:rPr>
              <a:t>, в </a:t>
            </a:r>
            <a:r>
              <a:rPr lang="ru-RU" sz="2400" b="1" dirty="0" err="1">
                <a:latin typeface="Comic Sans MS" panose="030F0702030302020204" pitchFamily="66" charset="0"/>
              </a:rPr>
              <a:t>яких</a:t>
            </a:r>
            <a:r>
              <a:rPr lang="ru-RU" sz="2400" b="1" dirty="0">
                <a:latin typeface="Comic Sans MS" panose="030F0702030302020204" pitchFamily="66" charset="0"/>
              </a:rPr>
              <a:t> представлено </a:t>
            </a:r>
            <a:r>
              <a:rPr lang="ru-RU" sz="2400" b="1" dirty="0" err="1">
                <a:latin typeface="Comic Sans MS" panose="030F0702030302020204" pitchFamily="66" charset="0"/>
              </a:rPr>
              <a:t>ядерний</a:t>
            </a:r>
            <a:r>
              <a:rPr lang="ru-RU" sz="2400" b="1" dirty="0">
                <a:latin typeface="Comic Sans MS" panose="030F0702030302020204" pitchFamily="66" charset="0"/>
              </a:rPr>
              <a:t> та </a:t>
            </a:r>
            <a:r>
              <a:rPr lang="ru-RU" sz="2400" b="1" dirty="0" err="1">
                <a:latin typeface="Comic Sans MS" panose="030F0702030302020204" pitchFamily="66" charset="0"/>
              </a:rPr>
              <a:t>мітохондріальний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геноми</a:t>
            </a:r>
            <a:r>
              <a:rPr lang="ru-RU" sz="2400" b="1" dirty="0">
                <a:latin typeface="Comic Sans MS" panose="030F0702030302020204" pitchFamily="66" charset="0"/>
              </a:rPr>
              <a:t>, а </a:t>
            </a:r>
            <a:r>
              <a:rPr lang="ru-RU" sz="2400" b="1" dirty="0" err="1">
                <a:latin typeface="Comic Sans MS" panose="030F0702030302020204" pitchFamily="66" charset="0"/>
              </a:rPr>
              <a:t>розміри</a:t>
            </a:r>
            <a:r>
              <a:rPr lang="ru-RU" sz="2400" b="1" dirty="0">
                <a:latin typeface="Comic Sans MS" panose="030F0702030302020204" pitchFamily="66" charset="0"/>
              </a:rPr>
              <a:t> самого геному </a:t>
            </a:r>
            <a:r>
              <a:rPr lang="ru-RU" sz="2400" b="1" dirty="0" err="1">
                <a:latin typeface="Comic Sans MS" panose="030F0702030302020204" pitchFamily="66" charset="0"/>
              </a:rPr>
              <a:t>значно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менші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ніж</a:t>
            </a:r>
            <a:r>
              <a:rPr lang="ru-RU" sz="2400" b="1" dirty="0">
                <a:latin typeface="Comic Sans MS" panose="030F0702030302020204" pitchFamily="66" charset="0"/>
              </a:rPr>
              <a:t> у </a:t>
            </a:r>
            <a:r>
              <a:rPr lang="ru-RU" sz="2400" b="1" dirty="0" err="1">
                <a:latin typeface="Comic Sans MS" panose="030F0702030302020204" pitchFamily="66" charset="0"/>
              </a:rPr>
              <a:t>рослин</a:t>
            </a:r>
            <a:r>
              <a:rPr lang="ru-RU" sz="2400" b="1" dirty="0">
                <a:latin typeface="Comic Sans MS" panose="030F0702030302020204" pitchFamily="66" charset="0"/>
              </a:rPr>
              <a:t> й </a:t>
            </a:r>
            <a:r>
              <a:rPr lang="ru-RU" sz="2400" b="1" dirty="0" err="1">
                <a:latin typeface="Comic Sans MS" panose="030F0702030302020204" pitchFamily="66" charset="0"/>
              </a:rPr>
              <a:t>тварин</a:t>
            </a:r>
            <a:r>
              <a:rPr lang="ru-RU" sz="2000" b="1" dirty="0">
                <a:latin typeface="Comic Sans MS" panose="030F0702030302020204" pitchFamily="66" charset="0"/>
              </a:rPr>
              <a:t>.</a:t>
            </a:r>
            <a:endParaRPr lang="ru-UA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E6877-ED34-4006-9959-98D93763E717}"/>
              </a:ext>
            </a:extLst>
          </p:cNvPr>
          <p:cNvSpPr txBox="1"/>
          <p:nvPr/>
        </p:nvSpPr>
        <p:spPr>
          <a:xfrm>
            <a:off x="1139687" y="1731337"/>
            <a:ext cx="9210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Описано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приблизно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70 тис.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видів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грибів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проте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їх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очікуване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різноманіття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, за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оцінками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різних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авторів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, становить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від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300 тис. до 1,5 млн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видів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78C1F-62B7-464F-BB91-F6F6CD0E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9" y="2494307"/>
            <a:ext cx="408531" cy="5503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BC373A-4A4C-40F3-AB04-B6220B93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" y="2949469"/>
            <a:ext cx="408531" cy="5503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A1C3B7-762A-4222-B37F-225D88775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08" y="3733476"/>
            <a:ext cx="408531" cy="550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34EB8F-1F3C-4A41-8BA0-A3137FD8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6" y="4670652"/>
            <a:ext cx="408531" cy="5503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6DD131-C88D-4C48-81EA-5A1ABFA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6" y="5427831"/>
            <a:ext cx="408531" cy="5503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8C5BF9-C1C3-4C6E-98F4-784162701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409" y="3044687"/>
            <a:ext cx="3857625" cy="29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B49272-4012-464F-8C19-750B5E3CC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5247861" cy="3143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Вегетативне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тіло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переважної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більшості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грибів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являє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собою систему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вкритих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клітинними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оболонками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ниток (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гіфів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), яка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називається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грибницею (</a:t>
            </a:r>
            <a:r>
              <a:rPr lang="ru-RU" sz="2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міцелієм</a:t>
            </a:r>
            <a:r>
              <a:rPr lang="ru-RU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)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Диференційовані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тканини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та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вегетативні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органи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чітко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не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виражено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Органи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нестатевого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розмноження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грибів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називають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спорангіями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Вони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розміщені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поодиноко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або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зібрані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у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складні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2000" b="1" i="0" dirty="0" err="1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структури</a:t>
            </a:r>
            <a:r>
              <a:rPr lang="ru-RU" sz="2000" b="1" i="0" dirty="0">
                <a:solidFill>
                  <a:srgbClr val="292B2C"/>
                </a:solidFill>
                <a:effectLst/>
                <a:latin typeface="Comic Sans MS" panose="030F0702030302020204" pitchFamily="66" charset="0"/>
              </a:rPr>
              <a:t>.</a:t>
            </a:r>
            <a:endParaRPr lang="ru-UA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2D4269-6DD6-45DB-80AB-E3D00B0B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ГРИБИ 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Fungi) </a:t>
            </a:r>
            <a:r>
              <a:rPr lang="en-US" sz="2800" b="1" dirty="0">
                <a:latin typeface="Comic Sans MS" panose="030F0702030302020204" pitchFamily="66" charset="0"/>
              </a:rPr>
              <a:t>-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багатоклітинні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гетеротрофні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еукаріотичні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організми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найзагальнішими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ознаками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яких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є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осмотичне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живлення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прикріплений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спосіб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життя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ru-UA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Шапинкові гриби, будова та значення, будова клітини гіфи, характер живлення  та розмноження, правила збирання грибів » Допомога учням">
            <a:extLst>
              <a:ext uri="{FF2B5EF4-FFF2-40B4-BE49-F238E27FC236}">
                <a16:creationId xmlns:a16="http://schemas.microsoft.com/office/drawing/2014/main" id="{6D5DB327-56AE-47E6-94DB-AE208B62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029033"/>
            <a:ext cx="3819525" cy="39624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3F476-0D39-4EBC-8E03-DC74BFA44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84" y="4514850"/>
            <a:ext cx="3124200" cy="23431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6278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54A52-64B2-40BF-B84E-7447CB3F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309"/>
          </a:xfr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Основні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екологічні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групи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грибів</a:t>
            </a:r>
            <a:endParaRPr lang="ru-UA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4A28CF-F788-4C5E-9360-A4580EF0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8398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latin typeface="Comic Sans MS" panose="030F0702030302020204" pitchFamily="66" charset="0"/>
              </a:rPr>
              <a:t>Шапинкові</a:t>
            </a:r>
            <a:r>
              <a:rPr lang="ru-RU" sz="3200" b="1" dirty="0"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</a:rPr>
              <a:t>гриби</a:t>
            </a:r>
            <a:endParaRPr lang="ru-RU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200" b="1" dirty="0" err="1">
                <a:latin typeface="Comic Sans MS" panose="030F0702030302020204" pitchFamily="66" charset="0"/>
              </a:rPr>
              <a:t>Гриби-паразити</a:t>
            </a:r>
            <a:endParaRPr lang="ru-RU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200" b="1" dirty="0" err="1">
                <a:latin typeface="Comic Sans MS" panose="030F0702030302020204" pitchFamily="66" charset="0"/>
              </a:rPr>
              <a:t>Цвілеві</a:t>
            </a:r>
            <a:r>
              <a:rPr lang="ru-RU" sz="3200" b="1" dirty="0"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</a:rPr>
              <a:t>гриби</a:t>
            </a:r>
            <a:r>
              <a:rPr lang="ru-RU" sz="3200" b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ru-RU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200" b="1" dirty="0" err="1">
                <a:latin typeface="Comic Sans MS" panose="030F0702030302020204" pitchFamily="66" charset="0"/>
              </a:rPr>
              <a:t>Дріжджеві</a:t>
            </a:r>
            <a:r>
              <a:rPr lang="ru-RU" sz="3200" b="1" dirty="0"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</a:rPr>
              <a:t>гриби</a:t>
            </a:r>
            <a:endParaRPr lang="ru-UA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D27D0-4156-484F-851A-0B01AAAB13DC}"/>
              </a:ext>
            </a:extLst>
          </p:cNvPr>
          <p:cNvSpPr txBox="1"/>
          <p:nvPr/>
        </p:nvSpPr>
        <p:spPr>
          <a:xfrm>
            <a:off x="5420139" y="143786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прийнятою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Україні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системою,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справжні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гриби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поділяють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на 10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груп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серед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яких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виокремимо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відділи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Міксомікота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Оомікота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Хітридіомікота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Зигомікота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Аскомікота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Базидіомікота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ru-U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FD7E30-0C07-4A09-B7D4-F3813562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39" y="3800401"/>
            <a:ext cx="6194148" cy="17103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291BE-B425-4163-BA4C-63F36A30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95" y="1825625"/>
            <a:ext cx="408531" cy="550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CCED75-815B-4CDD-B86D-9CE7A44D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7" y="2934907"/>
            <a:ext cx="408531" cy="5503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24FEA6-2B07-45FA-BEFC-1F8A7A9D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59" y="4112933"/>
            <a:ext cx="408531" cy="5503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619A23-3C3E-43E9-98EC-58CC0967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00" y="5144948"/>
            <a:ext cx="408531" cy="550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C0A738-41EF-44E3-9D6A-4E4736C7FD97}"/>
              </a:ext>
            </a:extLst>
          </p:cNvPr>
          <p:cNvSpPr txBox="1"/>
          <p:nvPr/>
        </p:nvSpPr>
        <p:spPr>
          <a:xfrm>
            <a:off x="5530500" y="553875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1 - </a:t>
            </a:r>
            <a:r>
              <a:rPr lang="ru-RU" sz="1600" b="1" dirty="0" err="1">
                <a:latin typeface="Comic Sans MS" panose="030F0702030302020204" pitchFamily="66" charset="0"/>
              </a:rPr>
              <a:t>шапинковий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білий</a:t>
            </a:r>
            <a:r>
              <a:rPr lang="ru-RU" sz="1600" b="1" dirty="0">
                <a:latin typeface="Comic Sans MS" panose="030F0702030302020204" pitchFamily="66" charset="0"/>
              </a:rPr>
              <a:t> гриб; 2 - </a:t>
            </a:r>
            <a:r>
              <a:rPr lang="ru-RU" sz="1600" b="1" dirty="0" err="1">
                <a:latin typeface="Comic Sans MS" panose="030F0702030302020204" pitchFamily="66" charset="0"/>
              </a:rPr>
              <a:t>паразитичні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ріжки</a:t>
            </a:r>
            <a:r>
              <a:rPr lang="ru-RU" sz="1600" b="1" dirty="0">
                <a:latin typeface="Comic Sans MS" panose="030F0702030302020204" pitchFamily="66" charset="0"/>
              </a:rPr>
              <a:t> жита; 3 - трутовик </a:t>
            </a:r>
            <a:r>
              <a:rPr lang="ru-RU" sz="1600" b="1" dirty="0" err="1">
                <a:latin typeface="Comic Sans MS" panose="030F0702030302020204" pitchFamily="66" charset="0"/>
              </a:rPr>
              <a:t>сірчано-жовтий</a:t>
            </a:r>
            <a:r>
              <a:rPr lang="ru-RU" sz="1600" b="1" dirty="0">
                <a:latin typeface="Comic Sans MS" panose="030F0702030302020204" pitchFamily="66" charset="0"/>
              </a:rPr>
              <a:t>; 4 - </a:t>
            </a:r>
            <a:r>
              <a:rPr lang="ru-RU" sz="1600" b="1" dirty="0" err="1">
                <a:latin typeface="Comic Sans MS" panose="030F0702030302020204" pitchFamily="66" charset="0"/>
              </a:rPr>
              <a:t>дріжджеві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гриби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сахароміцети</a:t>
            </a:r>
            <a:r>
              <a:rPr lang="ru-RU" sz="1600" b="1" dirty="0">
                <a:latin typeface="Comic Sans MS" panose="030F0702030302020204" pitchFamily="66" charset="0"/>
              </a:rPr>
              <a:t>; 5 - </a:t>
            </a:r>
            <a:r>
              <a:rPr lang="ru-RU" sz="1600" b="1" dirty="0" err="1">
                <a:latin typeface="Comic Sans MS" panose="030F0702030302020204" pitchFamily="66" charset="0"/>
              </a:rPr>
              <a:t>цвілевий</a:t>
            </a:r>
            <a:r>
              <a:rPr lang="ru-RU" sz="1600" b="1" dirty="0">
                <a:latin typeface="Comic Sans MS" panose="030F0702030302020204" pitchFamily="66" charset="0"/>
              </a:rPr>
              <a:t> гриб </a:t>
            </a:r>
            <a:r>
              <a:rPr lang="ru-RU" sz="1600" b="1" dirty="0" err="1">
                <a:latin typeface="Comic Sans MS" panose="030F0702030302020204" pitchFamily="66" charset="0"/>
              </a:rPr>
              <a:t>пеніцил</a:t>
            </a:r>
            <a:r>
              <a:rPr lang="ru-RU" sz="1600" b="1" dirty="0">
                <a:latin typeface="Comic Sans MS" panose="030F0702030302020204" pitchFamily="66" charset="0"/>
              </a:rPr>
              <a:t>;</a:t>
            </a:r>
          </a:p>
          <a:p>
            <a:r>
              <a:rPr lang="ru-RU" sz="1600" b="1" dirty="0">
                <a:latin typeface="Comic Sans MS" panose="030F0702030302020204" pitchFamily="66" charset="0"/>
              </a:rPr>
              <a:t> 6 - лишайник </a:t>
            </a:r>
            <a:r>
              <a:rPr lang="ru-RU" sz="1600" b="1" dirty="0" err="1">
                <a:latin typeface="Comic Sans MS" panose="030F0702030302020204" pitchFamily="66" charset="0"/>
              </a:rPr>
              <a:t>золотянка</a:t>
            </a:r>
            <a:r>
              <a:rPr lang="ru-RU" sz="1600" b="1" dirty="0"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latin typeface="Comic Sans MS" panose="030F0702030302020204" pitchFamily="66" charset="0"/>
              </a:rPr>
              <a:t>стінна</a:t>
            </a:r>
            <a:endParaRPr lang="ru-UA" sz="16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FD09B-AD04-4089-9C24-01458B84228A}"/>
              </a:ext>
            </a:extLst>
          </p:cNvPr>
          <p:cNvSpPr txBox="1"/>
          <p:nvPr/>
        </p:nvSpPr>
        <p:spPr>
          <a:xfrm>
            <a:off x="5420139" y="263819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Лишайникам не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надають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системі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грибів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статусу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певного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таксона,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оскільки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існують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погляди про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незалежність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походження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різних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груп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лишайників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UA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887E7-454A-442F-8EF0-A0A9C540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37" y="299868"/>
            <a:ext cx="10515600" cy="1325563"/>
          </a:xfr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ТВАРИНИ (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Animalia) </a:t>
            </a:r>
            <a:r>
              <a:rPr lang="en-US" sz="2400" b="1" dirty="0">
                <a:latin typeface="Comic Sans MS" panose="030F0702030302020204" pitchFamily="66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багатоклітинні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еукаріотичні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організми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найзагальнішими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особливостями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яких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є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хемогетеротрофне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живлення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активний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рух (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локомоція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). </a:t>
            </a:r>
            <a:endParaRPr lang="ru-UA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2DCB5-A243-4238-841A-24C5BC98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25209" cy="4853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двогеномні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клітини</a:t>
            </a:r>
            <a:r>
              <a:rPr lang="ru-RU" sz="2400" b="1" dirty="0">
                <a:latin typeface="Comic Sans MS" panose="030F0702030302020204" pitchFamily="66" charset="0"/>
              </a:rPr>
              <a:t> (</a:t>
            </a:r>
            <a:r>
              <a:rPr lang="ru-RU" sz="2400" b="1" dirty="0" err="1">
                <a:latin typeface="Comic Sans MS" panose="030F0702030302020204" pitchFamily="66" charset="0"/>
              </a:rPr>
              <a:t>ядерний</a:t>
            </a:r>
            <a:r>
              <a:rPr lang="ru-RU" sz="2400" b="1" dirty="0">
                <a:latin typeface="Comic Sans MS" panose="030F0702030302020204" pitchFamily="66" charset="0"/>
              </a:rPr>
              <a:t> і </a:t>
            </a:r>
            <a:r>
              <a:rPr lang="ru-RU" sz="2400" b="1" dirty="0" err="1">
                <a:latin typeface="Comic Sans MS" panose="030F0702030302020204" pitchFamily="66" charset="0"/>
              </a:rPr>
              <a:t>мітохондріальний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геноми</a:t>
            </a:r>
            <a:r>
              <a:rPr lang="ru-RU" sz="2400" b="1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змінна</a:t>
            </a:r>
            <a:r>
              <a:rPr lang="ru-RU" sz="2400" b="1" dirty="0">
                <a:latin typeface="Comic Sans MS" panose="030F0702030302020204" pitchFamily="66" charset="0"/>
              </a:rPr>
              <a:t> форма </a:t>
            </a:r>
            <a:r>
              <a:rPr lang="ru-RU" sz="2400" b="1" dirty="0" err="1">
                <a:latin typeface="Comic Sans MS" panose="030F0702030302020204" pitchFamily="66" charset="0"/>
              </a:rPr>
              <a:t>тіла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обмежений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ріст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подразливість</a:t>
            </a:r>
            <a:r>
              <a:rPr lang="ru-RU" sz="2400" b="1" dirty="0">
                <a:latin typeface="Comic Sans MS" panose="030F0702030302020204" pitchFamily="66" charset="0"/>
              </a:rPr>
              <a:t> у </a:t>
            </a:r>
            <a:r>
              <a:rPr lang="ru-RU" sz="2400" b="1" dirty="0" err="1">
                <a:latin typeface="Comic Sans MS" panose="030F0702030302020204" pitchFamily="66" charset="0"/>
              </a:rPr>
              <a:t>вигляді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рефлексів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відсутність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клітинної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стінки</a:t>
            </a:r>
            <a:r>
              <a:rPr lang="ru-RU" sz="2400" b="1" dirty="0">
                <a:latin typeface="Comic Sans MS" panose="030F0702030302020204" pitchFamily="66" charset="0"/>
              </a:rPr>
              <a:t> і </a:t>
            </a:r>
            <a:r>
              <a:rPr lang="ru-RU" sz="2400" b="1" dirty="0" err="1">
                <a:latin typeface="Comic Sans MS" panose="030F0702030302020204" pitchFamily="66" charset="0"/>
              </a:rPr>
              <a:t>наявність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глікокаліксу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запасання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глікогену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наявність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двох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чи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трьох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зародкових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листків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Comic Sans MS" panose="030F0702030302020204" pitchFamily="66" charset="0"/>
              </a:rPr>
              <a:t>стадій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бластули</a:t>
            </a:r>
            <a:r>
              <a:rPr lang="ru-RU" sz="2400" b="1" dirty="0">
                <a:latin typeface="Comic Sans MS" panose="030F0702030302020204" pitchFamily="66" charset="0"/>
              </a:rPr>
              <a:t> і </a:t>
            </a:r>
            <a:r>
              <a:rPr lang="ru-RU" sz="2400" b="1" dirty="0" err="1">
                <a:latin typeface="Comic Sans MS" panose="030F0702030302020204" pitchFamily="66" charset="0"/>
              </a:rPr>
              <a:t>гаструли</a:t>
            </a:r>
            <a:r>
              <a:rPr lang="ru-RU" sz="2400" b="1" dirty="0"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latin typeface="Comic Sans MS" panose="030F0702030302020204" pitchFamily="66" charset="0"/>
              </a:rPr>
              <a:t>зародковому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розвитку</a:t>
            </a:r>
            <a:endParaRPr lang="ru-UA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8F5C6-08A8-49E6-BC9E-E230EB9D4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1825625"/>
            <a:ext cx="376543" cy="5503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47CC13-29B2-4ECD-A995-F8AF9BF9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2510941"/>
            <a:ext cx="408531" cy="5503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266A35-9D12-455C-9E67-5631D572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5" y="2949195"/>
            <a:ext cx="408531" cy="5503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9AECAE-327A-46E2-8C7F-933DEFCC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31" y="3384170"/>
            <a:ext cx="408531" cy="5503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E3E399-59EE-47A7-83F0-84FBD795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" y="3958811"/>
            <a:ext cx="408531" cy="550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E334B-A34E-4A00-B644-978DF54A0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5" y="4617279"/>
            <a:ext cx="408531" cy="5503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F57002-A422-401F-A67B-E6B5A19A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5243205"/>
            <a:ext cx="408531" cy="5503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58AEE2-5336-41FD-AD34-3A756A44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" y="6091998"/>
            <a:ext cx="408531" cy="5503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71F4AE-420D-4A48-829D-5242008BF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26" y="1630140"/>
            <a:ext cx="4335722" cy="2557548"/>
          </a:xfrm>
          <a:prstGeom prst="rect">
            <a:avLst/>
          </a:prstGeom>
        </p:spPr>
      </p:pic>
      <p:pic>
        <p:nvPicPr>
          <p:cNvPr id="2054" name="Picture 6" descr="Світ біології: Закономірності індивідуального розвитку. Матеріал для 9  класу.">
            <a:extLst>
              <a:ext uri="{FF2B5EF4-FFF2-40B4-BE49-F238E27FC236}">
                <a16:creationId xmlns:a16="http://schemas.microsoft.com/office/drawing/2014/main" id="{887AC7A9-A74D-4F7F-8481-B282884A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6" y="4399723"/>
            <a:ext cx="3251338" cy="22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295E4-239D-4FB8-970E-E3EC15E1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Основні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напрями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еволюції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тварин</a:t>
            </a:r>
            <a:endParaRPr lang="ru-UA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7AE59AF-19F3-418A-9732-2F99921A5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129225"/>
              </p:ext>
            </p:extLst>
          </p:nvPr>
        </p:nvGraphicFramePr>
        <p:xfrm>
          <a:off x="6374295" y="1338465"/>
          <a:ext cx="5433391" cy="5154410"/>
        </p:xfrm>
        <a:graphic>
          <a:graphicData uri="http://schemas.openxmlformats.org/drawingml/2006/table">
            <a:tbl>
              <a:tblPr/>
              <a:tblGrid>
                <a:gridCol w="628947">
                  <a:extLst>
                    <a:ext uri="{9D8B030D-6E8A-4147-A177-3AD203B41FA5}">
                      <a16:colId xmlns:a16="http://schemas.microsoft.com/office/drawing/2014/main" val="1980316149"/>
                    </a:ext>
                  </a:extLst>
                </a:gridCol>
                <a:gridCol w="4804444">
                  <a:extLst>
                    <a:ext uri="{9D8B030D-6E8A-4147-A177-3AD203B41FA5}">
                      <a16:colId xmlns:a16="http://schemas.microsoft.com/office/drawing/2014/main" val="1711996857"/>
                    </a:ext>
                  </a:extLst>
                </a:gridCol>
              </a:tblGrid>
              <a:tr h="2869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Comic Sans MS" panose="030F0702030302020204" pitchFamily="66" charset="0"/>
                        </a:rPr>
                        <a:t>ЦАРСТВО ТВАРИНИ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0741"/>
                  </a:ext>
                </a:extLst>
              </a:tr>
              <a:tr h="2869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effectLst/>
                          <a:latin typeface="Comic Sans MS" panose="030F0702030302020204" pitchFamily="66" charset="0"/>
                        </a:rPr>
                        <a:t>Первинні</a:t>
                      </a:r>
                      <a:r>
                        <a:rPr lang="ru-RU" sz="16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Comic Sans MS" panose="030F0702030302020204" pitchFamily="66" charset="0"/>
                        </a:rPr>
                        <a:t>багатоклітинні</a:t>
                      </a:r>
                      <a:endParaRPr lang="ru-RU" sz="16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760734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Губки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25705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Пластинчасті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4345"/>
                  </a:ext>
                </a:extLst>
              </a:tr>
              <a:tr h="2869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Справжні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багатоклітинні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964306"/>
                  </a:ext>
                </a:extLst>
              </a:tr>
              <a:tr h="5688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Розділ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Радіально-симетричні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або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Кишковопорожнинні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4468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Кнідарії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23826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Реброплави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69666"/>
                  </a:ext>
                </a:extLst>
              </a:tr>
              <a:tr h="5688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Розділ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Двобічносиметричні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15972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Плоскі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 черви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17109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Круглі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 черви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34766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Кільчасті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 черви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5639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Молюски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33513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Членистоногі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10437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Голкошкірі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96617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Тип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Хордові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1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B9F0CD-DC64-4095-A3E4-D21EBCC4CCC1}"/>
              </a:ext>
            </a:extLst>
          </p:cNvPr>
          <p:cNvSpPr txBox="1"/>
          <p:nvPr/>
        </p:nvSpPr>
        <p:spPr>
          <a:xfrm>
            <a:off x="838200" y="1338465"/>
            <a:ext cx="543339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виникнення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багатоклітинності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поява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різних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органів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й систем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органів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рухливості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та систем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регуляції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>
                <a:latin typeface="Comic Sans MS" panose="030F0702030302020204" pitchFamily="66" charset="0"/>
              </a:rPr>
              <a:t>В </a:t>
            </a:r>
            <a:r>
              <a:rPr lang="ru-RU" sz="2000" b="1" dirty="0" err="1">
                <a:latin typeface="Comic Sans MS" panose="030F0702030302020204" pitchFamily="66" charset="0"/>
              </a:rPr>
              <a:t>еволюції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тварини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ароморфозів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з’являлося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набагато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більше</a:t>
            </a:r>
            <a:r>
              <a:rPr lang="ru-RU" sz="2000" b="1" dirty="0"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latin typeface="Comic Sans MS" panose="030F0702030302020204" pitchFamily="66" charset="0"/>
              </a:rPr>
              <a:t>ніж</a:t>
            </a:r>
            <a:r>
              <a:rPr lang="ru-RU" sz="2000" b="1" dirty="0">
                <a:latin typeface="Comic Sans MS" panose="030F0702030302020204" pitchFamily="66" charset="0"/>
              </a:rPr>
              <a:t> у </a:t>
            </a:r>
            <a:r>
              <a:rPr lang="ru-RU" sz="2000" b="1" dirty="0" err="1">
                <a:latin typeface="Comic Sans MS" panose="030F0702030302020204" pitchFamily="66" charset="0"/>
              </a:rPr>
              <a:t>представників</a:t>
            </a:r>
            <a:r>
              <a:rPr lang="ru-RU" sz="2000" b="1" dirty="0">
                <a:latin typeface="Comic Sans MS" panose="030F0702030302020204" pitchFamily="66" charset="0"/>
              </a:rPr>
              <a:t> будь-</a:t>
            </a:r>
            <a:r>
              <a:rPr lang="ru-RU" sz="2000" b="1" dirty="0" err="1">
                <a:latin typeface="Comic Sans MS" panose="030F0702030302020204" pitchFamily="66" charset="0"/>
              </a:rPr>
              <a:t>якого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іншого</a:t>
            </a:r>
            <a:r>
              <a:rPr lang="ru-RU" sz="2000" b="1" dirty="0">
                <a:latin typeface="Comic Sans MS" panose="030F0702030302020204" pitchFamily="66" charset="0"/>
              </a:rPr>
              <a:t> царства.</a:t>
            </a:r>
          </a:p>
          <a:p>
            <a:endParaRPr lang="ru-RU" sz="2000" b="1" dirty="0">
              <a:latin typeface="Comic Sans MS" panose="030F0702030302020204" pitchFamily="66" charset="0"/>
            </a:endParaRPr>
          </a:p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Найвідоміші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типи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тварин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виникають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під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час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кембрійського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періоду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близько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542 млн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років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тому («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кембрійський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вибух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»).</a:t>
            </a:r>
            <a:endParaRPr lang="ru-UA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015161-E289-44D0-AC8E-F0D5EA77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36" y="1338465"/>
            <a:ext cx="334617" cy="4890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FCA904-8AA9-4772-8F25-8E2611B71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14" y="2379922"/>
            <a:ext cx="334617" cy="4890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08C7D2-86CF-4D8A-8F25-E0D35850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4" y="3426572"/>
            <a:ext cx="334617" cy="4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2C5E28-4E3E-42A7-8555-AD059CBC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Для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класифікації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тварин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застосовують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такі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основні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систематичні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категорії</a:t>
            </a:r>
            <a:endParaRPr lang="ru-U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DC4D185-414B-4C61-9E65-BEBA6E355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Царство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Тип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ru-RU" sz="4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Клас</a:t>
            </a:r>
            <a:endParaRPr lang="ru-RU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Ряд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Родина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</a:t>
            </a:r>
            <a:r>
              <a:rPr lang="ru-RU" sz="4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Рід</a:t>
            </a: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Вид</a:t>
            </a:r>
            <a:endParaRPr lang="ru-UA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6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0389C-C4DC-4E8C-BDF7-28E705D1C2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ЕУКАРІОТИ (</a:t>
            </a:r>
            <a:r>
              <a:rPr lang="en-US" sz="32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Eukaryota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одно- та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багатоклітинні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організми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які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своїх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клітинах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мають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ядро та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мембранні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органели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UA" sz="3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E845CB-4E8B-4654-9A21-03978D009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94" y="2721608"/>
            <a:ext cx="5179736" cy="3326768"/>
          </a:xfrm>
          <a:prstGeom prst="rect">
            <a:avLst/>
          </a:prstGeom>
        </p:spPr>
      </p:pic>
      <p:sp>
        <p:nvSpPr>
          <p:cNvPr id="7" name="Google Shape;164;p26">
            <a:extLst>
              <a:ext uri="{FF2B5EF4-FFF2-40B4-BE49-F238E27FC236}">
                <a16:creationId xmlns:a16="http://schemas.microsoft.com/office/drawing/2014/main" id="{614B5D16-4B95-49F0-A630-6E3C4091A139}"/>
              </a:ext>
            </a:extLst>
          </p:cNvPr>
          <p:cNvSpPr txBox="1">
            <a:spLocks noChangeArrowheads="1"/>
            <a:extLst>
              <a:ext uri="smNativeData">
                <pr:smNativeData xmlns:pr="smNativeData" xmlns="" val="SMDATA_12_uPV5XxMAAAAlAAAAZAAAAA0AAAAAkAAAAJAAAACQAAAAkAAAAAAAAAAAAAAAAAAAAAEAAABQAAAAAAAAAAAA4D8AAAAAAADgPwAAAAAAAOA/AAAAAAAA4D8AAAAAAADgPwAAAAAAAOA/AAAAAAAA4D8AAAAAAADgPwAAAAAAAOA/AAAAAAAA4D8CAAAAjAAAAAAAAAAAAAAA72wADP///wgAAAAAAAAAAAAAAAAAAAAAAAAAAAAAAAAAAAAAZAAAAAEAAABAAAAAAAAAAAAAAAAAAAAAAAAAAAAAAAAAAAAAAAAAAAAAAAAAAAAAAAAAAAAAAAAAAAAAAAAAAAAAAAAAAAAAAAAAAAAAAAAAAAAAAAAAAAAAAAAAAAAAFAAAADwAAAAAAAAAAAAAAKHo2QkUAAAAAQAAABQAAAAUAAAAFAAAAAEAAAAAAAAAZAAAAGQAAAAAAAAAZAAAAGQAAAAVAAAAYAAAAAAAAAAAAAAADwAAACADAAAAAAAAAAAAAAEAAACgMgAAVgcAAKr4//8BAAAAf39/AAEAAABkAAAAAAAAABQAAABAHwAAAAAAACYAAAAAAAAAwOD//wAAAAAmAAAAZAAAABYAAABMAAAAAAAAAAAAAAAEAAAAAAAAAAEAAABpX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bAAF////AQAAAAAAAAAAAAAAAAAAAAAAAAAAAAAAAAAAAAAAAAAAoejZAn9/fwBpXUYDzMzMAMDA/wB/f38AAAAAAAAAAAAAAAAAAAAAAAAAAAAhAAAAGAAAABQAAADrAQAAygcAAFU2AAAbHAAAEAAAAA=="/>
              </a:ext>
            </a:extLst>
          </p:cNvSpPr>
          <p:nvPr/>
        </p:nvSpPr>
        <p:spPr>
          <a:xfrm>
            <a:off x="1080411" y="1852452"/>
            <a:ext cx="9190024" cy="707391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rgbClr val="695D46"/>
                </a:solidFill>
                <a:latin typeface="Open Sans" charset="0"/>
                <a:ea typeface="Open Sans" charset="0"/>
                <a:cs typeface="Open Sans" charset="0"/>
              </a:defRPr>
            </a:pP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Найбільший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внесок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у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створення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сучасної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системи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еукаріотів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зробила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група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науковців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під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керівництвом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Сайні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 </a:t>
            </a:r>
            <a:r>
              <a:rPr lang="ru-RU" sz="1800" b="1" dirty="0" err="1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Едла</a:t>
            </a:r>
            <a:r>
              <a:rPr lang="ru-RU" sz="1800" b="1" dirty="0">
                <a:solidFill>
                  <a:srgbClr val="695D46"/>
                </a:solidFill>
                <a:latin typeface="Comic Sans MS" panose="030F0702030302020204" pitchFamily="66" charset="0"/>
                <a:ea typeface="Open Sans" charset="0"/>
                <a:cs typeface="Open Sans" charset="0"/>
              </a:rPr>
              <a:t>.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800">
                <a:solidFill>
                  <a:srgbClr val="695D46"/>
                </a:solidFill>
                <a:latin typeface="Open Sans" charset="0"/>
                <a:ea typeface="Open Sans" charset="0"/>
                <a:cs typeface="Open Sans" charset="0"/>
              </a:defRPr>
            </a:pPr>
            <a:endParaRPr lang="ru-RU" sz="1800" dirty="0">
              <a:solidFill>
                <a:srgbClr val="695D46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26C0B7-92A3-4D36-91DB-F3E74315A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226" y="2464905"/>
            <a:ext cx="5749582" cy="35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3027A9-8929-4CA3-8456-BEC768759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19" y="1295538"/>
            <a:ext cx="587661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1.Наявність ядра</a:t>
            </a:r>
          </a:p>
          <a:p>
            <a:pPr marL="0" indent="0">
              <a:buNone/>
            </a:pPr>
            <a:endParaRPr lang="uk-UA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2.Наявність мембранних органел</a:t>
            </a:r>
          </a:p>
          <a:p>
            <a:pPr marL="0" indent="0">
              <a:buNone/>
            </a:pPr>
            <a:endParaRPr lang="uk-UA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3.Спадковий матеріал представлений комплексами ДНК з </a:t>
            </a:r>
            <a:r>
              <a:rPr lang="uk-UA" sz="2800" dirty="0" err="1">
                <a:latin typeface="Comic Sans MS" panose="030F0702030302020204" pitchFamily="66" charset="0"/>
              </a:rPr>
              <a:t>гістонами</a:t>
            </a:r>
            <a:endParaRPr lang="uk-UA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uk-UA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4.Кодуюча послідовність генів еукаріотів містить  інформативні (</a:t>
            </a:r>
            <a:r>
              <a:rPr lang="uk-UA" sz="2800" dirty="0" err="1">
                <a:latin typeface="Comic Sans MS" panose="030F0702030302020204" pitchFamily="66" charset="0"/>
              </a:rPr>
              <a:t>екзони</a:t>
            </a:r>
            <a:r>
              <a:rPr lang="uk-UA" sz="2800" dirty="0">
                <a:latin typeface="Comic Sans MS" panose="030F0702030302020204" pitchFamily="66" charset="0"/>
              </a:rPr>
              <a:t>) та неінформативні (</a:t>
            </a:r>
            <a:r>
              <a:rPr lang="uk-UA" sz="2800" dirty="0" err="1">
                <a:latin typeface="Comic Sans MS" panose="030F0702030302020204" pitchFamily="66" charset="0"/>
              </a:rPr>
              <a:t>інтрони</a:t>
            </a:r>
            <a:r>
              <a:rPr lang="uk-UA" sz="2800" dirty="0">
                <a:latin typeface="Comic Sans MS" panose="030F0702030302020204" pitchFamily="66" charset="0"/>
              </a:rPr>
              <a:t>) ділянки</a:t>
            </a:r>
          </a:p>
          <a:p>
            <a:pPr marL="0" indent="0"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800" dirty="0">
                <a:latin typeface="Comic Sans MS" panose="030F0702030302020204" pitchFamily="66" charset="0"/>
              </a:rPr>
              <a:t>5.Рибосоми у </a:t>
            </a:r>
            <a:r>
              <a:rPr lang="ru-RU" sz="2800" dirty="0" err="1">
                <a:latin typeface="Comic Sans MS" panose="030F0702030302020204" pitchFamily="66" charset="0"/>
              </a:rPr>
              <a:t>еукаріотів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більші</a:t>
            </a:r>
            <a:r>
              <a:rPr lang="ru-RU" sz="2800" dirty="0">
                <a:latin typeface="Comic Sans MS" panose="030F0702030302020204" pitchFamily="66" charset="0"/>
              </a:rPr>
              <a:t> (80</a:t>
            </a:r>
            <a:r>
              <a:rPr lang="en-US" sz="2800" dirty="0">
                <a:latin typeface="Comic Sans MS" panose="030F0702030302020204" pitchFamily="66" charset="0"/>
              </a:rPr>
              <a:t>S</a:t>
            </a:r>
            <a:r>
              <a:rPr lang="uk-UA" sz="2800" dirty="0">
                <a:latin typeface="Comic Sans MS" panose="030F0702030302020204" pitchFamily="66" charset="0"/>
              </a:rPr>
              <a:t>-рибосоми), відмінна кількість РНК і білків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800" dirty="0">
              <a:latin typeface="Comic Sans MS" panose="030F0702030302020204" pitchFamily="66" charset="0"/>
            </a:endParaRPr>
          </a:p>
          <a:p>
            <a:endParaRPr lang="ru-RU" sz="2800" dirty="0">
              <a:latin typeface="Comic Sans MS" panose="030F0702030302020204" pitchFamily="66" charset="0"/>
            </a:endParaRPr>
          </a:p>
          <a:p>
            <a:endParaRPr lang="ru-UA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14D83AF7-A4B1-427E-8131-74CA1D56C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8" t="12228" r="25657" b="10719"/>
          <a:stretch/>
        </p:blipFill>
        <p:spPr>
          <a:xfrm>
            <a:off x="6096000" y="1477202"/>
            <a:ext cx="2507044" cy="1775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FFB14A-3BDF-4F76-AAF2-C62BB2D5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866" y="1910790"/>
            <a:ext cx="2874999" cy="1603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1A2A22-019E-42F6-A46F-425646BCF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66" y="3791614"/>
            <a:ext cx="2816751" cy="1603891"/>
          </a:xfrm>
          <a:prstGeom prst="rect">
            <a:avLst/>
          </a:prstGeom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36D2FF9F-DD1F-4618-AEE8-5E7AA85D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Спільні ознаки еукаріотів</a:t>
            </a:r>
            <a:endParaRPr lang="ru-UA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B662F9-49E7-4851-93B4-6FEC56D86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686" y="4205573"/>
            <a:ext cx="2447203" cy="170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FE98C6-B970-4FB5-8E38-BAA2F327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253331"/>
            <a:ext cx="6743700" cy="3764757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6.Клітинна стінка</a:t>
            </a:r>
          </a:p>
          <a:p>
            <a:pPr marL="0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- у рослин – із целюлози</a:t>
            </a:r>
          </a:p>
          <a:p>
            <a:pPr marL="0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- у грибів – із хітину</a:t>
            </a:r>
          </a:p>
          <a:p>
            <a:pPr>
              <a:buFontTx/>
              <a:buChar char="-"/>
            </a:pPr>
            <a:r>
              <a:rPr lang="uk-UA" sz="2800" dirty="0">
                <a:latin typeface="Comic Sans MS" panose="030F0702030302020204" pitchFamily="66" charset="0"/>
              </a:rPr>
              <a:t>клітина тварин замість клітинної стінки оточена глікокаліксом </a:t>
            </a:r>
          </a:p>
          <a:p>
            <a:pPr marL="0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7.Еукаріоти мають складні процеси клітинного поділу (мітоз, мейоз)</a:t>
            </a:r>
            <a:endParaRPr lang="ru-RU" sz="2800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uk-UA" sz="2800" dirty="0">
              <a:latin typeface="Comic Sans MS" panose="030F0702030302020204" pitchFamily="66" charset="0"/>
            </a:endParaRPr>
          </a:p>
          <a:p>
            <a:endParaRPr lang="ru-UA" dirty="0"/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4EBA9E60-EC8B-4D3B-BDAC-F7976291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Спільні ознаки еукаріотів</a:t>
            </a:r>
            <a:endParaRPr lang="ru-UA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72EE3B-7999-4F00-B489-57E164028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79" y="2354659"/>
            <a:ext cx="4267200" cy="1562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515CC4-F218-447F-9F8A-4FEDA1EA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265" y="4643231"/>
            <a:ext cx="67437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4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7AF5C4-E33C-4BE4-85D9-83BE8C51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1</a:t>
            </a:r>
            <a:r>
              <a:rPr lang="ru-RU" b="1" dirty="0">
                <a:latin typeface="Comic Sans MS" panose="030F0702030302020204" pitchFamily="66" charset="0"/>
              </a:rPr>
              <a:t>. </a:t>
            </a:r>
            <a:r>
              <a:rPr lang="ru-RU" b="1" dirty="0" err="1">
                <a:latin typeface="Comic Sans MS" panose="030F0702030302020204" pitchFamily="66" charset="0"/>
              </a:rPr>
              <a:t>наявність</a:t>
            </a:r>
            <a:r>
              <a:rPr lang="ru-RU" b="1" dirty="0">
                <a:latin typeface="Comic Sans MS" panose="030F0702030302020204" pitchFamily="66" charset="0"/>
              </a:rPr>
              <a:t> ядра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→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зростання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адаптивності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2. </a:t>
            </a:r>
            <a:r>
              <a:rPr lang="ru-RU" b="1" dirty="0" err="1">
                <a:latin typeface="Comic Sans MS" panose="030F0702030302020204" pitchFamily="66" charset="0"/>
              </a:rPr>
              <a:t>наявність</a:t>
            </a:r>
            <a:r>
              <a:rPr lang="ru-RU" b="1" dirty="0">
                <a:latin typeface="Comic Sans MS" panose="030F0702030302020204" pitchFamily="66" charset="0"/>
              </a:rPr>
              <a:t> хромосом →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виникнення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статевого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розмноження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3. </a:t>
            </a:r>
            <a:r>
              <a:rPr lang="ru-RU" b="1" dirty="0" err="1">
                <a:latin typeface="Comic Sans MS" panose="030F0702030302020204" pitchFamily="66" charset="0"/>
              </a:rPr>
              <a:t>мозаїчний</a:t>
            </a:r>
            <a:r>
              <a:rPr lang="ru-RU" b="1" dirty="0">
                <a:latin typeface="Comic Sans MS" panose="030F0702030302020204" pitchFamily="66" charset="0"/>
              </a:rPr>
              <a:t> принцип </a:t>
            </a:r>
            <a:r>
              <a:rPr lang="ru-RU" b="1" dirty="0" err="1">
                <a:latin typeface="Comic Sans MS" panose="030F0702030302020204" pitchFamily="66" charset="0"/>
              </a:rPr>
              <a:t>організації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білкових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генів</a:t>
            </a:r>
            <a:r>
              <a:rPr lang="ru-RU" b="1" dirty="0">
                <a:latin typeface="Comic Sans MS" panose="030F0702030302020204" pitchFamily="66" charset="0"/>
              </a:rPr>
              <a:t> →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екзони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змістом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та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інтрони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(без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змісту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4. </a:t>
            </a:r>
            <a:r>
              <a:rPr lang="ru-RU" b="1" dirty="0" err="1">
                <a:latin typeface="Comic Sans MS" panose="030F0702030302020204" pitchFamily="66" charset="0"/>
              </a:rPr>
              <a:t>двошаровість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клітинних</a:t>
            </a:r>
            <a:r>
              <a:rPr lang="ru-RU" b="1" dirty="0">
                <a:latin typeface="Comic Sans MS" panose="030F0702030302020204" pitchFamily="66" charset="0"/>
              </a:rPr>
              <a:t> мембран →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біліпідний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шар +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білки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5. </a:t>
            </a:r>
            <a:r>
              <a:rPr lang="ru-RU" b="1" dirty="0" err="1">
                <a:latin typeface="Comic Sans MS" panose="030F0702030302020204" pitchFamily="66" charset="0"/>
              </a:rPr>
              <a:t>наявність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органел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із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власним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генетичним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апаратом</a:t>
            </a:r>
            <a:r>
              <a:rPr lang="ru-RU" b="1" dirty="0">
                <a:latin typeface="Comic Sans MS" panose="030F0702030302020204" pitchFamily="66" charset="0"/>
              </a:rPr>
              <a:t> →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мітохондрії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пластиди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6. складна структура </a:t>
            </a:r>
            <a:r>
              <a:rPr lang="ru-RU" b="1" dirty="0" err="1">
                <a:latin typeface="Comic Sans MS" panose="030F0702030302020204" pitchFamily="66" charset="0"/>
              </a:rPr>
              <a:t>джгутиків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→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аксонема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(9+2)</a:t>
            </a: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7. </a:t>
            </a:r>
            <a:r>
              <a:rPr lang="ru-RU" b="1" dirty="0" err="1">
                <a:latin typeface="Comic Sans MS" panose="030F0702030302020204" pitchFamily="66" charset="0"/>
              </a:rPr>
              <a:t>наявність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ендоцитозу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→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утворення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везикул</a:t>
            </a: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8. </a:t>
            </a:r>
            <a:r>
              <a:rPr lang="ru-RU" b="1" dirty="0" err="1">
                <a:latin typeface="Comic Sans MS" panose="030F0702030302020204" pitchFamily="66" charset="0"/>
              </a:rPr>
              <a:t>складні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процеси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життєдіяльності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→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процесінг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кросинговер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мітоз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мейоз….</a:t>
            </a:r>
          </a:p>
          <a:p>
            <a:endParaRPr lang="ru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C160372-9D03-457F-BEA3-B35DFF01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ЕУКАРІОТИ (</a:t>
            </a:r>
            <a:r>
              <a:rPr lang="en-US" sz="32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Eukaryota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одно- та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багатоклітинні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організми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які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в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своїх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клітинах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мають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ядро та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мембранні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органели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ru-U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1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16B5AF-EC2B-494E-B3C1-347D83415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922" y="1690688"/>
            <a:ext cx="9886121" cy="4537833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648F1DC-1A61-4572-B571-4C0DC956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Одноклітинні еукаріоти (Протисти)</a:t>
            </a:r>
            <a:endParaRPr lang="ru-U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0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420AF79-529F-4696-BF35-C5264BE03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55893"/>
              </p:ext>
            </p:extLst>
          </p:nvPr>
        </p:nvGraphicFramePr>
        <p:xfrm>
          <a:off x="524031" y="1768839"/>
          <a:ext cx="11143938" cy="4724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9759">
                  <a:extLst>
                    <a:ext uri="{9D8B030D-6E8A-4147-A177-3AD203B41FA5}">
                      <a16:colId xmlns:a16="http://schemas.microsoft.com/office/drawing/2014/main" val="2369115768"/>
                    </a:ext>
                  </a:extLst>
                </a:gridCol>
                <a:gridCol w="7584179">
                  <a:extLst>
                    <a:ext uri="{9D8B030D-6E8A-4147-A177-3AD203B41FA5}">
                      <a16:colId xmlns:a16="http://schemas.microsoft.com/office/drawing/2014/main" val="2638955425"/>
                    </a:ext>
                  </a:extLst>
                </a:gridCol>
              </a:tblGrid>
              <a:tr h="907701">
                <a:tc>
                  <a:txBody>
                    <a:bodyPr/>
                    <a:lstStyle/>
                    <a:p>
                      <a:r>
                        <a:rPr lang="uk-UA" sz="2800" dirty="0">
                          <a:latin typeface="Comic Sans MS" panose="030F0702030302020204" pitchFamily="66" charset="0"/>
                        </a:rPr>
                        <a:t>Назва групи</a:t>
                      </a:r>
                      <a:endParaRPr lang="ru-UA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>
                          <a:latin typeface="Comic Sans MS" panose="030F0702030302020204" pitchFamily="66" charset="0"/>
                        </a:rPr>
                        <a:t>Характеристика</a:t>
                      </a:r>
                      <a:endParaRPr lang="ru-UA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940766"/>
                  </a:ext>
                </a:extLst>
              </a:tr>
              <a:tr h="1051680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Рослини</a:t>
                      </a:r>
                    </a:p>
                    <a:p>
                      <a:r>
                        <a:rPr lang="uk-UA" sz="2400" b="1" dirty="0">
                          <a:latin typeface="Comic Sans MS" panose="030F0702030302020204" pitchFamily="66" charset="0"/>
                        </a:rPr>
                        <a:t>(бл.250 тис. видів)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Comic Sans MS" panose="030F0702030302020204" pitchFamily="66" charset="0"/>
                        </a:rPr>
                        <a:t>Багатоклітинні еукаріотичні організми, у яких автотрофне живлення й прикріплений спосіб життя</a:t>
                      </a:r>
                      <a:endParaRPr lang="ru-UA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748331"/>
                  </a:ext>
                </a:extLst>
              </a:tr>
              <a:tr h="1145375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Гриби</a:t>
                      </a:r>
                    </a:p>
                    <a:p>
                      <a:r>
                        <a:rPr lang="uk-UA" sz="2400" b="1" dirty="0">
                          <a:latin typeface="Comic Sans MS" panose="030F0702030302020204" pitchFamily="66" charset="0"/>
                        </a:rPr>
                        <a:t>(бл.100тис. видів)</a:t>
                      </a:r>
                      <a:endParaRPr lang="ru-UA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Comic Sans MS" panose="030F0702030302020204" pitchFamily="66" charset="0"/>
                        </a:rPr>
                        <a:t>Багатоклітинні еукаріотичні організми, у яких гетеротрофне живлення й прикріплений спосіб життя</a:t>
                      </a:r>
                      <a:endParaRPr lang="ru-UA" sz="1800" b="1" dirty="0">
                        <a:latin typeface="Comic Sans MS" panose="030F0702030302020204" pitchFamily="66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131675"/>
                  </a:ext>
                </a:extLst>
              </a:tr>
              <a:tr h="1145375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Тварини</a:t>
                      </a:r>
                      <a:r>
                        <a:rPr lang="uk-UA" sz="24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uk-UA" sz="2400" b="1" dirty="0">
                          <a:latin typeface="Comic Sans MS" panose="030F0702030302020204" pitchFamily="66" charset="0"/>
                        </a:rPr>
                        <a:t>(бл. 1,4 млн. видів)</a:t>
                      </a:r>
                      <a:endParaRPr lang="ru-UA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Comic Sans MS" panose="030F0702030302020204" pitchFamily="66" charset="0"/>
                        </a:rPr>
                        <a:t>Багатоклітинні еукаріотичні організми, у яких гетеротрофне живлення й активний спосіб життя</a:t>
                      </a:r>
                      <a:endParaRPr lang="ru-UA" sz="1800" b="1" dirty="0">
                        <a:latin typeface="Comic Sans MS" panose="030F0702030302020204" pitchFamily="66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196923"/>
                  </a:ext>
                </a:extLst>
              </a:tr>
              <a:tr h="473905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827585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42EAF4-D849-42D3-BEDA-BD4A6518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172127"/>
          </a:xfr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Різноманітність багатоклітинних еукаріотів</a:t>
            </a:r>
            <a:endParaRPr lang="ru-UA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8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77914-FEDE-46F7-A5BD-F115AE0F49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РОСЛИНИ 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Plantae) -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багатоклітинні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еукаріотичні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організми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найзагальнішими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особливостями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яких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є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пластиди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фотоавтотрофне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живлення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прикріплений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спосіб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життя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ru-U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1D625-8C08-45E5-B77F-4DC88DFC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901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.Клітини є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тригеномними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- з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ядерним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мітохондріальним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пластидним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геномами.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Клітинна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стінка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з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целюлози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запасливі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включення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вигляді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крохмальних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зерен.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Вищі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рослини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мають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твірні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провідні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механічні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основні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покривні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тканини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утворюють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вегетативні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генеративні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органи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Реагують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рослинні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організми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впливи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середовища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за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допомогою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тропізмів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і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настій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регуляція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процесів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життєдіяльності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відбувається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за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участю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фітогормонів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UA" sz="2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D616F-1667-4CD6-AFE7-F08848B9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85" y="1938545"/>
            <a:ext cx="4876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5073F-0A9F-4709-8A09-055CF2DB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6"/>
            <a:ext cx="11490286" cy="1092614"/>
          </a:xfr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Основними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напрямами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еволюції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рослин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були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endParaRPr lang="ru-U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AFEB9-CE1F-4351-9F18-FA06B025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62" y="1825625"/>
            <a:ext cx="10428437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багатоклітинність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формування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нестатевого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статевого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поколінь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становлення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двох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еволюційних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напрямів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наземних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рослин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гаметофітного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й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спорофітного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запліднення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без води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виникнення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насінини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формування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квітки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, плоду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подвійне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запліднення</a:t>
            </a:r>
            <a:endParaRPr lang="ru-UA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D3CD1-FBE3-4074-AA35-FB8CA8CD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667044"/>
            <a:ext cx="259687" cy="5503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02908-84D6-4169-A9C2-33CADB45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6" y="2217424"/>
            <a:ext cx="359626" cy="484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E26B1F-6D44-492D-8CF2-C50894E5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2963857"/>
            <a:ext cx="345262" cy="4651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87BFBB-0CB6-4AC9-99C6-B7557DDB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4" y="3646813"/>
            <a:ext cx="345262" cy="4651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A625F1-B807-4A03-9F86-FE0882EC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3" y="4197193"/>
            <a:ext cx="359626" cy="4844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CFE483-2A33-4575-B4CC-E94C820E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3" y="4681687"/>
            <a:ext cx="378016" cy="5092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B3C377-4589-4997-8958-815D8CBF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3" y="5235201"/>
            <a:ext cx="408530" cy="5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944</Words>
  <Application>Microsoft Office PowerPoint</Application>
  <PresentationFormat>Широкоэкранный</PresentationFormat>
  <Paragraphs>152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Open Sans</vt:lpstr>
      <vt:lpstr>Тема Office</vt:lpstr>
      <vt:lpstr>Еукаріоти.  Огляд основних еукаріотичних таксонів.</vt:lpstr>
      <vt:lpstr>ЕУКАРІОТИ (Eukaryota) - одно- та багатоклітинні організми, які в своїх клітинах мають ядро та мембранні органели.</vt:lpstr>
      <vt:lpstr>Спільні ознаки еукаріотів</vt:lpstr>
      <vt:lpstr>Спільні ознаки еукаріотів</vt:lpstr>
      <vt:lpstr>ЕУКАРІОТИ (Eukaryota) - одно- та багатоклітинні організми, які в своїх клітинах мають ядро та мембранні органели.</vt:lpstr>
      <vt:lpstr>Одноклітинні еукаріоти (Протисти)</vt:lpstr>
      <vt:lpstr>Різноманітність багатоклітинних еукаріотів</vt:lpstr>
      <vt:lpstr>РОСЛИНИ (Plantae) - багатоклітинні еукаріотичні організми, найзагальнішими особливостями яких є пластиди, фотоавтотрофне живлення та прикріплений спосіб життя.</vt:lpstr>
      <vt:lpstr>Основними напрямами еволюції рослин були: </vt:lpstr>
      <vt:lpstr>Царство Рослини</vt:lpstr>
      <vt:lpstr>Царство Рослини</vt:lpstr>
      <vt:lpstr>Для класифікації рослин застосовують такі основні систематичні категорії</vt:lpstr>
      <vt:lpstr>ГРИБИ (Fungi) - багатоклітинні гетеротрофні еукаріотичні організми, найзагальнішими ознаками яких є осмотичне живлення та прикріплений спосіб життя. </vt:lpstr>
      <vt:lpstr>ГРИБИ (Fungi) - багатоклітинні гетеротрофні еукаріотичні організми, найзагальнішими ознаками яких є осмотичне живлення та прикріплений спосіб життя. </vt:lpstr>
      <vt:lpstr>Основні екологічні групи грибів</vt:lpstr>
      <vt:lpstr>ТВАРИНИ (Animalia) - багатоклітинні еукаріотичні організми, найзагальнішими особливостями яких є хемогетеротрофне живлення та активний рух (локомоція). </vt:lpstr>
      <vt:lpstr>Основні напрями еволюції тварин</vt:lpstr>
      <vt:lpstr>Для класифікації тварин застосовують такі основні систематичні категорії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Еукаріоти.  Огляд основних еукаріотичних таксонів.</dc:title>
  <dc:creator>Acer</dc:creator>
  <cp:lastModifiedBy>Acer</cp:lastModifiedBy>
  <cp:revision>37</cp:revision>
  <dcterms:created xsi:type="dcterms:W3CDTF">2021-03-28T15:51:40Z</dcterms:created>
  <dcterms:modified xsi:type="dcterms:W3CDTF">2021-03-29T20:22:28Z</dcterms:modified>
</cp:coreProperties>
</file>