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81" r:id="rId5"/>
    <p:sldId id="282" r:id="rId6"/>
    <p:sldId id="258" r:id="rId7"/>
    <p:sldId id="259" r:id="rId8"/>
    <p:sldId id="284" r:id="rId9"/>
    <p:sldId id="263" r:id="rId10"/>
    <p:sldId id="276" r:id="rId11"/>
    <p:sldId id="283" r:id="rId12"/>
    <p:sldId id="285" r:id="rId13"/>
    <p:sldId id="288" r:id="rId14"/>
    <p:sldId id="280" r:id="rId15"/>
    <p:sldId id="278" r:id="rId16"/>
    <p:sldId id="287" r:id="rId17"/>
    <p:sldId id="289" r:id="rId18"/>
    <p:sldId id="290" r:id="rId19"/>
    <p:sldId id="292" r:id="rId20"/>
    <p:sldId id="291" r:id="rId21"/>
    <p:sldId id="270" r:id="rId22"/>
    <p:sldId id="265" r:id="rId23"/>
    <p:sldId id="266" r:id="rId24"/>
    <p:sldId id="267" r:id="rId25"/>
    <p:sldId id="260" r:id="rId26"/>
    <p:sldId id="272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  <a:srgbClr val="007635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96" d="100"/>
          <a:sy n="96" d="100"/>
        </p:scale>
        <p:origin x="38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osk126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45306" y="2428868"/>
            <a:ext cx="5198694" cy="44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osk126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71472" y="-6944"/>
            <a:ext cx="8057728" cy="6864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osk126.png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3636" y="4286256"/>
            <a:ext cx="2862078" cy="243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885E9-57E7-43A0-B8D1-300EF4DB9B00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8631E-7DB5-4C5B-981A-C7E6D81B797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24500" cmpd="dbl">
            <a:solidFill>
              <a:schemeClr val="accent2">
                <a:shade val="85000"/>
                <a:satMod val="155000"/>
              </a:schemeClr>
            </a:solidFill>
            <a:prstDash val="solid"/>
            <a:miter lim="800000"/>
          </a:ln>
          <a:gradFill>
            <a:gsLst>
              <a:gs pos="10000">
                <a:schemeClr val="accent2">
                  <a:tint val="10000"/>
                  <a:satMod val="155000"/>
                </a:schemeClr>
              </a:gs>
              <a:gs pos="60000">
                <a:schemeClr val="accent2">
                  <a:tint val="30000"/>
                  <a:satMod val="155000"/>
                </a:schemeClr>
              </a:gs>
              <a:gs pos="100000">
                <a:schemeClr val="accent2">
                  <a:tint val="73000"/>
                  <a:satMod val="155000"/>
                </a:schemeClr>
              </a:gs>
            </a:gsLst>
            <a:lin ang="5400000"/>
          </a:gradFill>
          <a:effectLst>
            <a:outerShdw blurRad="38100" dist="38100" dir="7020000" algn="tl">
              <a:srgbClr val="000000"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hyperlink" Target="https://www.youtube.com/watch?v=D_XspLsVKdk" TargetMode="External"/><Relationship Id="rId18" Type="http://schemas.openxmlformats.org/officeDocument/2006/relationships/image" Target="../media/image60.png"/><Relationship Id="rId3" Type="http://schemas.openxmlformats.org/officeDocument/2006/relationships/hyperlink" Target="https://learningapps.org/watch?v=psbfkhafk20" TargetMode="External"/><Relationship Id="rId7" Type="http://schemas.openxmlformats.org/officeDocument/2006/relationships/hyperlink" Target="https://wordwall.net/uk/result/a/36750120" TargetMode="External"/><Relationship Id="rId12" Type="http://schemas.openxmlformats.org/officeDocument/2006/relationships/image" Target="../media/image57.png"/><Relationship Id="rId17" Type="http://schemas.openxmlformats.org/officeDocument/2006/relationships/hyperlink" Target="https://uk.piliapp.com/random/dice/?num=3" TargetMode="External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hyperlink" Target="https://vseosvita.ua/test/office" TargetMode="External"/><Relationship Id="rId5" Type="http://schemas.openxmlformats.org/officeDocument/2006/relationships/hyperlink" Target="https://www.liveworksheets.com/w/uk/literaturne-chitannya/7573293" TargetMode="External"/><Relationship Id="rId15" Type="http://schemas.openxmlformats.org/officeDocument/2006/relationships/hyperlink" Target="https://www.youtube.com/watch?v=jEC2eJgXKC4&amp;t=50s" TargetMode="External"/><Relationship Id="rId10" Type="http://schemas.openxmlformats.org/officeDocument/2006/relationships/image" Target="../media/image56.png"/><Relationship Id="rId19" Type="http://schemas.openxmlformats.org/officeDocument/2006/relationships/hyperlink" Target="https://wordart.com/edit/qnbo9fmge5ve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s://naurok.com.ua/test/homework/47840470" TargetMode="External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98.jpeg"/><Relationship Id="rId3" Type="http://schemas.openxmlformats.org/officeDocument/2006/relationships/image" Target="../media/image83.png"/><Relationship Id="rId21" Type="http://schemas.openxmlformats.org/officeDocument/2006/relationships/image" Target="../media/image101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jpeg"/><Relationship Id="rId2" Type="http://schemas.openxmlformats.org/officeDocument/2006/relationships/image" Target="../media/image6.png"/><Relationship Id="rId16" Type="http://schemas.openxmlformats.org/officeDocument/2006/relationships/image" Target="../media/image96.jpe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19" Type="http://schemas.openxmlformats.org/officeDocument/2006/relationships/image" Target="../media/image99.jpeg"/><Relationship Id="rId4" Type="http://schemas.openxmlformats.org/officeDocument/2006/relationships/image" Target="../media/image84.pn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6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457" y="0"/>
            <a:ext cx="93484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717032"/>
            <a:ext cx="7772400" cy="147002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uk-UA" sz="360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Портфоліо</a:t>
            </a:r>
            <a:br>
              <a:rPr lang="uk-UA" sz="360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6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вчителя початкових класів</a:t>
            </a:r>
            <a:br>
              <a:rPr lang="uk-UA" sz="36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600" b="0" i="1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Березанської</a:t>
            </a:r>
            <a:r>
              <a:rPr lang="uk-UA" sz="36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 гімназії </a:t>
            </a:r>
            <a:r>
              <a:rPr lang="uk-UA" sz="36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із структурним підрозділом початкової школи </a:t>
            </a:r>
            <a:r>
              <a:rPr lang="uk-UA" sz="36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36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600" b="0" i="1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Вигодянської</a:t>
            </a:r>
            <a:r>
              <a:rPr lang="uk-UA" sz="36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uk-UA" sz="36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сільської </a:t>
            </a:r>
            <a:r>
              <a:rPr lang="uk-UA" sz="36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ради</a:t>
            </a:r>
            <a:br>
              <a:rPr lang="uk-UA" sz="36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6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ПЕТРЕНКО </a:t>
            </a:r>
            <a:br>
              <a:rPr lang="uk-UA" sz="36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6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>ІРИНИ АНАТОЛІЇВНИ</a:t>
            </a:r>
            <a:r>
              <a:rPr lang="uk-UA" sz="40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4000" b="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40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40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40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4000" b="0" i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4000" b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ru-RU" sz="4000" b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4000" b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+mn-ea"/>
                <a:cs typeface="+mn-cs"/>
              </a:rPr>
            </a:br>
            <a:endParaRPr lang="ru-RU" sz="4000" dirty="0"/>
          </a:p>
        </p:txBody>
      </p:sp>
      <p:pic>
        <p:nvPicPr>
          <p:cNvPr id="3" name="Yakuro - Pink... The Color Of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54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0488" numSld="2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17364"/>
            <a:ext cx="9352075" cy="6877189"/>
          </a:xfrm>
          <a:prstGeom prst="rect">
            <a:avLst/>
          </a:prstGeom>
        </p:spPr>
      </p:pic>
      <p:pic>
        <p:nvPicPr>
          <p:cNvPr id="9222" name="Picture 6" descr="https://lh3.googleusercontent.com/pw/AP1GczPkokA08p0MA1Q9wDpQB4Jf5BaJjeNsHw31RI3p_nrvldRc0SvHhjHYrr73r6RiQyej7S7AuuD8Jb_a9g3wdEB6uD90V7I_PwdQxZPKjetHAdIWRbpFcNITGZMR6WBgLNntKvXv7HDCCwoJj8ONM6-TFaAUtjbgHAKMbLkexpX4wuyk-iWFPz_qDCtJZ8laaDiMD6_yxHh7SFLriohErets3fZSnmtSVw16OKdbhz03Ak5kBhE8Ob9kEdhTZZIBUVxWdEajmNZRrOU9bCw_FPEiVkFUWpLh1zLAhq7ipYmixTYcHo_mPp8tNBaHEGP4cePvgTnnGbeTSRPV-m6mbGTve7RKYroDjHaCLYwgzcN-Xxpi11vwQzAwdN4lWjVnyxyy4gW7A1b23fZZGGYtSoDZjy4kHJTaaHP6vAK6KS5H0POvTOEtAndSkEVcLDjj8k6faL0qrwGBp1Md2z37VAlTQ7HOggl4cTFUvhBvE6Vi6gEEhyCJmIzgJPLNQC_-W9sfwPkFSsr_nGIRtOhnCq4GGAc7iJQ1al06lH5mPzNUxMQ6g446okcxL1k4ckxhYBlYSVB06DEoQl0qkIrMLT5FDSgxXPc9TnRhoZgQR5kDSYejjfTik3xF3ZZYoe-2ZG7LSOC3YnRJOKMxjsLzOl0huma591llmIAVE2LE-hpuFo-qAqyK4QyE7mzRyM8eFfn3p3WeH-E0YjiTAVArvAuGVzAribdgLbmWmWzRE5kF-6zQSO5PzAYFUKZeUHTuCZEa93J9kwcIc6BZ1NwC-8UKWLx3TnCkxWzC-VbocwlPN4XKWftKSFrCnqukRcN6v96PrBOqpcptdbjB2RxOpHSV_t1KpRzJsvVsyu--u8ZGb5f1wXNx5DOiyFGuJbHtx7MMgt0dxZ8q8-F2UYib8RRZpbYL-gDepVFZKTwK1T8ojKLtoHa_rw_Sjv9K=w693-h923-s-no-gm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0227">
            <a:off x="558410" y="1185408"/>
            <a:ext cx="3588762" cy="507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3.googleusercontent.com/pw/AP1GczMav_x3Uyg3qb89IGzd8ZDuVrecWp75CCXItj7PO2FXK4KO2uJO4ad4a41N_rPqYG5YbteesleUvSi4idAvmO26_4xnESNvEL0vKHUCJfJj4VoagTUmA9kLLW3h7_LZduRa0fZusKU1rKl4e3Sj0JK9sq5t21PHtdNoKOg3-oiLmdzn85wBFjOpGCLYcjdnzWwq1IuU164nok3bTJ-Fq9EI_DDOw4GLMwEakotFomEcQDWG13O-c61MChRD7c48iKyWBe36vqBI-5u-28YdRtNQ3Qbr8E-tH3VV0ryoVvJ1pQsQ-o22SVHARYVYV3Lrx97wVN1KrJAcG1iZ2SsVfb2Mq-60hXkzcFI10dJ5I8KLPWxzPbiEshuVUf6KPyY1xbKfEpbIOKnIqDUj8XsMuyrrB-sybt2Iu4hsrG9fVdRxzWIcD_5xyHRabgzTUVqYcwxoNoO6CdKg92Pfa3StDMbOhocLXe8sLmsSBbMNt_PfSvktmA8p6rjTdYTF82LXFP1p3njhb6rVhXeV9WhNjHwIl59BEXIhn-QOVqQKwO_f-hQxRrgbOVLarx5j6tIfpGldEV-qizTdgUbonoegqoQefNb-ttmjdhn3D5Ry75sLIC8VACtSQEJJxaKOrwxW34k2B8CS8ZNnOiH1zGfJo4Ak3zC5NGWfFyssRij2yI9R_ZuwjmIPEOaI0qxrBi-1R3HwVwEdlbVHipIge7Q6Wk2loz_MQszBPKlhijUo-r6ZkqwdlUH-NUFXGLuIQOhA3GzdQIAVChjlGAn_yK2f1tJWdrJ1sC7dnnONaPpCdydOcCv4deqj4PC1WBCeuMQilvdWwEpWK4o8hGadZzRAFviVc8Bivo6tfLlZB4T-1dCYq8hJiAmzq3vCrEjk6h7TWGWuDtW5nmbe6yu1Y9m9gvZJVLzpDCK2U62fXH6DzvFkBDLclbNA46FNms1w=w693-h923-s-no-gm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836">
            <a:off x="5193775" y="1195494"/>
            <a:ext cx="3672408" cy="489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На зображенні може бути: 1 особа, стоїть та у приміщенні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2128" r="-1503" b="8510"/>
          <a:stretch/>
        </p:blipFill>
        <p:spPr bwMode="auto">
          <a:xfrm>
            <a:off x="3141363" y="1510290"/>
            <a:ext cx="3345478" cy="5349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36621" y="116632"/>
            <a:ext cx="6476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Методична робота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21040"/>
            <a:ext cx="9352075" cy="68159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525963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ct val="0"/>
              </a:spcBef>
              <a:buNone/>
              <a:defRPr/>
            </a:pPr>
            <a:endParaRPr lang="uk-UA" sz="4000" b="1" i="1" dirty="0" smtClean="0">
              <a:solidFill>
                <a:srgbClr val="002060"/>
              </a:solidFill>
              <a:latin typeface="Times New Roman"/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uk-UA" sz="4000" b="1" i="1" dirty="0" smtClean="0">
                <a:solidFill>
                  <a:srgbClr val="002060"/>
                </a:solidFill>
                <a:latin typeface="Times New Roman"/>
              </a:rPr>
              <a:t>       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Проблема </a:t>
            </a:r>
            <a:r>
              <a:rPr lang="uk-UA" sz="4000" b="1" i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над якою працюю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: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endParaRPr lang="ru-RU" sz="900" b="1" i="1" dirty="0">
              <a:solidFill>
                <a:srgbClr val="002060"/>
              </a:solidFill>
              <a:latin typeface="Times New Roman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uk-UA" sz="3600" b="1" i="1" dirty="0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3600" b="1" i="1" dirty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 smtClean="0">
              <a:ln w="10160">
                <a:solidFill>
                  <a:srgbClr val="007635"/>
                </a:solidFill>
                <a:prstDash val="solid"/>
              </a:ln>
              <a:solidFill>
                <a:srgbClr val="00763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ru-RU" sz="3600" b="1" i="1" dirty="0" err="1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3600" b="1" i="1" dirty="0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компетентності</a:t>
            </a:r>
            <a:endParaRPr lang="ru-RU" sz="3600" b="1" i="1" dirty="0">
              <a:ln w="10160">
                <a:solidFill>
                  <a:srgbClr val="007635"/>
                </a:solidFill>
                <a:prstDash val="solid"/>
              </a:ln>
              <a:solidFill>
                <a:srgbClr val="00763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ru-RU" sz="3600" b="1" i="1" dirty="0" err="1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молодших</a:t>
            </a:r>
            <a:r>
              <a:rPr lang="ru-RU" sz="3600" b="1" i="1" dirty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sz="3600" b="1" i="1" dirty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 smtClean="0">
              <a:ln w="10160">
                <a:solidFill>
                  <a:srgbClr val="007635"/>
                </a:solidFill>
                <a:prstDash val="solid"/>
              </a:ln>
              <a:solidFill>
                <a:srgbClr val="00763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ru-RU" sz="3600" b="1" i="1" dirty="0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i="1" dirty="0" err="1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3600" b="1" i="1" dirty="0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НУШ</a:t>
            </a:r>
            <a:r>
              <a:rPr lang="uk-UA" sz="3600" b="1" i="1" dirty="0" smtClean="0">
                <a:ln w="10160">
                  <a:solidFill>
                    <a:srgbClr val="007635"/>
                  </a:solidFill>
                  <a:prstDash val="solid"/>
                </a:ln>
                <a:solidFill>
                  <a:srgbClr val="00763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 smtClean="0">
              <a:ln w="10160">
                <a:solidFill>
                  <a:srgbClr val="007635"/>
                </a:solidFill>
                <a:prstDash val="solid"/>
              </a:ln>
              <a:solidFill>
                <a:srgbClr val="00763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endParaRPr lang="ru-RU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9119">
            <a:off x="5730494" y="4213716"/>
            <a:ext cx="3279319" cy="2270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417">
            <a:off x="201847" y="4188421"/>
            <a:ext cx="3095328" cy="2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2075" cy="68159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4369" y="116632"/>
            <a:ext cx="6740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Освітні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платформи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332005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4969">
            <a:off x="542691" y="1286641"/>
            <a:ext cx="4715783" cy="265262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882">
            <a:off x="159431" y="3474310"/>
            <a:ext cx="4720980" cy="26555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435">
            <a:off x="4131175" y="3485960"/>
            <a:ext cx="4956043" cy="27877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08" y="4331466"/>
            <a:ext cx="4192107" cy="23580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5259435"/>
            <a:ext cx="877731" cy="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207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4369" y="116632"/>
            <a:ext cx="6740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Освітні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платформи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22" y="1132511"/>
            <a:ext cx="2937498" cy="146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4568">
            <a:off x="518361" y="3651749"/>
            <a:ext cx="6884252" cy="2429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52935"/>
            <a:ext cx="7482283" cy="1706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3565">
            <a:off x="1546794" y="4032701"/>
            <a:ext cx="7504049" cy="2149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411">
            <a:off x="1409725" y="3073851"/>
            <a:ext cx="7065893" cy="21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55" y="11400"/>
            <a:ext cx="9352075" cy="6846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81346" y="116632"/>
            <a:ext cx="3986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Застосунки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Learning Aps | nachalochka14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160">
            <a:off x="1627339" y="106179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Live worksheets.jpg - Wikipedi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276638"/>
            <a:ext cx="1988386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 descr="Створення цифрових навчальних ресурсів за допомогою інтерактивного  онлайн-сервісу WordWall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12703" b="14879"/>
          <a:stretch/>
        </p:blipFill>
        <p:spPr bwMode="auto">
          <a:xfrm rot="542303">
            <a:off x="6309725" y="1397683"/>
            <a:ext cx="1934760" cy="1507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AutoShape 10" descr="Освітній проект «На Урок» для вчител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" name="Рисунок 10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1" t="27128" r="792" b="25833"/>
          <a:stretch/>
        </p:blipFill>
        <p:spPr>
          <a:xfrm>
            <a:off x="3890515" y="2861261"/>
            <a:ext cx="2143125" cy="1008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608845">
            <a:off x="816873" y="3412595"/>
            <a:ext cx="2880320" cy="95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hlinkClick r:id="rId13"/>
          </p:cNvPr>
          <p:cNvPicPr>
            <a:picLocks noChangeAspect="1"/>
          </p:cNvPicPr>
          <p:nvPr/>
        </p:nvPicPr>
        <p:blipFill rotWithShape="1">
          <a:blip r:embed="rId14"/>
          <a:srcRect t="18018" b="14468"/>
          <a:stretch/>
        </p:blipFill>
        <p:spPr>
          <a:xfrm rot="1038055">
            <a:off x="6157986" y="3080045"/>
            <a:ext cx="2143875" cy="144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2100" y="3949683"/>
            <a:ext cx="3457575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6" name="Picture 18" descr="https://lh7-us.googleusercontent.com/zAJkCpah9ntD5g6Gxwx4zItnHzhmG7OqXONmx9AqEokADUD_nZonw53vqGSun_hKHk5U8Q34PP41uNgKiWv4hs9zUX1gbP7uFhshvEag0XKUUNmZfaMaWLCuJlYEZrxHNZJGEEUmd2ku4Bu46ABXxg=s2048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7128">
            <a:off x="1636671" y="4225850"/>
            <a:ext cx="17716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CML/CELV &gt; Resources &gt; Inventory of ICT tools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167">
            <a:off x="6072341" y="4920017"/>
            <a:ext cx="2409528" cy="8227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17992"/>
            <a:ext cx="9352075" cy="682201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028">
            <a:off x="244671" y="1150770"/>
            <a:ext cx="3951070" cy="222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243">
            <a:off x="4436931" y="1319258"/>
            <a:ext cx="3951070" cy="222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22957"/>
            <a:ext cx="4180101" cy="235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27584" y="36057"/>
            <a:ext cx="8229600" cy="1143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Застосунки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921">
            <a:off x="59558" y="3792084"/>
            <a:ext cx="4339918" cy="244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970">
            <a:off x="4785022" y="3816552"/>
            <a:ext cx="4322176" cy="243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62" y="4325176"/>
            <a:ext cx="4558080" cy="256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3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4"/>
            <a:ext cx="9352075" cy="6815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268760"/>
            <a:ext cx="4429125" cy="125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81346" y="116632"/>
            <a:ext cx="3986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Застосунки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748">
            <a:off x="228985" y="2718360"/>
            <a:ext cx="4994200" cy="28092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549">
            <a:off x="4127421" y="2823838"/>
            <a:ext cx="4665696" cy="2624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599">
            <a:off x="927765" y="3387812"/>
            <a:ext cx="5076056" cy="2855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1646">
            <a:off x="3851618" y="3498759"/>
            <a:ext cx="4840133" cy="2722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86406">
            <a:off x="2624491" y="3846482"/>
            <a:ext cx="4673580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6" y="-34778"/>
            <a:ext cx="9352075" cy="68927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81346" y="116632"/>
            <a:ext cx="3986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Застосунки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33478"/>
          <a:stretch/>
        </p:blipFill>
        <p:spPr>
          <a:xfrm>
            <a:off x="4544237" y="1039962"/>
            <a:ext cx="3944226" cy="1570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952">
            <a:off x="4169995" y="3125808"/>
            <a:ext cx="4806644" cy="2703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9846">
            <a:off x="408069" y="2882876"/>
            <a:ext cx="5495577" cy="3091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060">
            <a:off x="824973" y="2974645"/>
            <a:ext cx="5526360" cy="310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382">
            <a:off x="2940953" y="3266903"/>
            <a:ext cx="5486763" cy="30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6" y="-34778"/>
            <a:ext cx="9352075" cy="68927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58718" y="116632"/>
            <a:ext cx="4232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Оцінювання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260" y="1008334"/>
            <a:ext cx="46030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34" y="2780928"/>
            <a:ext cx="5782144" cy="3252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5706">
            <a:off x="419819" y="2029769"/>
            <a:ext cx="3012249" cy="4265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7734">
            <a:off x="5501442" y="2002450"/>
            <a:ext cx="3164174" cy="4471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983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6" y="-34778"/>
            <a:ext cx="9352075" cy="6892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6409">
            <a:off x="2176830" y="1450937"/>
            <a:ext cx="2756989" cy="1940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0950">
            <a:off x="5651731" y="1455059"/>
            <a:ext cx="2665329" cy="1863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40" y="2141401"/>
            <a:ext cx="2679006" cy="19092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" y="1575644"/>
            <a:ext cx="2351340" cy="3327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3" y="2114168"/>
            <a:ext cx="2426643" cy="3433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6" y="2428452"/>
            <a:ext cx="2426643" cy="34336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52" y="2413823"/>
            <a:ext cx="2779575" cy="39330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94" y="1586673"/>
            <a:ext cx="2525127" cy="3573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61" y="2132418"/>
            <a:ext cx="2525127" cy="35730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2" y="2201144"/>
            <a:ext cx="2476557" cy="35042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" y="2762671"/>
            <a:ext cx="2533051" cy="35838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16" y="2938724"/>
            <a:ext cx="2429419" cy="34362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22" y="3257917"/>
            <a:ext cx="2308078" cy="32646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21" y="3316672"/>
            <a:ext cx="2339798" cy="33094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3" y="3373023"/>
            <a:ext cx="2308078" cy="32646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53" y="3161696"/>
            <a:ext cx="2193085" cy="31031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47" y="3501510"/>
            <a:ext cx="2132942" cy="30180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98" y="3635369"/>
            <a:ext cx="2098766" cy="29697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26" y="3779990"/>
            <a:ext cx="2056420" cy="291060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234776" y="116632"/>
            <a:ext cx="5880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Наші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досягнення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059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620688"/>
            <a:ext cx="5400600" cy="5976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Загальні відомості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Прізвище, ім’я, по-батькові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: Петренко Ірина Анатоліївна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Дата народження: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20 грудня 1984 року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Освіта: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вища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Закінчила: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Одеський державний педагогічний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коледж  ПУДПУ ім. </a:t>
            </a:r>
            <a:r>
              <a:rPr lang="uk-UA" sz="2000" b="1" dirty="0" err="1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К.Д.Ушинського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у 2004 р.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Південноукраїнський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державний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педагогічний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університет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ім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.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К.Д.Ушинського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у 2008 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u="sng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Спеціальність</a:t>
            </a:r>
            <a:r>
              <a:rPr lang="ru-RU" sz="2000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за дипломом: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вчитель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початкових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класів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,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вчитель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української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мови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та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літератури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і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зарубіжної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літератури</a:t>
            </a: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u="sng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Педагогічний</a:t>
            </a:r>
            <a:r>
              <a:rPr lang="ru-RU" sz="2000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стаж </a:t>
            </a:r>
            <a:r>
              <a:rPr lang="ru-RU" sz="2000" b="1" u="sng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роботи</a:t>
            </a:r>
            <a:r>
              <a:rPr lang="ru-RU" sz="2000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: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14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років</a:t>
            </a: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u="sng" dirty="0" err="1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Категорія</a:t>
            </a:r>
            <a:r>
              <a:rPr lang="ru-RU" sz="2000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: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Спеціаліст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І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категорії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. 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>
              <a:buFontTx/>
              <a:buChar char="-"/>
            </a:pPr>
            <a:endParaRPr lang="uk-UA" sz="2000" b="1" dirty="0" smtClean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indent="0">
              <a:buNone/>
            </a:pPr>
            <a:endParaRPr lang="uk-UA" sz="1400" dirty="0" smtClean="0">
              <a:solidFill>
                <a:srgbClr val="C00000"/>
              </a:solidFill>
              <a:latin typeface="Times New Roman"/>
              <a:ea typeface="+mj-ea"/>
              <a:cs typeface="+mj-cs"/>
            </a:endParaRPr>
          </a:p>
          <a:p>
            <a:pPr marL="0" indent="0">
              <a:buNone/>
            </a:pPr>
            <a:endParaRPr lang="uk-UA" sz="1400" dirty="0">
              <a:solidFill>
                <a:srgbClr val="C00000"/>
              </a:solidFill>
              <a:latin typeface="Times New Roman"/>
              <a:ea typeface="+mj-ea"/>
              <a:cs typeface="+mj-cs"/>
            </a:endParaRPr>
          </a:p>
          <a:p>
            <a:pPr marL="0" indent="0">
              <a:buNone/>
            </a:pPr>
            <a:r>
              <a:rPr lang="uk-UA" sz="1400" dirty="0" smtClean="0">
                <a:solidFill>
                  <a:srgbClr val="C00000"/>
                </a:solidFill>
                <a:latin typeface="Times New Roman"/>
                <a:ea typeface="+mj-ea"/>
                <a:cs typeface="+mj-cs"/>
              </a:rPr>
              <a:t/>
            </a:r>
            <a:br>
              <a:rPr lang="uk-UA" sz="1400" dirty="0" smtClean="0">
                <a:solidFill>
                  <a:srgbClr val="C00000"/>
                </a:solidFill>
                <a:latin typeface="Times New Roman"/>
                <a:ea typeface="+mj-ea"/>
                <a:cs typeface="+mj-cs"/>
              </a:rPr>
            </a:br>
            <a:endParaRPr lang="ru-RU" sz="1400" dirty="0"/>
          </a:p>
        </p:txBody>
      </p:sp>
      <p:pic>
        <p:nvPicPr>
          <p:cNvPr id="1026" name="Picture 2" descr="https://lh3.googleusercontent.com/pw/AP1GczMXgDCvFMWDkF9faV4aah_TZoh5S8kXk9BKcDeHYh11l_uFQ3UqlbpJIE2mdVu-OR9e7f_wIeW8tLPGCcBNaB0qGF8uzzcQm78VnQRKpm1JVaZDO6SQOi5MxAqohy-JIxYtcQi-Ky-1Z2nI9K3WKlsFJcTBxkxqZmPvtMzBFffYqkEvYXWnlIvn1y_xZZ89UpXF-8QjEjkts2GDPP0s25yw4k8rxJ-wwyRU_LAl74GZZ0DaYsMzKXlhFjd-aD8MRjAqSgPK10DmdpoY-o9qFBZ9iTUYkePKOdYhliByOnnlneZpe0FNaBCnhs6dVUN1ltCe06ovBfyexPVvlV2OJvq6uE7OY-Kf-VhO4cwo_LX4SAk7Vo9WSNPLfmWjB2U7JtFfliXHsn44ScYhX_UA4fUsqdxfzQRatPlmICBbrqastk6eyJbe6MtykcuHL54i1w1D_QgTvEv_syl6fWPmhAcjrr6d7cGUf_VkBEOl3k1sMeJrwaG6CW2Ym4BLpwZQt5sx6nhcTWk04oyTHyEepVn1nBTIJBUwKf_UWrG_OtR81DIMLL01fVjeFq6JBDr05pOd84Nm31j8FVEQmWSnxYE_vZ42YCQP1TuMhVY_4gyVOTr988RsRfxZut6DWYs2z0-X0IthSPSptSj_aNwoN78RoBCXciAZLyCKUGQJYJEjbn1JBYBinmtkeDGq9Brq7YltpCYcNrrGeha6GoeyxX4Z8IhhBRLjIKXpBEkkJmUvvdR1j5co_vtK0gTDDiXTI9hT_wySWFKhguc4agswmDomK11rMKypwQrKI2dYdnY6RS-jWMKig5M0vIzY_l4x8hAJETiXkJPi5sYE6rtrj8B-su06hoXYvM7i_9JFb7UZSpxoyoUODBzSsMTSWVhRlKxRywgU-UZwPjtKBlCbJ4jR6FKtdjLZ2mc_2G1mv3EnKA2dPUL3aH2dUT4Q=w693-h923-s-no-gm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245634" cy="43228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7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6" y="-34778"/>
            <a:ext cx="9352075" cy="68927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34776" y="116632"/>
            <a:ext cx="5880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Наші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досягнення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669">
            <a:off x="951018" y="1454896"/>
            <a:ext cx="3538668" cy="2654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8297">
            <a:off x="4882639" y="1404804"/>
            <a:ext cx="3492319" cy="2619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383" y="2492896"/>
            <a:ext cx="2540102" cy="3592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1925">
            <a:off x="-188237" y="3078968"/>
            <a:ext cx="3213755" cy="2410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0820" y="4082750"/>
            <a:ext cx="2996952" cy="2247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r="14312"/>
          <a:stretch/>
        </p:blipFill>
        <p:spPr bwMode="auto">
          <a:xfrm>
            <a:off x="1538611" y="4271537"/>
            <a:ext cx="2376264" cy="2428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Нет описания фото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r="8861"/>
          <a:stretch/>
        </p:blipFill>
        <p:spPr bwMode="auto">
          <a:xfrm flipH="1">
            <a:off x="3237455" y="4266363"/>
            <a:ext cx="2368400" cy="2428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Нет описания фото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831">
            <a:off x="6411592" y="2435463"/>
            <a:ext cx="2609695" cy="34768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2" name="Picture 8" descr="Нет описания фото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3386"/>
          <a:stretch/>
        </p:blipFill>
        <p:spPr bwMode="auto">
          <a:xfrm>
            <a:off x="4864913" y="4230877"/>
            <a:ext cx="2664296" cy="2424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4" name="Picture 10" descr="Можливо, це ілюстрація карта та текст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603">
            <a:off x="6381679" y="4094294"/>
            <a:ext cx="2727361" cy="2536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8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21040"/>
            <a:ext cx="9352075" cy="6836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83">
            <a:off x="4763882" y="815391"/>
            <a:ext cx="4247456" cy="31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95536" y="1260704"/>
            <a:ext cx="48245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Виховна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робота з </a:t>
            </a:r>
            <a:r>
              <a:rPr lang="ru-RU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класом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endParaRPr lang="ru-RU" sz="24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має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не </a:t>
            </a:r>
            <a:r>
              <a:rPr lang="ru-RU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менше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значення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, </a:t>
            </a:r>
            <a:endParaRPr lang="ru-RU" sz="24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ніж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навчальна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діяльність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92676" y="116632"/>
            <a:ext cx="5564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Виховна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робота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592">
            <a:off x="313958" y="2751454"/>
            <a:ext cx="3933207" cy="294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30">
            <a:off x="3969731" y="3595193"/>
            <a:ext cx="4184225" cy="313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1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2075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052">
            <a:off x="944683" y="1142864"/>
            <a:ext cx="3566968" cy="267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511">
            <a:off x="4855031" y="1273747"/>
            <a:ext cx="3674366" cy="275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85171"/>
            <a:ext cx="3468193" cy="260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064">
            <a:off x="434380" y="3486965"/>
            <a:ext cx="3819609" cy="286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371">
            <a:off x="4869535" y="3578610"/>
            <a:ext cx="3749398" cy="281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s://lh3.googleusercontent.com/pw/AP1GczMH3h3_feueXr02gYEwPZuA7xVlaQL3nJN8ii6DEYrsrVAk4QoQOnJYmwDLO-ADr6JBbwKSPdFhmyFX-bsDc9xcyOxLNib5D08kalMoj9J4tiNgSAJjdFY9iMOsJHZr1XrJtgR0ViaDfLj0Yrqiu2zjTXTQSQ5cqbVW4RDzGmdw6-p_cqdGwtdcec4fEUhNTCkV7QpQUy1q-cmYejGrmKe0EFwoiGqFkE3aa6JVGzRAzvmoynH1LZOZ7w2xX1n03qMYsnkuTuR3SmdUL2FUCW7p8NRez7yQ0jqu991i1731a7Kh8h9HLchITF4Rvh_xWy18qbvWXJEgk4VvIo3GD1fGj2p-Y5d_RmHiJMNEW8pR7xJ4gZlERm20VFpNW6NVlShEOWFtMNMEmkCtBeImvZjjCr2YGQc9QW3UDscaZpq7X-g64cyRY502Fyl2xRJ8prKFd0pt_jrub4F7GzlLZUBzDg1qlNoh0mcVIwi55av6zMAdasQ3_tzbuXLzLoZLFoHAJ_Kl4YpfEtkB5z2vMmFobNXisWfITkWpWMIYCsAenX-yGT-_yoq5a7cM0x9ydbqW1l5ZSalqU88GGNAp5u81NjYFLhgYgvSl07MJpqtYe8eZQjDjQ5phNdNb1pprH3mY6-eKokn41JiWx5LgnspAXakJcm-vx28XrkBCrydkUQ3wLpWb1p1QeEiHrjZs9q3scULwQi01qYENNvKWmIbZQTAf2Wr2N210FT2bnnn03ohqgj3kmkUlLA9BblbuRo_cIhGMAJ-l6QHe3Y5Mad_r9JJhQa2YoxN3jRKD6JcdwhVACKekWFwkWksi8Whj4onYpCzQxRupj-ykv9DdY8fZd9hrk-15ImEqnQwOi95O4dC4erZVw3gxTxwQsRJYduIyBacYSlGZWUFdEgp2Rfu1HeX-_u5syVqM3wCVCjjT37o_thFRlhkeGPzDUg=w1920-h864-s-no-gm?authuser=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r="21830"/>
          <a:stretch/>
        </p:blipFill>
        <p:spPr bwMode="auto">
          <a:xfrm>
            <a:off x="2698542" y="4256614"/>
            <a:ext cx="3842190" cy="2521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92676" y="116632"/>
            <a:ext cx="5564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Виховна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робота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21040"/>
            <a:ext cx="9352075" cy="6815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583">
            <a:off x="176603" y="1187674"/>
            <a:ext cx="448049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879">
            <a:off x="4529580" y="1053203"/>
            <a:ext cx="4401513" cy="247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69" y="1749978"/>
            <a:ext cx="4443986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914">
            <a:off x="78432" y="3743819"/>
            <a:ext cx="4310296" cy="242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611">
            <a:off x="4737510" y="3546181"/>
            <a:ext cx="4334591" cy="243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03" y="4242939"/>
            <a:ext cx="4623647" cy="260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392676" y="116632"/>
            <a:ext cx="5564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Виховна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робота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1" y="23502"/>
            <a:ext cx="9352075" cy="6815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652">
            <a:off x="352471" y="1398608"/>
            <a:ext cx="4427984" cy="249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034">
            <a:off x="4681610" y="1393928"/>
            <a:ext cx="4315970" cy="242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75" y="2420888"/>
            <a:ext cx="4187959" cy="235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b="13601"/>
          <a:stretch/>
        </p:blipFill>
        <p:spPr>
          <a:xfrm rot="21222633">
            <a:off x="73714" y="3645711"/>
            <a:ext cx="4739931" cy="246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524">
            <a:off x="4617601" y="3640536"/>
            <a:ext cx="4443986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87" y="4610593"/>
            <a:ext cx="3923778" cy="220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392676" y="116632"/>
            <a:ext cx="5564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Виховна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робота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521"/>
            <a:ext cx="8229600" cy="370332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4" y="42081"/>
            <a:ext cx="9352075" cy="68159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79776" y="1145801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1908" y="196308"/>
            <a:ext cx="6997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Плани</a:t>
            </a:r>
            <a:r>
              <a:rPr lang="ru-RU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на </a:t>
            </a:r>
            <a:r>
              <a:rPr lang="ru-RU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майбутнє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9496" y="1254378"/>
            <a:ext cx="777686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Планую не зупинятись </a:t>
            </a:r>
          </a:p>
          <a:p>
            <a:pPr algn="ctr"/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на досягнутому, </a:t>
            </a:r>
          </a:p>
          <a:p>
            <a:pPr algn="ctr"/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прагнути кращого, </a:t>
            </a:r>
          </a:p>
          <a:p>
            <a:pPr algn="ctr"/>
            <a:r>
              <a:rPr lang="uk-UA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с</a:t>
            </a:r>
            <a:r>
              <a:rPr lang="uk-UA" sz="28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амовдосконалюватися.</a:t>
            </a:r>
          </a:p>
          <a:p>
            <a:pPr algn="ctr"/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Далі буде …</a:t>
            </a:r>
            <a:endParaRPr lang="uk-UA" sz="28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ctr"/>
            <a:endParaRPr lang="ru-RU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r="26124"/>
          <a:stretch/>
        </p:blipFill>
        <p:spPr>
          <a:xfrm rot="21192784">
            <a:off x="643288" y="3366662"/>
            <a:ext cx="3976038" cy="3162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3775"/>
          <a:stretch/>
        </p:blipFill>
        <p:spPr>
          <a:xfrm rot="533703">
            <a:off x="4527859" y="3404491"/>
            <a:ext cx="4555561" cy="3014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92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-14436"/>
            <a:ext cx="9352075" cy="68159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4065" y="1998761"/>
            <a:ext cx="6936515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Систематично </a:t>
            </a:r>
            <a:r>
              <a:rPr lang="ru-RU" sz="2800" b="0" cap="none" spc="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вживайте</a:t>
            </a:r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Бальзам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мудрості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, коктейль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творчості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800" dirty="0" err="1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ідвар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</a:t>
            </a:r>
            <a:r>
              <a:rPr lang="ru-RU" sz="2800" b="0" cap="none" spc="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унктуальності</a:t>
            </a:r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800" b="0" cap="none" spc="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настрій</a:t>
            </a:r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b="0" cap="none" spc="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терпимості</a:t>
            </a:r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800" b="0" cap="none" spc="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екстракт</a:t>
            </a:r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b="0" cap="none" spc="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людяності</a:t>
            </a:r>
            <a:r>
              <a:rPr lang="ru-RU" sz="2800" b="0" cap="none" spc="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Виконуй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все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це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ретельно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і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будеш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вічно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молодим, </a:t>
            </a:r>
            <a:r>
              <a:rPr lang="ru-RU" sz="2800" b="1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Учителю</a:t>
            </a:r>
            <a:r>
              <a:rPr lang="ru-RU" sz="2800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!</a:t>
            </a:r>
            <a:endParaRPr lang="ru-RU" sz="2800" b="0" cap="none" spc="0" dirty="0">
              <a:ln w="0"/>
              <a:solidFill>
                <a:srgbClr val="005C2A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09401"/>
            <a:ext cx="7133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Рецепт </a:t>
            </a:r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вчительської</a:t>
            </a:r>
            <a:endParaRPr lang="ru-RU" sz="54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молодості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-99392"/>
            <a:ext cx="9098186" cy="6957392"/>
          </a:xfrm>
          <a:prstGeom prst="rect">
            <a:avLst/>
          </a:prstGeom>
        </p:spPr>
      </p:pic>
      <p:pic>
        <p:nvPicPr>
          <p:cNvPr id="3074" name="Picture 2" descr="Звук [ф]. Мала та велика буква Фф. Читання слів і тексту з вивченими  літерам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84048"/>
            <a:ext cx="7128792" cy="459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207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9752" y="868363"/>
            <a:ext cx="4824536" cy="144655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 w="114300" prst="hardEdg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err="1" smtClean="0">
                <a:ln w="22225">
                  <a:solidFill>
                    <a:srgbClr val="00763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Освіта</a:t>
            </a:r>
            <a:endParaRPr lang="ru-RU" sz="8800" b="1" cap="none" spc="0" dirty="0">
              <a:ln w="22225">
                <a:solidFill>
                  <a:srgbClr val="007635"/>
                </a:solidFill>
                <a:prstDash val="solid"/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Picture 10" descr="100_69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200" y="2253815"/>
            <a:ext cx="3096344" cy="19905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13" descr="100_69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703" y="4042748"/>
            <a:ext cx="2880320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1" descr="100_69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047" y="2059825"/>
            <a:ext cx="3371430" cy="1982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2" descr="100_69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2906" y="3843759"/>
            <a:ext cx="3096344" cy="2077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40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2075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15816" y="1408551"/>
            <a:ext cx="5077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5400" dirty="0">
                <a:solidFill>
                  <a:srgbClr val="005C2A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Життєве кредо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204864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Все </a:t>
            </a:r>
            <a:r>
              <a:rPr lang="ru-RU" sz="5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можливо</a:t>
            </a:r>
            <a:r>
              <a:rPr lang="ru-RU" sz="5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!.. </a:t>
            </a:r>
          </a:p>
          <a:p>
            <a:pPr algn="ctr"/>
            <a:r>
              <a:rPr lang="ru-RU" sz="5400" b="1" cap="none" spc="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На </a:t>
            </a:r>
            <a:r>
              <a:rPr lang="ru-RU" sz="5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неможливе</a:t>
            </a:r>
            <a:r>
              <a:rPr lang="ru-RU" sz="5400" b="1" cap="none" spc="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 </a:t>
            </a:r>
            <a:r>
              <a:rPr lang="ru-RU" sz="5400" b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просто </a:t>
            </a:r>
            <a:r>
              <a:rPr lang="ru-RU" sz="5400" b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потрібно</a:t>
            </a:r>
            <a:r>
              <a:rPr lang="ru-RU" sz="5400" b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 </a:t>
            </a:r>
            <a:r>
              <a:rPr lang="ru-RU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більше</a:t>
            </a:r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GalleonC" panose="00000500000000000000" pitchFamily="50" charset="0"/>
              </a:rPr>
              <a:t> часу!</a:t>
            </a:r>
            <a:endParaRPr lang="ru-RU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Galleon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87" y="1600200"/>
            <a:ext cx="6832225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1"/>
            <a:ext cx="9352075" cy="68159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03258" y="1177685"/>
            <a:ext cx="6466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5400" dirty="0" smtClean="0">
                <a:solidFill>
                  <a:srgbClr val="005C2A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Педагогічне </a:t>
            </a:r>
            <a:r>
              <a:rPr lang="uk-UA" sz="5400" dirty="0">
                <a:solidFill>
                  <a:srgbClr val="005C2A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кредо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46046" y="2204864"/>
            <a:ext cx="396044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2000" b="1" dirty="0" err="1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Найдосвідченіший</a:t>
            </a:r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педагог </a:t>
            </a:r>
          </a:p>
          <a:p>
            <a:r>
              <a:rPr lang="ru-RU" sz="2000" b="1" dirty="0" err="1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ніколи</a:t>
            </a:r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не повинен </a:t>
            </a:r>
            <a:endParaRPr lang="ru-RU" sz="2000" b="1" dirty="0" smtClean="0">
              <a:ln w="0"/>
              <a:solidFill>
                <a:srgbClr val="005C2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000" b="1" dirty="0" err="1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с</a:t>
            </a:r>
            <a:r>
              <a:rPr lang="ru-RU" sz="2000" b="1" dirty="0" err="1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пинятися</a:t>
            </a:r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досягнутому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endParaRPr lang="ru-RU" sz="2000" b="1" dirty="0" smtClean="0">
              <a:ln w="0"/>
              <a:solidFill>
                <a:srgbClr val="005C2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000" b="1" dirty="0" err="1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немає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руху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вперед, </a:t>
            </a:r>
            <a:endParaRPr lang="ru-RU" sz="2000" b="1" dirty="0" smtClean="0">
              <a:ln w="0"/>
              <a:solidFill>
                <a:srgbClr val="005C2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то 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неминуче </a:t>
            </a:r>
            <a:r>
              <a:rPr lang="ru-RU" sz="2000" b="1" dirty="0" err="1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починається</a:t>
            </a:r>
            <a:r>
              <a:rPr lang="ru-RU" sz="2000" b="1" dirty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ru-RU" sz="2000" b="1" dirty="0" smtClean="0">
              <a:ln w="0"/>
              <a:solidFill>
                <a:srgbClr val="005C2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000" b="1" dirty="0" err="1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відставання</a:t>
            </a:r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»</a:t>
            </a:r>
          </a:p>
          <a:p>
            <a:pPr algn="ctr"/>
            <a:r>
              <a:rPr lang="ru-RU" sz="2000" b="1" dirty="0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                                   </a:t>
            </a:r>
            <a:r>
              <a:rPr lang="ru-RU" sz="2000" b="1" dirty="0" err="1" smtClean="0">
                <a:ln w="0"/>
                <a:solidFill>
                  <a:srgbClr val="005C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В.О.Сухомлинський</a:t>
            </a:r>
            <a:endParaRPr lang="ru-RU" sz="2000" b="1" cap="none" spc="0" dirty="0">
              <a:ln w="0"/>
              <a:solidFill>
                <a:srgbClr val="005C2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1793"/>
            <a:ext cx="4593262" cy="3042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2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6" y="0"/>
            <a:ext cx="93520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424" y="52231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Щоб мати право навчати,</a:t>
            </a:r>
            <a:br>
              <a:rPr lang="uk-UA" sz="3200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3200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треба постійно навчатися самому</a:t>
            </a:r>
            <a:endParaRPr lang="ru-RU" sz="3200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0930">
            <a:off x="348357" y="1190866"/>
            <a:ext cx="2396782" cy="33518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729" y="1205381"/>
            <a:ext cx="2712786" cy="19355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3739">
            <a:off x="6177511" y="1379829"/>
            <a:ext cx="2697858" cy="19148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2033" t="-193" r="4413" b="193"/>
          <a:stretch/>
        </p:blipFill>
        <p:spPr>
          <a:xfrm rot="21276758">
            <a:off x="706441" y="4049908"/>
            <a:ext cx="2794064" cy="21525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51118"/>
            <a:ext cx="2118833" cy="29969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8357">
            <a:off x="5228084" y="1878110"/>
            <a:ext cx="2595142" cy="19120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51203">
            <a:off x="6624749" y="3282416"/>
            <a:ext cx="2664194" cy="19044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956" y="3279402"/>
            <a:ext cx="2591299" cy="18932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29980">
            <a:off x="5937777" y="3907636"/>
            <a:ext cx="2735025" cy="199905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379">
            <a:off x="1242575" y="1479719"/>
            <a:ext cx="2210725" cy="31286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68335">
            <a:off x="224504" y="4770368"/>
            <a:ext cx="2970714" cy="186183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2649" y="3850870"/>
            <a:ext cx="2007293" cy="29541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2661" y="4834538"/>
            <a:ext cx="2982188" cy="194569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469655">
            <a:off x="5443725" y="4688700"/>
            <a:ext cx="2994001" cy="1956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565">
            <a:off x="1374307" y="2604725"/>
            <a:ext cx="2022792" cy="28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0"/>
            <a:ext cx="93520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Курси</a:t>
            </a:r>
            <a:r>
              <a:rPr lang="ru-RU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з </a:t>
            </a:r>
            <a:r>
              <a:rPr lang="ru-RU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домедичної</a:t>
            </a:r>
            <a:r>
              <a:rPr lang="ru-RU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 та </a:t>
            </a:r>
            <a:r>
              <a:rPr lang="ru-RU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психологічної</a:t>
            </a:r>
            <a:r>
              <a:rPr lang="ru-RU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підготовки</a:t>
            </a:r>
            <a:endParaRPr lang="ru-RU" dirty="0">
              <a:ln w="0"/>
              <a:solidFill>
                <a:srgbClr val="005C2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2433">
            <a:off x="784542" y="1795953"/>
            <a:ext cx="3089543" cy="2188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5456">
            <a:off x="5073308" y="1630842"/>
            <a:ext cx="3069279" cy="2154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72" y="2132856"/>
            <a:ext cx="2515846" cy="35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0"/>
            <a:ext cx="93520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13" y="1062449"/>
            <a:ext cx="7920880" cy="1362051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Участь у І </a:t>
            </a:r>
            <a:r>
              <a:rPr lang="ru-RU" sz="1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турі</a:t>
            </a:r>
            <a: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b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1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Всеукраїнського</a:t>
            </a:r>
            <a: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конкурсу </a:t>
            </a:r>
            <a:b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«Учитель року – 2023»</a:t>
            </a:r>
            <a:b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1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номінація</a:t>
            </a:r>
            <a:r>
              <a:rPr lang="ru-RU" sz="1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«Початкова школа»</a:t>
            </a:r>
            <a:endParaRPr lang="ru-RU" sz="18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424500"/>
            <a:ext cx="5951913" cy="3347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035">
            <a:off x="108760" y="2038012"/>
            <a:ext cx="3307047" cy="4666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0835">
            <a:off x="5764393" y="2048410"/>
            <a:ext cx="3263835" cy="46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63" y="0"/>
            <a:ext cx="935207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7" y="1117871"/>
            <a:ext cx="5639463" cy="31721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058" y="3067065"/>
            <a:ext cx="5506775" cy="309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27584" y="103260"/>
            <a:ext cx="8252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Педагогічні</a:t>
            </a:r>
            <a:r>
              <a:rPr lang="ru-RU" sz="5400" b="1" dirty="0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err="1" smtClean="0">
                <a:ln w="0"/>
                <a:solidFill>
                  <a:srgbClr val="005C2A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досягнення</a:t>
            </a:r>
            <a:endParaRPr lang="ru-RU" sz="5400" b="1" dirty="0">
              <a:ln w="0"/>
              <a:solidFill>
                <a:srgbClr val="005C2A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schooollll</Template>
  <TotalTime>1169</TotalTime>
  <Words>231</Words>
  <Application>Microsoft Office PowerPoint</Application>
  <PresentationFormat>Экран (4:3)</PresentationFormat>
  <Paragraphs>72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AGGalleonC</vt:lpstr>
      <vt:lpstr>Arial</vt:lpstr>
      <vt:lpstr>Calibri</vt:lpstr>
      <vt:lpstr>Comic Sans MS</vt:lpstr>
      <vt:lpstr>Constantia</vt:lpstr>
      <vt:lpstr>Monotype Corsiva</vt:lpstr>
      <vt:lpstr>Times New Roman</vt:lpstr>
      <vt:lpstr>Тема Office</vt:lpstr>
      <vt:lpstr>Портфоліо вчителя початкових класів Березанської гімназії із структурним підрозділом початкової школи  Вигодянської сільської ради ПЕТРЕНКО  ІРИНИ АНАТОЛІЇВНИ     </vt:lpstr>
      <vt:lpstr>Презентация PowerPoint</vt:lpstr>
      <vt:lpstr>Презентация PowerPoint</vt:lpstr>
      <vt:lpstr>Презентация PowerPoint</vt:lpstr>
      <vt:lpstr>Презентация PowerPoint</vt:lpstr>
      <vt:lpstr>Щоб мати право навчати, треба постійно навчатися самому</vt:lpstr>
      <vt:lpstr>Курси з домедичної та психологічної підготовки</vt:lpstr>
      <vt:lpstr>Участь у І турі  Всеукраїнського конкурсу  «Учитель року – 2023» номінація «Початкова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Застосунки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BPRO</cp:lastModifiedBy>
  <cp:revision>97</cp:revision>
  <dcterms:created xsi:type="dcterms:W3CDTF">2021-01-07T13:49:26Z</dcterms:created>
  <dcterms:modified xsi:type="dcterms:W3CDTF">2024-03-28T11:52:27Z</dcterms:modified>
</cp:coreProperties>
</file>