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63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7412-48B1-4076-8700-877766EB8C73}" type="datetimeFigureOut">
              <a:rPr lang="uk-UA" smtClean="0"/>
              <a:t>31.03.2024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6E73-54BB-4FBA-AB0C-DDDB935123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980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7412-48B1-4076-8700-877766EB8C73}" type="datetimeFigureOut">
              <a:rPr lang="uk-UA" smtClean="0"/>
              <a:t>31.03.2024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6E73-54BB-4FBA-AB0C-DDDB935123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594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7412-48B1-4076-8700-877766EB8C73}" type="datetimeFigureOut">
              <a:rPr lang="uk-UA" smtClean="0"/>
              <a:t>31.03.2024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6E73-54BB-4FBA-AB0C-DDDB935123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846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7412-48B1-4076-8700-877766EB8C73}" type="datetimeFigureOut">
              <a:rPr lang="uk-UA" smtClean="0"/>
              <a:t>31.03.2024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6E73-54BB-4FBA-AB0C-DDDB935123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230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7412-48B1-4076-8700-877766EB8C73}" type="datetimeFigureOut">
              <a:rPr lang="uk-UA" smtClean="0"/>
              <a:t>31.03.2024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6E73-54BB-4FBA-AB0C-DDDB935123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956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7412-48B1-4076-8700-877766EB8C73}" type="datetimeFigureOut">
              <a:rPr lang="uk-UA" smtClean="0"/>
              <a:t>31.03.2024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6E73-54BB-4FBA-AB0C-DDDB935123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361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7412-48B1-4076-8700-877766EB8C73}" type="datetimeFigureOut">
              <a:rPr lang="uk-UA" smtClean="0"/>
              <a:t>31.03.2024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6E73-54BB-4FBA-AB0C-DDDB935123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782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7412-48B1-4076-8700-877766EB8C73}" type="datetimeFigureOut">
              <a:rPr lang="uk-UA" smtClean="0"/>
              <a:t>31.03.2024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6E73-54BB-4FBA-AB0C-DDDB935123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464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7412-48B1-4076-8700-877766EB8C73}" type="datetimeFigureOut">
              <a:rPr lang="uk-UA" smtClean="0"/>
              <a:t>31.03.2024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6E73-54BB-4FBA-AB0C-DDDB935123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626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7412-48B1-4076-8700-877766EB8C73}" type="datetimeFigureOut">
              <a:rPr lang="uk-UA" smtClean="0"/>
              <a:t>31.03.2024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6E73-54BB-4FBA-AB0C-DDDB935123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947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7412-48B1-4076-8700-877766EB8C73}" type="datetimeFigureOut">
              <a:rPr lang="uk-UA" smtClean="0"/>
              <a:t>31.03.2024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6E73-54BB-4FBA-AB0C-DDDB935123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5085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87412-48B1-4076-8700-877766EB8C73}" type="datetimeFigureOut">
              <a:rPr lang="uk-UA" smtClean="0"/>
              <a:t>31.03.2024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76E73-54BB-4FBA-AB0C-DDDB935123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117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515" y="-876980"/>
            <a:ext cx="12206515" cy="2387600"/>
          </a:xfrm>
        </p:spPr>
        <p:txBody>
          <a:bodyPr>
            <a:noAutofit/>
          </a:bodyPr>
          <a:lstStyle/>
          <a:p>
            <a:r>
              <a:rPr lang="uk-UA" sz="9000" b="1" dirty="0" smtClean="0">
                <a:latin typeface="+mn-lt"/>
              </a:rPr>
              <a:t>Казка про </a:t>
            </a:r>
            <a:r>
              <a:rPr lang="uk-UA" sz="9000" b="1" dirty="0" smtClean="0">
                <a:solidFill>
                  <a:srgbClr val="FF0000"/>
                </a:solidFill>
                <a:latin typeface="+mn-lt"/>
              </a:rPr>
              <a:t>АПОСТРОФ</a:t>
            </a:r>
            <a:endParaRPr lang="uk-UA" sz="9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Валентина </a:t>
            </a:r>
            <a:r>
              <a:rPr lang="uk-UA" dirty="0" err="1" smtClean="0"/>
              <a:t>Бутрім</a:t>
            </a:r>
            <a:endParaRPr lang="uk-UA" dirty="0"/>
          </a:p>
        </p:txBody>
      </p:sp>
      <p:pic>
        <p:nvPicPr>
          <p:cNvPr id="7170" name="Picture 2" descr="Проект Апостро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2" y="2633776"/>
            <a:ext cx="2685143" cy="359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ЖИВЫЕ БУКВЫ&quot;, ГБОУ Школа № 1601, Моск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19250"/>
            <a:ext cx="7620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 rot="20422763">
            <a:off x="1262743" y="3602038"/>
            <a:ext cx="442686" cy="636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/>
          <p:cNvSpPr/>
          <p:nvPr/>
        </p:nvSpPr>
        <p:spPr>
          <a:xfrm rot="20422763">
            <a:off x="1302658" y="3549252"/>
            <a:ext cx="442686" cy="6365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 rot="20422763">
            <a:off x="1893485" y="3283744"/>
            <a:ext cx="442686" cy="6365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/>
          <p:cNvSpPr/>
          <p:nvPr/>
        </p:nvSpPr>
        <p:spPr>
          <a:xfrm>
            <a:off x="1504044" y="3602038"/>
            <a:ext cx="186869" cy="2655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2021393" y="3336530"/>
            <a:ext cx="186869" cy="2655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Хорда 10"/>
          <p:cNvSpPr/>
          <p:nvPr/>
        </p:nvSpPr>
        <p:spPr>
          <a:xfrm rot="17173215">
            <a:off x="1541512" y="3960640"/>
            <a:ext cx="1146629" cy="667657"/>
          </a:xfrm>
          <a:prstGeom prst="chord">
            <a:avLst>
              <a:gd name="adj1" fmla="val 2700000"/>
              <a:gd name="adj2" fmla="val 1395814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0697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8071" y="303840"/>
            <a:ext cx="1188392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Апостроф</a:t>
            </a:r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Алфавіті жив,</a:t>
            </a:r>
          </a:p>
          <a:p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Він з  буквами завжди дружив,</a:t>
            </a:r>
          </a:p>
          <a:p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Аж поки якось буква Я</a:t>
            </a:r>
            <a:b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Сказала: </a:t>
            </a:r>
            <a:b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Геть від нас!   </a:t>
            </a:r>
          </a:p>
          <a:p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Бо Алфавіт — це букв сім’я,</a:t>
            </a:r>
          </a:p>
          <a:p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Нас 33 якраз!</a:t>
            </a:r>
          </a:p>
          <a:p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 ти — не буква, просто знак,</a:t>
            </a:r>
          </a:p>
          <a:p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Ти усім нам чужий, отак!</a:t>
            </a:r>
          </a:p>
        </p:txBody>
      </p:sp>
      <p:pic>
        <p:nvPicPr>
          <p:cNvPr id="1026" name="Picture 2" descr="Запятая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805" y="4144260"/>
            <a:ext cx="14287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аскраска Буква Я для детей распечатать бесплатн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1" t="5224" r="12973" b="39021"/>
          <a:stretch/>
        </p:blipFill>
        <p:spPr bwMode="auto">
          <a:xfrm>
            <a:off x="8243207" y="117567"/>
            <a:ext cx="3018973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141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4171" y="302191"/>
            <a:ext cx="886822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Почув Апостроф ці слова —</a:t>
            </a:r>
          </a:p>
          <a:p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Аж закрутилась голова.</a:t>
            </a:r>
          </a:p>
          <a:p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Ніколи ще таких образ</a:t>
            </a:r>
          </a:p>
          <a:p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Не чув він у житті.</a:t>
            </a:r>
          </a:p>
          <a:p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Заплакав він, схопився враз —</a:t>
            </a:r>
          </a:p>
          <a:p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 ось уже в путі.</a:t>
            </a:r>
          </a:p>
          <a:p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Залишив місто Алфавіт:</a:t>
            </a:r>
          </a:p>
          <a:p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«Піду, побачу білий світ».</a:t>
            </a:r>
          </a:p>
        </p:txBody>
      </p:sp>
      <p:pic>
        <p:nvPicPr>
          <p:cNvPr id="2050" name="Picture 2" descr="Когда не нужно выделять запятыми слово «например» | Ме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7" t="26288" r="19933" b="7155"/>
          <a:stretch/>
        </p:blipFill>
        <p:spPr bwMode="auto">
          <a:xfrm>
            <a:off x="8911772" y="302191"/>
            <a:ext cx="1828800" cy="275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359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5086" y="1027906"/>
            <a:ext cx="854891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Та що тут сталося ?</a:t>
            </a:r>
          </a:p>
          <a:p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Хоч плач!</a:t>
            </a:r>
          </a:p>
          <a:p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 діточок зник раптом </a:t>
            </a:r>
            <a:r>
              <a:rPr lang="uk-UA" sz="70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м’яч</a:t>
            </a:r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Та і </a:t>
            </a:r>
            <a:r>
              <a:rPr lang="uk-UA" sz="70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подвір’я</a:t>
            </a:r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зникло теж,</a:t>
            </a:r>
          </a:p>
          <a:p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 </a:t>
            </a:r>
            <a:r>
              <a:rPr lang="uk-UA" sz="70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м’ята</a:t>
            </a:r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й </a:t>
            </a:r>
            <a:r>
              <a:rPr lang="uk-UA" sz="7000" b="1" dirty="0">
                <a:solidFill>
                  <a:srgbClr val="FF0000"/>
                </a:solidFill>
                <a:latin typeface="Arial" panose="020B0604020202020204" pitchFamily="34" charset="0"/>
              </a:rPr>
              <a:t>бур’янець</a:t>
            </a:r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6146" name="Picture 2" descr="Монетний двір PNG зображення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44100">
            <a:off x="7906204" y="1973943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на прозрачном фоне и png для фотошоп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547" y="776740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037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Перья PNG изображения, перо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9" y="2381345"/>
            <a:ext cx="7620000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1886" y="1159478"/>
            <a:ext cx="87521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 у хазяйки щось не те:</a:t>
            </a:r>
          </a:p>
          <a:p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Без </a:t>
            </a:r>
            <a:r>
              <a:rPr lang="uk-UA" sz="70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м’яса</a:t>
            </a:r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холодець!</a:t>
            </a:r>
          </a:p>
          <a:p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 курка!? Бідолашний птах:</a:t>
            </a:r>
          </a:p>
          <a:p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Немає </a:t>
            </a:r>
            <a:r>
              <a:rPr lang="uk-UA" sz="7000" b="1" dirty="0">
                <a:solidFill>
                  <a:srgbClr val="FF0000"/>
                </a:solidFill>
                <a:latin typeface="Arial" panose="020B0604020202020204" pitchFamily="34" charset="0"/>
              </a:rPr>
              <a:t>пір’я</a:t>
            </a:r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! Просто жах!</a:t>
            </a:r>
          </a:p>
        </p:txBody>
      </p:sp>
      <p:pic>
        <p:nvPicPr>
          <p:cNvPr id="5124" name="Picture 4" descr="Kholodets | European food, Food, Food experie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632" y="-270328"/>
            <a:ext cx="574357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582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Игра-занятие для детей: Деревья и листь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4" t="9406" r="21557" b="525"/>
          <a:stretch/>
        </p:blipFill>
        <p:spPr bwMode="auto">
          <a:xfrm>
            <a:off x="9768114" y="1582057"/>
            <a:ext cx="2017486" cy="310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Сообщество иллюстраторов | Иллюстрация Репейник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407" y="1801509"/>
            <a:ext cx="2255507" cy="333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-115814"/>
            <a:ext cx="11451771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Усі годинники стоять:</a:t>
            </a:r>
          </a:p>
          <a:p>
            <a:r>
              <a:rPr lang="uk-UA" sz="70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Дев’ятка</a:t>
            </a:r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зникла й цифра </a:t>
            </a:r>
            <a:r>
              <a:rPr lang="uk-UA" sz="7000" b="1" dirty="0">
                <a:solidFill>
                  <a:srgbClr val="FF0000"/>
                </a:solidFill>
                <a:latin typeface="Arial" panose="020B0604020202020204" pitchFamily="34" charset="0"/>
              </a:rPr>
              <a:t>п’ять</a:t>
            </a:r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!</a:t>
            </a:r>
          </a:p>
          <a:p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Із гаю зникли </a:t>
            </a:r>
            <a:r>
              <a:rPr lang="uk-UA" sz="7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солов’ї</a:t>
            </a:r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Зник і </a:t>
            </a:r>
            <a:r>
              <a:rPr lang="uk-UA" sz="7000" b="1" dirty="0">
                <a:solidFill>
                  <a:srgbClr val="FF0000"/>
                </a:solidFill>
                <a:latin typeface="Arial" panose="020B0604020202020204" pitchFamily="34" charset="0"/>
              </a:rPr>
              <a:t>реп’ях</a:t>
            </a:r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uk-UA" sz="7000" b="1" dirty="0">
                <a:solidFill>
                  <a:srgbClr val="FF0000"/>
                </a:solidFill>
                <a:latin typeface="Arial" panose="020B0604020202020204" pitchFamily="34" charset="0"/>
              </a:rPr>
              <a:t>в’яз</a:t>
            </a:r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uk-UA" sz="7000" b="1" dirty="0">
                <a:solidFill>
                  <a:srgbClr val="FF0000"/>
                </a:solidFill>
                <a:latin typeface="Arial" panose="020B0604020202020204" pitchFamily="34" charset="0"/>
              </a:rPr>
              <a:t>В’юнів</a:t>
            </a:r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неначе хтось поїв,</a:t>
            </a:r>
          </a:p>
          <a:p>
            <a:r>
              <a:rPr lang="uk-UA" sz="7000" b="1" dirty="0">
                <a:solidFill>
                  <a:srgbClr val="FF0000"/>
                </a:solidFill>
                <a:latin typeface="Arial" panose="020B0604020202020204" pitchFamily="34" charset="0"/>
              </a:rPr>
              <a:t>Хлоп’ята</a:t>
            </a:r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зникли враз.</a:t>
            </a:r>
          </a:p>
          <a:p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 у дівчат </a:t>
            </a:r>
            <a:r>
              <a:rPr lang="uk-UA" sz="7000" b="1" dirty="0">
                <a:solidFill>
                  <a:srgbClr val="FF0000"/>
                </a:solidFill>
                <a:latin typeface="Arial" panose="020B0604020202020204" pitchFamily="34" charset="0"/>
              </a:rPr>
              <a:t>рум’янець</a:t>
            </a:r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зник…..</a:t>
            </a:r>
          </a:p>
        </p:txBody>
      </p:sp>
      <p:pic>
        <p:nvPicPr>
          <p:cNvPr id="4098" name="Picture 2" descr="Стаття про рибу в'юн. Спосіб життя, методи лову, фото та відео. - Rivnefi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448">
            <a:off x="9062130" y="3938331"/>
            <a:ext cx="309562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336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Алфавит в стихах «Кошкина азбука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" t="35923" r="72494" b="-685"/>
          <a:stretch/>
        </p:blipFill>
        <p:spPr bwMode="auto">
          <a:xfrm>
            <a:off x="9768114" y="339207"/>
            <a:ext cx="2322286" cy="444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Алфавит в стихах «Кошкина азбука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0" t="20261" r="32972" b="46935"/>
          <a:stretch/>
        </p:blipFill>
        <p:spPr bwMode="auto">
          <a:xfrm>
            <a:off x="7997372" y="0"/>
            <a:ext cx="1959429" cy="224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0629" y="128458"/>
            <a:ext cx="92456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— </a:t>
            </a:r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Так жити Алфавіт не звик!</a:t>
            </a:r>
          </a:p>
          <a:p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Усі кричать на букву Я:</a:t>
            </a:r>
          </a:p>
          <a:p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«Тепер ми зовсім не </a:t>
            </a:r>
            <a:r>
              <a:rPr lang="uk-UA" sz="70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сім’я</a:t>
            </a:r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!».</a:t>
            </a:r>
          </a:p>
          <a:p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«Апостроф треба привести,—</a:t>
            </a:r>
          </a:p>
          <a:p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Сказала буква </a:t>
            </a:r>
            <a:r>
              <a:rPr lang="uk-UA" sz="40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</a:t>
            </a:r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,—</a:t>
            </a:r>
          </a:p>
          <a:p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Нам треба всім шукати йти,</a:t>
            </a:r>
          </a:p>
          <a:p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Щоб не було проблем».</a:t>
            </a:r>
          </a:p>
        </p:txBody>
      </p:sp>
      <p:pic>
        <p:nvPicPr>
          <p:cNvPr id="8198" name="Picture 6" descr="Алфавит в стихах «Кошкина азбука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9" t="43117" r="54241" b="24501"/>
          <a:stretch/>
        </p:blipFill>
        <p:spPr bwMode="auto">
          <a:xfrm>
            <a:off x="7264401" y="4009443"/>
            <a:ext cx="1712685" cy="22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703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2858" y="169039"/>
            <a:ext cx="891177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 пошуки гуртом пішли</a:t>
            </a:r>
          </a:p>
          <a:p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 через день таки знайшли!</a:t>
            </a:r>
          </a:p>
          <a:p>
            <a:endParaRPr lang="uk-UA" sz="4000" b="1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Усі зраділи, обнялись,</a:t>
            </a:r>
          </a:p>
          <a:p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 руки міцно узялись:</a:t>
            </a:r>
            <a:b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 букви і апостроф</a:t>
            </a:r>
            <a:b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усі щасливі просто!</a:t>
            </a:r>
          </a:p>
          <a:p>
            <a:endParaRPr lang="uk-UA" sz="4000" b="1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 в  курки пір’я </a:t>
            </a:r>
            <a:r>
              <a:rPr lang="uk-UA" sz="40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відросло</a:t>
            </a:r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uk-UA" sz="4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Всім дуже весело було!</a:t>
            </a:r>
            <a:endParaRPr lang="uk-UA" sz="40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Когда не нужно выделять запятыми слово «например» | Ме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0" t="5621" r="49695" b="25370"/>
          <a:stretch/>
        </p:blipFill>
        <p:spPr bwMode="auto">
          <a:xfrm>
            <a:off x="8382000" y="577523"/>
            <a:ext cx="2416629" cy="369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урица PNG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146552"/>
            <a:ext cx="2743200" cy="350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782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208</Words>
  <Application>Microsoft Office PowerPoint</Application>
  <PresentationFormat>Широкоэкранный</PresentationFormat>
  <Paragraphs>48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Казка про АПОСТРОФ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Света</cp:lastModifiedBy>
  <cp:revision>13</cp:revision>
  <dcterms:created xsi:type="dcterms:W3CDTF">2021-01-14T19:07:08Z</dcterms:created>
  <dcterms:modified xsi:type="dcterms:W3CDTF">2024-03-31T15:47:54Z</dcterms:modified>
</cp:coreProperties>
</file>