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9" r:id="rId2"/>
    <p:sldId id="300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80" r:id="rId12"/>
    <p:sldId id="278" r:id="rId13"/>
    <p:sldId id="281" r:id="rId14"/>
    <p:sldId id="267" r:id="rId15"/>
    <p:sldId id="270" r:id="rId16"/>
    <p:sldId id="271" r:id="rId17"/>
    <p:sldId id="272" r:id="rId18"/>
    <p:sldId id="273" r:id="rId19"/>
    <p:sldId id="285" r:id="rId20"/>
    <p:sldId id="275" r:id="rId21"/>
    <p:sldId id="276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301" r:id="rId30"/>
    <p:sldId id="29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66" autoAdjust="0"/>
  </p:normalViewPr>
  <p:slideViewPr>
    <p:cSldViewPr>
      <p:cViewPr>
        <p:scale>
          <a:sx n="62" d="100"/>
          <a:sy n="62" d="100"/>
        </p:scale>
        <p:origin x="-159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197C0-3890-484E-8FF0-218BCC3E9D0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47A9A-F0BA-4764-8F2D-4EE57BC73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B65-CAE8-4FA4-B167-931E90DD683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721-89DA-44B3-B750-B6EEB3EA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B65-CAE8-4FA4-B167-931E90DD683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721-89DA-44B3-B750-B6EEB3EA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B65-CAE8-4FA4-B167-931E90DD683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721-89DA-44B3-B750-B6EEB3EA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B65-CAE8-4FA4-B167-931E90DD683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721-89DA-44B3-B750-B6EEB3EA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B65-CAE8-4FA4-B167-931E90DD683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721-89DA-44B3-B750-B6EEB3EA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B65-CAE8-4FA4-B167-931E90DD683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721-89DA-44B3-B750-B6EEB3EA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B65-CAE8-4FA4-B167-931E90DD683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721-89DA-44B3-B750-B6EEB3EA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B65-CAE8-4FA4-B167-931E90DD683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721-89DA-44B3-B750-B6EEB3EA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B65-CAE8-4FA4-B167-931E90DD683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721-89DA-44B3-B750-B6EEB3EA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B65-CAE8-4FA4-B167-931E90DD683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721-89DA-44B3-B750-B6EEB3EA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DB65-CAE8-4FA4-B167-931E90DD683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C721-89DA-44B3-B750-B6EEB3EA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BDB65-CAE8-4FA4-B167-931E90DD683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FC721-89DA-44B3-B750-B6EEB3EAE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92696"/>
            <a:ext cx="7632848" cy="3785652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Біологічне значення металічних і неметалічних елементів.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43400" y="188640"/>
            <a:ext cx="5400600" cy="64633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Кальцій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участь 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формуванні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кісткової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тканини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їй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твердості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пружністі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міцності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відповідає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процеси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скорочення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розслаблення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м'язів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допомогає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м’язам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рухатися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правильно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плавно. 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Підтримує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правильне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функціонування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нервової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Цей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мінерал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живить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нерви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їм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проведенні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імпульсів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регулювати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серцебиття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знижує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артеріальний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тиск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Впливає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згортування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крові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проникнення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клітинних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мембран,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забезпечує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імунний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захист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організму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Роль кальцію в організмі люди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1296144" cy="1224136"/>
          </a:xfrm>
          <a:prstGeom prst="rect">
            <a:avLst/>
          </a:prstGeom>
          <a:noFill/>
        </p:spPr>
      </p:pic>
      <p:sp>
        <p:nvSpPr>
          <p:cNvPr id="3077" name="AutoShape 5" descr="Кальцій в організмі людини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AutoShape 7" descr="Кальцій в організмі людини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1" name="AutoShape 9" descr="Кальцій в організмі людини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 descr="Кальцій в організмі людини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6" name="AutoShape 2" descr="Лабораторна діагностика - Кальцій: діагностичне значення. У організмі  людини кальцій один з найпоширеніших неорганічних елементів. Його значення  дуже велике: він бере участь в координації проникності клітинних мембран,  нервової провідності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Лабораторна діагностика - Кальцій: діагностичне значення. У організмі  людини кальцій один з найпоширеніших неорганічних елементів. Його значення  дуже велике: він бере участь в координації проникності клітинних мембран,  нервової провідності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Вітаміни за бортом. Продукти, які вимивають кальцій з організм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2472209" cy="2762672"/>
          </a:xfrm>
          <a:prstGeom prst="rect">
            <a:avLst/>
          </a:prstGeom>
          <a:noFill/>
        </p:spPr>
      </p:pic>
      <p:pic>
        <p:nvPicPr>
          <p:cNvPr id="11272" name="Picture 8" descr="Як правильно вибрати кальцієвий препарат? - Медичний центр лікування  захворювань хребта та суглобі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3528392" cy="302433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9512" y="3573016"/>
            <a:ext cx="337637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 err="1" smtClean="0"/>
              <a:t>Добова</a:t>
            </a:r>
            <a:r>
              <a:rPr lang="ru-RU" b="1" i="1" dirty="0" smtClean="0"/>
              <a:t>  потреба для </a:t>
            </a:r>
            <a:r>
              <a:rPr lang="ru-RU" b="1" i="1" dirty="0" err="1" smtClean="0"/>
              <a:t>підлітків</a:t>
            </a:r>
            <a:endParaRPr lang="ru-RU" b="1" i="1" dirty="0" smtClean="0"/>
          </a:p>
          <a:p>
            <a:r>
              <a:rPr lang="ru-RU" b="1" i="1" dirty="0" smtClean="0"/>
              <a:t> та </a:t>
            </a:r>
            <a:r>
              <a:rPr lang="ru-RU" b="1" i="1" dirty="0" err="1" smtClean="0"/>
              <a:t>дорослих</a:t>
            </a:r>
            <a:r>
              <a:rPr lang="ru-RU" b="1" i="1" dirty="0" smtClean="0"/>
              <a:t>  800 - 1200 мг.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4293096"/>
            <a:ext cx="360040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Дефіцит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призвести</a:t>
            </a:r>
            <a:r>
              <a:rPr lang="ru-RU" b="1" dirty="0" smtClean="0"/>
              <a:t> 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до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мінералізації</a:t>
            </a:r>
            <a:r>
              <a:rPr lang="ru-RU" dirty="0" smtClean="0"/>
              <a:t> </a:t>
            </a:r>
            <a:r>
              <a:rPr lang="ru-RU" dirty="0" err="1" smtClean="0"/>
              <a:t>кісткової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err="1" smtClean="0"/>
              <a:t>зниження</a:t>
            </a:r>
            <a:r>
              <a:rPr lang="ru-RU" dirty="0" smtClean="0"/>
              <a:t> м</a:t>
            </a:r>
            <a:r>
              <a:rPr lang="en-US" dirty="0" smtClean="0"/>
              <a:t>’</a:t>
            </a:r>
            <a:r>
              <a:rPr lang="uk-UA" dirty="0" err="1" smtClean="0"/>
              <a:t>язового</a:t>
            </a:r>
            <a:r>
              <a:rPr lang="ru-RU" dirty="0" smtClean="0"/>
              <a:t> тонусу;</a:t>
            </a:r>
          </a:p>
          <a:p>
            <a:pPr>
              <a:buFontTx/>
              <a:buChar char="-"/>
            </a:pPr>
            <a:r>
              <a:rPr lang="ru-RU" dirty="0" err="1" smtClean="0"/>
              <a:t>судомам</a:t>
            </a:r>
            <a:r>
              <a:rPr lang="ru-RU" dirty="0" smtClean="0"/>
              <a:t>,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збудливості</a:t>
            </a:r>
            <a:r>
              <a:rPr lang="ru-RU" dirty="0" smtClean="0"/>
              <a:t> </a:t>
            </a:r>
            <a:r>
              <a:rPr lang="ru-RU" dirty="0" err="1" smtClean="0"/>
              <a:t>рухових</a:t>
            </a:r>
            <a:r>
              <a:rPr lang="ru-RU" dirty="0" smtClean="0"/>
              <a:t> </a:t>
            </a:r>
            <a:r>
              <a:rPr lang="ru-RU" dirty="0" err="1" smtClean="0"/>
              <a:t>нейронів</a:t>
            </a:r>
            <a:r>
              <a:rPr lang="ru-RU" dirty="0" smtClean="0"/>
              <a:t>; 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err="1" smtClean="0"/>
              <a:t>хворобливих</a:t>
            </a:r>
            <a:r>
              <a:rPr lang="ru-RU" dirty="0" smtClean="0"/>
              <a:t> </a:t>
            </a:r>
            <a:r>
              <a:rPr lang="ru-RU" dirty="0" err="1" smtClean="0"/>
              <a:t>відчуттів</a:t>
            </a:r>
            <a:r>
              <a:rPr lang="ru-RU" dirty="0" smtClean="0"/>
              <a:t> у </a:t>
            </a:r>
            <a:r>
              <a:rPr lang="ru-RU" dirty="0" err="1" smtClean="0"/>
              <a:t>м'язах</a:t>
            </a:r>
            <a:r>
              <a:rPr lang="ru-RU" dirty="0" smtClean="0"/>
              <a:t> при </a:t>
            </a:r>
            <a:r>
              <a:rPr lang="ru-RU" dirty="0" err="1" smtClean="0"/>
              <a:t>фізичній</a:t>
            </a:r>
            <a:r>
              <a:rPr lang="ru-RU" dirty="0" smtClean="0"/>
              <a:t> </a:t>
            </a:r>
            <a:r>
              <a:rPr lang="ru-RU" dirty="0" err="1" smtClean="0"/>
              <a:t>навантаженні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692696"/>
            <a:ext cx="842493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>
                <a:solidFill>
                  <a:schemeClr val="accent3">
                    <a:lumMod val="50000"/>
                  </a:schemeClr>
                </a:solidFill>
              </a:rPr>
              <a:t>Ознаки</a:t>
            </a: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800" b="1" u="sng" dirty="0" err="1" smtClean="0">
                <a:solidFill>
                  <a:schemeClr val="accent3">
                    <a:lumMod val="50000"/>
                  </a:schemeClr>
                </a:solidFill>
              </a:rPr>
              <a:t>кальцієвої</a:t>
            </a: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3">
                    <a:lumMod val="50000"/>
                  </a:schemeClr>
                </a:solidFill>
              </a:rPr>
              <a:t>недостатності</a:t>
            </a:r>
            <a:r>
              <a:rPr lang="ru-RU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Шкіра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може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стати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тьмяною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втратити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пружність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Волосся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сухим,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починає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сильно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випадати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При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нестачі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кальцію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може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розвинутися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таке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шкірне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захворювання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як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екзема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err="1" smtClean="0">
                <a:latin typeface="Arial" pitchFamily="34" charset="0"/>
                <a:cs typeface="Arial" pitchFamily="34" charset="0"/>
              </a:rPr>
              <a:t>Нервові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розлади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Зниження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концентрації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кальцію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призводить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погіршення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якості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передачі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нервових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імпульсів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спричиняє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погіршення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концентрації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пам’яті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головні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болі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дратівливість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зниження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працездатності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млявість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Остеопороз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захворювання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розвивається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серйозному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дефіциті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кальцію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результаті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таких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змін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кістки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стануть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настільки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крихкими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легко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ламатимуться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навіть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від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незначного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удару.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err="1" smtClean="0">
                <a:latin typeface="Arial" pitchFamily="34" charset="0"/>
                <a:cs typeface="Arial" pitchFamily="34" charset="0"/>
              </a:rPr>
              <a:t>Зниження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пам’яті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підвищена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втомлюваність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дратівливість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поганий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сон,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захворювання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зубів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їхня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руйнація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тощо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продовження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переліку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порушень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через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дефіцит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кальцію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Що потрібно з&amp;#39;їсти, щоб заповнити добову норму кальцію?. Лікування.  Здоров&amp;#39;я - Новини Рівного. Відео on-line. Все про телекомпанію - Телеканал  «Рівне 1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188640"/>
            <a:ext cx="831532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188640"/>
            <a:ext cx="4824536" cy="64633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участь 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регулюванні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вуглеводного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цукру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Разом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інсуліном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хром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переміщує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цукор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кровотоку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тканини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запасу. </a:t>
            </a:r>
          </a:p>
          <a:p>
            <a:pPr marL="342900" indent="-342900">
              <a:buAutoNum type="arabicPeriod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потрібен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нормального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тому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спалювання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недолік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призводить до набору ваги та </a:t>
            </a:r>
          </a:p>
          <a:p>
            <a:pPr marL="342900" indent="-342900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ожиріння.</a:t>
            </a:r>
          </a:p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хром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цілісність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РНК, ДНК,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захищає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руйнування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будучи компонентом.</a:t>
            </a:r>
          </a:p>
          <a:p>
            <a:pPr marL="342900" indent="-342900">
              <a:buAutoNum type="arabicPlain" startAt="4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lain" startAt="4"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хром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участь 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нормального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імунітету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ріст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регенерацію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тканин.</a:t>
            </a:r>
          </a:p>
          <a:p>
            <a:pPr marL="342900" indent="-342900">
              <a:buAutoNum type="arabicPlain" startAt="4"/>
            </a:pP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lain" startAt="4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жінок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хрому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знижується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виношування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відразу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пологів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приводить до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набору ваги,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набрякам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789040"/>
            <a:ext cx="3888432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err="1" smtClean="0">
                <a:solidFill>
                  <a:schemeClr val="accent2">
                    <a:lumMod val="75000"/>
                  </a:schemeClr>
                </a:solidFill>
              </a:rPr>
              <a:t>Дефіцит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 хрому </a:t>
            </a:r>
            <a:r>
              <a:rPr lang="ru-RU" b="1" u="sng" dirty="0" err="1" smtClean="0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u="sng" dirty="0" err="1" smtClean="0">
                <a:solidFill>
                  <a:schemeClr val="accent2">
                    <a:lumMod val="75000"/>
                  </a:schemeClr>
                </a:solidFill>
              </a:rPr>
              <a:t>призводити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 --до </a:t>
            </a:r>
            <a:r>
              <a:rPr lang="ru-RU" dirty="0" err="1" smtClean="0"/>
              <a:t>погіршання</a:t>
            </a:r>
            <a:r>
              <a:rPr lang="ru-RU" dirty="0" smtClean="0"/>
              <a:t> </a:t>
            </a:r>
            <a:r>
              <a:rPr lang="ru-RU" dirty="0" err="1" smtClean="0"/>
              <a:t>утилізації</a:t>
            </a:r>
            <a:r>
              <a:rPr lang="ru-RU" dirty="0" smtClean="0"/>
              <a:t> </a:t>
            </a:r>
            <a:r>
              <a:rPr lang="ru-RU" dirty="0" err="1" smtClean="0"/>
              <a:t>глюкози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як </a:t>
            </a:r>
            <a:r>
              <a:rPr lang="ru-RU" dirty="0" err="1" smtClean="0"/>
              <a:t>наслідок</a:t>
            </a:r>
            <a:r>
              <a:rPr lang="ru-RU" dirty="0" smtClean="0"/>
              <a:t> 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цукрового</a:t>
            </a:r>
            <a:r>
              <a:rPr lang="ru-RU" dirty="0" smtClean="0"/>
              <a:t> </a:t>
            </a:r>
            <a:r>
              <a:rPr lang="ru-RU" dirty="0" err="1" smtClean="0"/>
              <a:t>діабету</a:t>
            </a:r>
            <a:r>
              <a:rPr lang="ru-RU" dirty="0" smtClean="0"/>
              <a:t> та 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 smtClean="0"/>
              <a:t>тяжкості</a:t>
            </a:r>
            <a:r>
              <a:rPr lang="ru-RU" dirty="0" smtClean="0"/>
              <a:t> стану при </a:t>
            </a:r>
            <a:r>
              <a:rPr lang="ru-RU" dirty="0" err="1" smtClean="0"/>
              <a:t>ньому</a:t>
            </a:r>
            <a:r>
              <a:rPr lang="ru-RU" dirty="0" smtClean="0"/>
              <a:t> ;</a:t>
            </a:r>
          </a:p>
          <a:p>
            <a:pPr>
              <a:buFontTx/>
              <a:buChar char="-"/>
            </a:pP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</a:t>
            </a:r>
            <a:r>
              <a:rPr lang="ru-RU" dirty="0" err="1" smtClean="0"/>
              <a:t>тригліцеридів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холестерину в </a:t>
            </a:r>
            <a:r>
              <a:rPr lang="ru-RU" dirty="0" err="1" smtClean="0"/>
              <a:t>сиворотці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 </a:t>
            </a:r>
          </a:p>
          <a:p>
            <a:pPr>
              <a:buFontTx/>
              <a:buChar char="-"/>
            </a:pPr>
            <a:r>
              <a:rPr lang="ru-RU" dirty="0" smtClean="0"/>
              <a:t>-</a:t>
            </a:r>
            <a:r>
              <a:rPr lang="ru-RU" dirty="0" err="1" smtClean="0"/>
              <a:t>поява</a:t>
            </a:r>
            <a:r>
              <a:rPr lang="ru-RU" dirty="0" smtClean="0"/>
              <a:t> атеросклерозу.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11560" y="2780928"/>
            <a:ext cx="2808312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err="1" smtClean="0">
                <a:latin typeface="Times New Roman CYR"/>
                <a:ea typeface="Times New Roman" pitchFamily="18" charset="0"/>
                <a:cs typeface="Arial" pitchFamily="34" charset="0"/>
              </a:rPr>
              <a:t>Добова</a:t>
            </a:r>
            <a:r>
              <a:rPr lang="ru-RU" b="1" i="1" dirty="0" smtClean="0">
                <a:latin typeface="Times New Roman CYR"/>
                <a:ea typeface="Times New Roman" pitchFamily="18" charset="0"/>
                <a:cs typeface="Arial" pitchFamily="34" charset="0"/>
              </a:rPr>
              <a:t> потреба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latin typeface="Times New Roman CYR"/>
                <a:ea typeface="Times New Roman" pitchFamily="18" charset="0"/>
                <a:cs typeface="Arial" pitchFamily="34" charset="0"/>
              </a:rPr>
              <a:t>50 мкг ( </a:t>
            </a:r>
            <a:r>
              <a:rPr lang="ru-RU" b="1" i="1" dirty="0" err="1" smtClean="0">
                <a:latin typeface="Times New Roman CYR"/>
                <a:ea typeface="Times New Roman" pitchFamily="18" charset="0"/>
                <a:cs typeface="Arial" pitchFamily="34" charset="0"/>
              </a:rPr>
              <a:t>діти</a:t>
            </a:r>
            <a:r>
              <a:rPr lang="ru-RU" b="1" i="1" dirty="0" smtClean="0">
                <a:latin typeface="Times New Roman CYR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 –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200 мкг (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дорослі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5" descr="Что такое Хром и зачем он нужен? | Медицинский центр МЕДиКО - Калинингр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2736304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661248"/>
            <a:ext cx="9144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печенці</a:t>
            </a:r>
            <a:r>
              <a:rPr lang="ru-RU" dirty="0" smtClean="0"/>
              <a:t>, </a:t>
            </a:r>
            <a:r>
              <a:rPr lang="ru-RU" dirty="0" err="1" smtClean="0"/>
              <a:t>гов</a:t>
            </a:r>
            <a:r>
              <a:rPr lang="en-US" dirty="0" smtClean="0"/>
              <a:t>’</a:t>
            </a:r>
            <a:r>
              <a:rPr lang="ru-RU" dirty="0" err="1" smtClean="0"/>
              <a:t>яжому</a:t>
            </a:r>
            <a:r>
              <a:rPr lang="ru-RU" dirty="0" smtClean="0"/>
              <a:t> </a:t>
            </a:r>
            <a:r>
              <a:rPr lang="ru-RU" dirty="0" err="1" smtClean="0"/>
              <a:t>м'ясі</a:t>
            </a:r>
            <a:r>
              <a:rPr lang="ru-RU" dirty="0" smtClean="0"/>
              <a:t>, </a:t>
            </a:r>
            <a:r>
              <a:rPr lang="ru-RU" dirty="0" err="1" smtClean="0"/>
              <a:t>хлібі</a:t>
            </a:r>
            <a:r>
              <a:rPr lang="ru-RU" dirty="0" smtClean="0"/>
              <a:t>, сухих грибах та </a:t>
            </a:r>
            <a:r>
              <a:rPr lang="ru-RU" dirty="0" err="1" smtClean="0"/>
              <a:t>пивних</a:t>
            </a:r>
            <a:r>
              <a:rPr lang="ru-RU" dirty="0" smtClean="0"/>
              <a:t> </a:t>
            </a:r>
            <a:r>
              <a:rPr lang="ru-RU" dirty="0" err="1" smtClean="0"/>
              <a:t>дріжжах</a:t>
            </a:r>
            <a:r>
              <a:rPr lang="ru-RU" dirty="0" smtClean="0"/>
              <a:t>. </a:t>
            </a:r>
            <a:r>
              <a:rPr lang="ru-RU" dirty="0" err="1" smtClean="0"/>
              <a:t>Мінімальна</a:t>
            </a:r>
            <a:r>
              <a:rPr lang="ru-RU" dirty="0" smtClean="0"/>
              <a:t> - в </a:t>
            </a:r>
            <a:r>
              <a:rPr lang="ru-RU" dirty="0" err="1" smtClean="0"/>
              <a:t>молоці</a:t>
            </a:r>
            <a:r>
              <a:rPr lang="ru-RU" dirty="0" smtClean="0"/>
              <a:t>, </a:t>
            </a:r>
            <a:r>
              <a:rPr lang="ru-RU" dirty="0" err="1" smtClean="0"/>
              <a:t>рибі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курячому</a:t>
            </a:r>
            <a:r>
              <a:rPr lang="ru-RU" dirty="0" smtClean="0"/>
              <a:t> </a:t>
            </a:r>
            <a:r>
              <a:rPr lang="ru-RU" dirty="0" err="1" smtClean="0"/>
              <a:t>м'ясі</a:t>
            </a:r>
            <a:r>
              <a:rPr lang="ru-RU" dirty="0" smtClean="0"/>
              <a:t>. </a:t>
            </a:r>
            <a:r>
              <a:rPr lang="ru-RU" dirty="0" err="1" smtClean="0"/>
              <a:t>Овочі</a:t>
            </a:r>
            <a:r>
              <a:rPr lang="ru-RU" dirty="0" smtClean="0"/>
              <a:t> та </a:t>
            </a:r>
            <a:r>
              <a:rPr lang="ru-RU" dirty="0" err="1" smtClean="0"/>
              <a:t>фрукти</a:t>
            </a:r>
            <a:r>
              <a:rPr lang="ru-RU" dirty="0" smtClean="0"/>
              <a:t> 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мало </a:t>
            </a:r>
            <a:r>
              <a:rPr lang="ru-RU" dirty="0" err="1" smtClean="0"/>
              <a:t>біологічно</a:t>
            </a:r>
            <a:r>
              <a:rPr lang="ru-RU" dirty="0" smtClean="0"/>
              <a:t> доступного хрому.</a:t>
            </a:r>
            <a:endParaRPr lang="ru-RU" dirty="0"/>
          </a:p>
        </p:txBody>
      </p:sp>
      <p:pic>
        <p:nvPicPr>
          <p:cNvPr id="7170" name="Picture 2" descr="Что такое Хром и зачем он нужен? | Медицинский центр МЕДиКО - Калинингр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6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Селен: в яких продуктах міститься, ніж корисний, яка добова норма, чим  загрожує нестача і надлишок, з якихось причин не вистачає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304256" cy="2304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3848" y="332656"/>
            <a:ext cx="5724128" cy="53245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запобігає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ракових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 як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утворюватися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вільним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радикалам,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руйнують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2.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контролює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роботу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кожної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попереджає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запалення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серцеві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ендокринні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Селен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важливим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росту та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волосся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відіграє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роль 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підтримці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стійкості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  <a:p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Селен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участь 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підтримці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нормальної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печінки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захищає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токсичних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996952"/>
            <a:ext cx="208823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latin typeface="Times New Roman CYR"/>
                <a:ea typeface="Times New Roman" pitchFamily="18" charset="0"/>
                <a:cs typeface="Arial" pitchFamily="34" charset="0"/>
              </a:rPr>
              <a:t>Добова</a:t>
            </a:r>
            <a:r>
              <a:rPr lang="ru-RU" b="1" i="1" dirty="0" smtClean="0">
                <a:latin typeface="Times New Roman CYR"/>
                <a:ea typeface="Times New Roman" pitchFamily="18" charset="0"/>
                <a:cs typeface="Arial" pitchFamily="34" charset="0"/>
              </a:rPr>
              <a:t> потреба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 CYR"/>
                <a:ea typeface="Times New Roman" pitchFamily="18" charset="0"/>
                <a:cs typeface="Arial" pitchFamily="34" charset="0"/>
              </a:rPr>
              <a:t>20 - 40мкг ( </a:t>
            </a:r>
            <a:r>
              <a:rPr lang="ru-RU" b="1" i="1" dirty="0" err="1" smtClean="0">
                <a:latin typeface="Times New Roman CYR"/>
                <a:ea typeface="Times New Roman" pitchFamily="18" charset="0"/>
                <a:cs typeface="Arial" pitchFamily="34" charset="0"/>
              </a:rPr>
              <a:t>діти</a:t>
            </a:r>
            <a:r>
              <a:rPr lang="ru-RU" b="1" i="1" dirty="0" smtClean="0">
                <a:latin typeface="Times New Roman CYR"/>
                <a:ea typeface="Times New Roman" pitchFamily="18" charset="0"/>
                <a:cs typeface="Arial" pitchFamily="34" charset="0"/>
              </a:rPr>
              <a:t>) –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 CYR"/>
                <a:ea typeface="Times New Roman" pitchFamily="18" charset="0"/>
                <a:cs typeface="Arial" pitchFamily="34" charset="0"/>
              </a:rPr>
              <a:t>50 мкг (</a:t>
            </a:r>
            <a:r>
              <a:rPr lang="ru-RU" b="1" i="1" dirty="0" err="1" smtClean="0">
                <a:latin typeface="Times New Roman CYR"/>
                <a:ea typeface="Times New Roman" pitchFamily="18" charset="0"/>
                <a:cs typeface="Arial" pitchFamily="34" charset="0"/>
              </a:rPr>
              <a:t>дорослі</a:t>
            </a:r>
            <a:r>
              <a:rPr lang="ru-RU" b="1" i="1" dirty="0" smtClean="0">
                <a:latin typeface="Times New Roman CYR"/>
                <a:ea typeface="Times New Roman" pitchFamily="18" charset="0"/>
                <a:cs typeface="Arial" pitchFamily="34" charset="0"/>
              </a:rPr>
              <a:t>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Селен в чому полягає найбільш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6237312"/>
            <a:ext cx="666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Найкращим</a:t>
            </a:r>
            <a:r>
              <a:rPr lang="ru-RU" b="1" dirty="0" smtClean="0"/>
              <a:t> </a:t>
            </a:r>
            <a:r>
              <a:rPr lang="ru-RU" b="1" dirty="0" err="1" smtClean="0"/>
              <a:t>джерелом</a:t>
            </a:r>
            <a:r>
              <a:rPr lang="ru-RU" b="1" dirty="0" smtClean="0"/>
              <a:t> селену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бразильські</a:t>
            </a:r>
            <a:r>
              <a:rPr lang="ru-RU" b="1" dirty="0" smtClean="0"/>
              <a:t> </a:t>
            </a:r>
            <a:r>
              <a:rPr lang="ru-RU" b="1" dirty="0" err="1" smtClean="0"/>
              <a:t>горіхи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332656"/>
            <a:ext cx="7848872" cy="40626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u="sng" dirty="0" err="1" smtClean="0">
                <a:solidFill>
                  <a:schemeClr val="accent3">
                    <a:lumMod val="50000"/>
                  </a:schemeClr>
                </a:solidFill>
              </a:rPr>
              <a:t>Ознаки</a:t>
            </a: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800" b="1" u="sng" dirty="0" err="1" smtClean="0">
                <a:solidFill>
                  <a:schemeClr val="accent3">
                    <a:lumMod val="50000"/>
                  </a:schemeClr>
                </a:solidFill>
              </a:rPr>
              <a:t>селенової</a:t>
            </a: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3">
                    <a:lumMod val="50000"/>
                  </a:schemeClr>
                </a:solidFill>
              </a:rPr>
              <a:t>недостатності</a:t>
            </a: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 .</a:t>
            </a:r>
          </a:p>
          <a:p>
            <a:pPr algn="ctr">
              <a:lnSpc>
                <a:spcPct val="150000"/>
              </a:lnSpc>
            </a:pPr>
            <a:endParaRPr lang="ru-RU" b="1" u="sng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нестачі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селена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порушується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стабільність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мембран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окислення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всіх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клітин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організму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призводить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порушення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функцій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основних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органів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систем.</a:t>
            </a:r>
          </a:p>
          <a:p>
            <a:pPr algn="ctr">
              <a:lnSpc>
                <a:spcPct val="150000"/>
              </a:lnSpc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Дефіцит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селена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сприяє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зниженню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імунітету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прискореному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старінню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новоутворень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Дефіцит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цього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елемента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організмі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призводить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безпліддя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захворювання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шкіри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нігтів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збільшує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наслідки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йододефициту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Селен, користь його організму. Селен у продуктах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581128"/>
            <a:ext cx="4200401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60649"/>
            <a:ext cx="6858000" cy="64171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C00000"/>
                </a:solidFill>
              </a:rPr>
              <a:t>1. </a:t>
            </a:r>
            <a:r>
              <a:rPr lang="ru-RU" sz="2400" b="1" dirty="0" err="1" smtClean="0">
                <a:solidFill>
                  <a:srgbClr val="C00000"/>
                </a:solidFill>
              </a:rPr>
              <a:t>Сірка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знаходиться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основному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суглобах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язах, нігтях, волоссі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входить до складу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амінокислот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Нормалізує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імунітет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indent="-457200" fontAlgn="base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протиалергічну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ранозагоювальну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протизапальну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</a:p>
          <a:p>
            <a:pPr fontAlgn="base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fontAlgn="base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Сірка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роботу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зв'язок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суглобів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зміцнює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м'язову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тканину;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суглобові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м'язові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судоми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base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кисневий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баланс; 5. 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Стабілізує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глюкози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fontAlgn="base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виділенню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жовчі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печінкою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fontAlgn="base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Нейтралізує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вимиває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токсини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шлаки;</a:t>
            </a:r>
          </a:p>
          <a:p>
            <a:pPr fontAlgn="base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згортання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fontAlgn="base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ряду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вітамінів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амінокислот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ферментів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гормонів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fontAlgn="base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Підсилює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вітамінів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В1 (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тіаміну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В5 (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пантотенової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В7 (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біотин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fontAlgn="base">
              <a:lnSpc>
                <a:spcPct val="150000"/>
              </a:lnSpc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Продукти харчування багаті сіркою - Confetissimo - жіночий бл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1980727" cy="15841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2996952"/>
            <a:ext cx="2016224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Добова</a:t>
            </a:r>
            <a:r>
              <a:rPr lang="ru-RU" dirty="0" smtClean="0"/>
              <a:t> потреба </a:t>
            </a:r>
            <a:r>
              <a:rPr lang="ru-RU" dirty="0" err="1" smtClean="0"/>
              <a:t>дорослої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становить 500-1200 мг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620688"/>
            <a:ext cx="741682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функціонування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збалансованому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вмісті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ньому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макро та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мікроелементів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дефіциті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численних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дисбаланс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зберігається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призведе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хвороби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Але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попередити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знаючи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роль макро-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мікроелементів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нестачі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7236296" cy="70173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Симптоми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нестачі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сірки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організмі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/>
              <a:t>: 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+mj-lt"/>
                <a:cs typeface="Arial" pitchFamily="34" charset="0"/>
              </a:rPr>
              <a:t>хворобливість</a:t>
            </a:r>
            <a:r>
              <a:rPr lang="ru-RU" sz="2000" dirty="0" smtClean="0">
                <a:latin typeface="+mj-lt"/>
                <a:cs typeface="Arial" pitchFamily="34" charset="0"/>
              </a:rPr>
              <a:t> в </a:t>
            </a:r>
            <a:r>
              <a:rPr lang="ru-RU" sz="2000" dirty="0" err="1" smtClean="0">
                <a:latin typeface="+mj-lt"/>
                <a:cs typeface="Arial" pitchFamily="34" charset="0"/>
              </a:rPr>
              <a:t>суглобах</a:t>
            </a:r>
            <a:r>
              <a:rPr lang="ru-RU" sz="2000" dirty="0" smtClean="0">
                <a:latin typeface="+mj-lt"/>
                <a:cs typeface="Arial" pitchFamily="34" charset="0"/>
              </a:rPr>
              <a:t>; 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+mj-lt"/>
              </a:rPr>
              <a:t>ламкість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нігтів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волосся</a:t>
            </a:r>
            <a:r>
              <a:rPr lang="ru-RU" sz="2000" dirty="0" smtClean="0">
                <a:latin typeface="+mj-lt"/>
              </a:rPr>
              <a:t>; </a:t>
            </a:r>
            <a:r>
              <a:rPr lang="ru-RU" sz="2000" dirty="0" err="1" smtClean="0">
                <a:latin typeface="+mj-lt"/>
              </a:rPr>
              <a:t>висипання</a:t>
            </a:r>
            <a:r>
              <a:rPr lang="ru-RU" sz="2000" dirty="0" smtClean="0">
                <a:latin typeface="+mj-lt"/>
              </a:rPr>
              <a:t> на </a:t>
            </a:r>
            <a:r>
              <a:rPr lang="ru-RU" sz="2000" dirty="0" err="1" smtClean="0">
                <a:latin typeface="+mj-lt"/>
              </a:rPr>
              <a:t>шкірі</a:t>
            </a:r>
            <a:r>
              <a:rPr lang="ru-RU" sz="2000" dirty="0" smtClean="0">
                <a:latin typeface="+mj-lt"/>
              </a:rPr>
              <a:t>;</a:t>
            </a:r>
            <a:endParaRPr lang="ru-RU" sz="2000" dirty="0" smtClean="0">
              <a:latin typeface="+mj-lt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+mj-lt"/>
                <a:cs typeface="Arial" pitchFamily="34" charset="0"/>
              </a:rPr>
              <a:t>активуються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захворювання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і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патології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печінки</a:t>
            </a:r>
            <a:r>
              <a:rPr lang="ru-RU" sz="2000" dirty="0" smtClean="0">
                <a:latin typeface="+mj-lt"/>
                <a:cs typeface="Arial" pitchFamily="34" charset="0"/>
              </a:rPr>
              <a:t>; 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+mj-lt"/>
                <a:cs typeface="Arial" pitchFamily="34" charset="0"/>
              </a:rPr>
              <a:t>тахікардія</a:t>
            </a:r>
            <a:r>
              <a:rPr lang="ru-RU" sz="2000" dirty="0" smtClean="0">
                <a:latin typeface="+mj-lt"/>
                <a:cs typeface="Arial" pitchFamily="34" charset="0"/>
              </a:rPr>
              <a:t>;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легенева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дисфункція</a:t>
            </a:r>
            <a:r>
              <a:rPr lang="ru-RU" sz="2000" dirty="0" smtClean="0">
                <a:latin typeface="+mj-lt"/>
              </a:rPr>
              <a:t>;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порушуються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обмінні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процеси</a:t>
            </a:r>
            <a:r>
              <a:rPr lang="ru-RU" sz="2000" dirty="0" smtClean="0">
                <a:latin typeface="+mj-lt"/>
                <a:cs typeface="Arial" pitchFamily="34" charset="0"/>
              </a:rPr>
              <a:t>; 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+mj-lt"/>
                <a:cs typeface="Arial" pitchFamily="34" charset="0"/>
              </a:rPr>
              <a:t>з’являється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хронічна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втома</a:t>
            </a:r>
            <a:r>
              <a:rPr lang="ru-RU" sz="2000" dirty="0" smtClean="0">
                <a:latin typeface="+mj-lt"/>
                <a:cs typeface="Arial" pitchFamily="34" charset="0"/>
              </a:rPr>
              <a:t>; </a:t>
            </a:r>
            <a:r>
              <a:rPr lang="ru-RU" sz="2000" dirty="0" err="1" smtClean="0">
                <a:latin typeface="+mj-lt"/>
                <a:cs typeface="Arial" pitchFamily="34" charset="0"/>
              </a:rPr>
              <a:t>знижується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імунітет</a:t>
            </a:r>
            <a:endParaRPr lang="ru-RU" sz="2000" dirty="0" smtClean="0">
              <a:latin typeface="+mj-lt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проявляються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алергічні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реакції</a:t>
            </a:r>
            <a:r>
              <a:rPr lang="ru-RU" sz="2000" dirty="0" smtClean="0">
                <a:latin typeface="+mj-lt"/>
                <a:cs typeface="Arial" pitchFamily="34" charset="0"/>
              </a:rPr>
              <a:t>; 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+mj-lt"/>
              </a:rPr>
              <a:t>часті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запальні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процеси</a:t>
            </a:r>
            <a:r>
              <a:rPr lang="ru-RU" sz="2000" dirty="0" smtClean="0">
                <a:latin typeface="+mj-lt"/>
              </a:rPr>
              <a:t>; 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+mj-lt"/>
              </a:rPr>
              <a:t>порушення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роботи</a:t>
            </a:r>
            <a:r>
              <a:rPr lang="ru-RU" sz="2000" dirty="0" smtClean="0">
                <a:latin typeface="+mj-lt"/>
              </a:rPr>
              <a:t> ШКТ;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+mj-lt"/>
              </a:rPr>
              <a:t>депресії</a:t>
            </a:r>
            <a:r>
              <a:rPr lang="ru-RU" sz="2000" dirty="0" smtClean="0">
                <a:latin typeface="+mj-lt"/>
              </a:rPr>
              <a:t>; </a:t>
            </a:r>
            <a:r>
              <a:rPr lang="ru-RU" sz="2000" dirty="0" err="1" smtClean="0">
                <a:latin typeface="+mj-lt"/>
              </a:rPr>
              <a:t>проблеми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пам’яттю</a:t>
            </a:r>
            <a:r>
              <a:rPr lang="ru-RU" sz="20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77072"/>
            <a:ext cx="25908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288032" cy="68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Сірка: користь і шкода, інструкція із застосування, роль в організм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8" name="AutoShape 2" descr="Цинк – запорука чоловічого та жіночого здоров&amp;#39;я - Нова До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Цинк – запорука чоловічого та жіночого здоров&amp;#39;я - Нова До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Цинк – запорука чоловічого та жіночого здоров&amp;#39;я - Нова До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332656"/>
            <a:ext cx="619268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1.Цинк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необхідний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поділу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росту,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клітин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 значить для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відновлення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після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хвороб.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Збільшує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швидкість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відновлення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клітин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самим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сприяючи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загальному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поліпшенню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стану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шкіри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Зупиняє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процес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запалення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ранам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швидше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зажити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зміцнює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зуби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кістки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розщеплювати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вуглеводи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жири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білки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Сприяє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нормальному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функціонуванню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безлічі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6.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Зміцнює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імунітет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людини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виробляючи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корисні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антитіла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важливі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гормони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лейкоцити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правильному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функціонуванню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головного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мозку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сприяє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зміцненню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нервової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виробляти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енергію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Активує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вітамінм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А, Е, С.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Необхідний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засвоєння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вітаміна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9. Стабілізує гормональний фон. Входить в склад сотень ферментів.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356992"/>
            <a:ext cx="252028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latin typeface="Times New Roman CYR"/>
                <a:ea typeface="Times New Roman" pitchFamily="18" charset="0"/>
                <a:cs typeface="Arial" pitchFamily="34" charset="0"/>
              </a:rPr>
              <a:t>Добова</a:t>
            </a:r>
            <a:r>
              <a:rPr lang="ru-RU" b="1" i="1" dirty="0" smtClean="0">
                <a:latin typeface="Times New Roman CYR"/>
                <a:ea typeface="Times New Roman" pitchFamily="18" charset="0"/>
                <a:cs typeface="Arial" pitchFamily="34" charset="0"/>
              </a:rPr>
              <a:t> потреба: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 CYR"/>
                <a:ea typeface="Times New Roman" pitchFamily="18" charset="0"/>
                <a:cs typeface="Arial" pitchFamily="34" charset="0"/>
              </a:rPr>
              <a:t>5 -15 мг ( </a:t>
            </a:r>
            <a:r>
              <a:rPr lang="ru-RU" b="1" i="1" dirty="0" err="1" smtClean="0">
                <a:latin typeface="Times New Roman CYR"/>
                <a:ea typeface="Times New Roman" pitchFamily="18" charset="0"/>
                <a:cs typeface="Arial" pitchFamily="34" charset="0"/>
              </a:rPr>
              <a:t>діти</a:t>
            </a:r>
            <a:r>
              <a:rPr lang="ru-RU" b="1" i="1" dirty="0" smtClean="0">
                <a:latin typeface="Times New Roman CYR"/>
                <a:ea typeface="Times New Roman" pitchFamily="18" charset="0"/>
                <a:cs typeface="Arial" pitchFamily="34" charset="0"/>
              </a:rPr>
              <a:t>) –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 CYR"/>
                <a:ea typeface="Times New Roman" pitchFamily="18" charset="0"/>
                <a:cs typeface="Arial" pitchFamily="34" charset="0"/>
              </a:rPr>
              <a:t>15 мг (</a:t>
            </a:r>
            <a:r>
              <a:rPr lang="ru-RU" b="1" i="1" dirty="0" err="1" smtClean="0">
                <a:latin typeface="Times New Roman CYR"/>
                <a:ea typeface="Times New Roman" pitchFamily="18" charset="0"/>
                <a:cs typeface="Arial" pitchFamily="34" charset="0"/>
              </a:rPr>
              <a:t>дорослі</a:t>
            </a:r>
            <a:r>
              <a:rPr lang="ru-RU" b="1" i="1" dirty="0" smtClean="0">
                <a:latin typeface="Times New Roman CYR"/>
                <a:ea typeface="Times New Roman" pitchFamily="18" charset="0"/>
                <a:cs typeface="Arial" pitchFamily="34" charset="0"/>
              </a:rPr>
              <a:t>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Цинк у продуктах харчування та його кори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60648"/>
            <a:ext cx="2448272" cy="2232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997839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700808"/>
            <a:ext cx="6287299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b="1" dirty="0" smtClean="0"/>
              <a:t>1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Погана</a:t>
            </a:r>
            <a:r>
              <a:rPr lang="ru-RU" sz="2000" b="1" dirty="0" smtClean="0"/>
              <a:t> робота </a:t>
            </a:r>
            <a:r>
              <a:rPr lang="ru-RU" sz="2000" b="1" dirty="0" err="1" smtClean="0"/>
              <a:t>нервової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системи</a:t>
            </a:r>
            <a:r>
              <a:rPr lang="ru-RU" sz="2000" b="1" dirty="0" smtClean="0"/>
              <a:t>.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 smtClean="0"/>
              <a:t>2. </a:t>
            </a:r>
            <a:r>
              <a:rPr lang="ru-RU" sz="2000" b="1" dirty="0" err="1" smtClean="0"/>
              <a:t>Слабкий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імунітет</a:t>
            </a:r>
            <a:r>
              <a:rPr lang="ru-RU" sz="2000" b="1" dirty="0" smtClean="0"/>
              <a:t>.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 smtClean="0"/>
              <a:t>3. </a:t>
            </a:r>
            <a:r>
              <a:rPr lang="ru-RU" sz="2000" b="1" dirty="0" err="1" smtClean="0"/>
              <a:t>Діарея</a:t>
            </a:r>
            <a:r>
              <a:rPr lang="ru-RU" sz="2000" b="1" dirty="0" smtClean="0"/>
              <a:t> </a:t>
            </a:r>
            <a:r>
              <a:rPr lang="ru-RU" sz="2000" dirty="0" smtClean="0"/>
              <a:t>через </a:t>
            </a:r>
            <a:r>
              <a:rPr lang="ru-RU" sz="2000" dirty="0" err="1" smtClean="0"/>
              <a:t>дефіцит</a:t>
            </a:r>
            <a:r>
              <a:rPr lang="ru-RU" sz="2000" dirty="0" smtClean="0"/>
              <a:t> цинку, так як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призводить</a:t>
            </a:r>
            <a:endParaRPr lang="ru-RU" sz="2000" dirty="0" smtClean="0"/>
          </a:p>
          <a:p>
            <a:pPr fontAlgn="base">
              <a:lnSpc>
                <a:spcPct val="150000"/>
              </a:lnSpc>
            </a:pPr>
            <a:r>
              <a:rPr lang="ru-RU" sz="2000" dirty="0" smtClean="0"/>
              <a:t> до </a:t>
            </a:r>
            <a:r>
              <a:rPr lang="ru-RU" sz="2000" dirty="0" err="1" smtClean="0"/>
              <a:t>зниження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імунної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інфекції</a:t>
            </a:r>
            <a:r>
              <a:rPr lang="ru-RU" sz="2000" dirty="0" smtClean="0"/>
              <a:t>.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 smtClean="0"/>
              <a:t>4. </a:t>
            </a:r>
            <a:r>
              <a:rPr lang="ru-RU" sz="2000" b="1" dirty="0" err="1" smtClean="0"/>
              <a:t>Алергії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їжу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навколишнє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середовище</a:t>
            </a:r>
            <a:r>
              <a:rPr lang="ru-RU" sz="2000" b="1" dirty="0" smtClean="0"/>
              <a:t>.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 smtClean="0"/>
              <a:t>5. </a:t>
            </a:r>
            <a:r>
              <a:rPr lang="ru-RU" sz="2000" b="1" dirty="0" err="1" smtClean="0"/>
              <a:t>Вугрі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висипання</a:t>
            </a:r>
            <a:r>
              <a:rPr lang="ru-RU" sz="2000" b="1" dirty="0" smtClean="0"/>
              <a:t>.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 smtClean="0"/>
              <a:t>6. </a:t>
            </a:r>
            <a:r>
              <a:rPr lang="ru-RU" sz="2000" dirty="0" smtClean="0"/>
              <a:t>У </a:t>
            </a:r>
            <a:r>
              <a:rPr lang="ru-RU" sz="2000" dirty="0" err="1" smtClean="0"/>
              <a:t>дорослих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недоліком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пов'язані</a:t>
            </a:r>
            <a:r>
              <a:rPr lang="ru-RU" sz="2000" dirty="0" smtClean="0"/>
              <a:t> </a:t>
            </a:r>
          </a:p>
          <a:p>
            <a:pPr fontAlgn="base">
              <a:lnSpc>
                <a:spcPct val="150000"/>
              </a:lnSpc>
            </a:pPr>
            <a:r>
              <a:rPr lang="ru-RU" sz="2000" b="1" dirty="0" err="1" smtClean="0"/>
              <a:t>ожиріння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цукровий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діабет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чоловіче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безпліддя</a:t>
            </a:r>
            <a:r>
              <a:rPr lang="ru-RU" sz="2000" b="1" dirty="0" smtClean="0"/>
              <a:t>. </a:t>
            </a:r>
          </a:p>
          <a:p>
            <a:pPr fontAlgn="base">
              <a:lnSpc>
                <a:spcPct val="150000"/>
              </a:lnSpc>
            </a:pPr>
            <a:r>
              <a:rPr lang="ru-RU" sz="2000" dirty="0" smtClean="0"/>
              <a:t>У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 ч</a:t>
            </a:r>
            <a:r>
              <a:rPr lang="uk-UA" sz="2000" dirty="0" err="1" smtClean="0"/>
              <a:t>асті</a:t>
            </a:r>
            <a:r>
              <a:rPr lang="uk-UA" sz="2000" dirty="0" smtClean="0"/>
              <a:t> </a:t>
            </a:r>
            <a:r>
              <a:rPr lang="uk-UA" sz="2000" b="1" dirty="0" smtClean="0"/>
              <a:t>інфекційні захворювання.</a:t>
            </a:r>
            <a:endParaRPr lang="ru-RU" sz="2000" b="1" dirty="0" smtClean="0"/>
          </a:p>
          <a:p>
            <a:pPr fontAlgn="base">
              <a:lnSpc>
                <a:spcPct val="150000"/>
              </a:lnSpc>
            </a:pPr>
            <a:endParaRPr lang="ru-RU" sz="2000" b="1" dirty="0" smtClean="0"/>
          </a:p>
          <a:p>
            <a:pPr fontAlgn="base"/>
            <a:endParaRPr lang="ru-RU" b="1" dirty="0" smtClean="0"/>
          </a:p>
          <a:p>
            <a:pPr fontAlgn="base"/>
            <a:endParaRPr lang="ru-RU" b="1" dirty="0"/>
          </a:p>
        </p:txBody>
      </p:sp>
      <p:pic>
        <p:nvPicPr>
          <p:cNvPr id="8" name="Picture 8" descr="Яка роль цинку в організмі людини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04664"/>
            <a:ext cx="2232248" cy="20162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6506" y="1052736"/>
            <a:ext cx="5247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Симптоми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нестачі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цинку в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організмі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/>
              <a:t>: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082" name="Picture 2" descr="В каких продуктах содержится цинка больше всего. Список продуктов с цинком  и медь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6165304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ПРОДУКТИ, В ЯКИХ </a:t>
            </a:r>
            <a:r>
              <a:rPr lang="uk-UA" b="1" dirty="0" smtClean="0">
                <a:solidFill>
                  <a:srgbClr val="C00000"/>
                </a:solidFill>
              </a:rPr>
              <a:t>ЦИНКА</a:t>
            </a:r>
            <a:r>
              <a:rPr lang="uk-UA" dirty="0" smtClean="0"/>
              <a:t> МІСТИТЬСЯ НАЙБІЛЬШЕ.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58" name="Picture 2" descr="Оказывается, медь не менее важна, чем железо и цинк. В каких продуктах  содержится мед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2376264" cy="27363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9792" y="404664"/>
            <a:ext cx="6120680" cy="63094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Мідь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участь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засвоєнні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виробленні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еритроцитів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гемоглобіну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наповнення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мозку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тканин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кисню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AutoNum type="arabicPeriod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Без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сухожиль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скелета,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м’язів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хрящів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Дефіцит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ревматоїдний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артритів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аутоімунних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запальних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кістках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тканинах.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Компонент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ферментів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беруть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участь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окисно-відновних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процесах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метаболічні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 startAt="5"/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стінки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судин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міцними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еластичними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пружність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функціонування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ендокринної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717032"/>
            <a:ext cx="2304256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Добова</a:t>
            </a:r>
            <a:r>
              <a:rPr lang="ru-RU" dirty="0" smtClean="0"/>
              <a:t> </a:t>
            </a:r>
            <a:r>
              <a:rPr lang="ru-RU" b="1" dirty="0" smtClean="0"/>
              <a:t>потреба</a:t>
            </a:r>
            <a:r>
              <a:rPr lang="ru-RU" dirty="0" smtClean="0"/>
              <a:t> у </a:t>
            </a:r>
            <a:r>
              <a:rPr lang="ru-RU" b="1" dirty="0" err="1" smtClean="0"/>
              <a:t>міді</a:t>
            </a:r>
            <a:r>
              <a:rPr lang="ru-RU" dirty="0" smtClean="0"/>
              <a:t> становить від 1,5мг (для </a:t>
            </a:r>
            <a:r>
              <a:rPr lang="ru-RU" dirty="0" err="1" smtClean="0"/>
              <a:t>дітей</a:t>
            </a:r>
            <a:r>
              <a:rPr lang="ru-RU" dirty="0" smtClean="0"/>
              <a:t>) до 5мг (для </a:t>
            </a:r>
            <a:r>
              <a:rPr lang="ru-RU" dirty="0" err="1" smtClean="0"/>
              <a:t>дорослих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У яких продуктах міститься мідь: список , таблиц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304256" cy="16561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51720" y="1412776"/>
            <a:ext cx="6912768" cy="461664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Симптоми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дефіциту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міді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організмі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/>
              <a:t>Недостатнє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специфічних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ферментів</a:t>
            </a:r>
            <a:r>
              <a:rPr lang="ru-RU" sz="20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/>
              <a:t>неправильне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сполучних</a:t>
            </a:r>
            <a:r>
              <a:rPr lang="ru-RU" sz="2000" dirty="0" smtClean="0"/>
              <a:t> тканин, </a:t>
            </a:r>
            <a:r>
              <a:rPr lang="ru-RU" sz="2000" dirty="0" err="1" smtClean="0"/>
              <a:t>кісток</a:t>
            </a:r>
            <a:r>
              <a:rPr lang="ru-RU" sz="2000" dirty="0" smtClean="0"/>
              <a:t>, </a:t>
            </a:r>
            <a:r>
              <a:rPr lang="ru-RU" sz="2000" dirty="0" err="1" smtClean="0"/>
              <a:t>патологія</a:t>
            </a:r>
            <a:r>
              <a:rPr lang="ru-RU" sz="2000" dirty="0" smtClean="0"/>
              <a:t> в органах. </a:t>
            </a:r>
            <a:r>
              <a:rPr lang="ru-RU" sz="2000" dirty="0" err="1" smtClean="0"/>
              <a:t>Остеопороз</a:t>
            </a:r>
            <a:r>
              <a:rPr lang="ru-RU" sz="20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</a:t>
            </a:r>
            <a:r>
              <a:rPr lang="ru-RU" sz="2000" dirty="0" err="1" smtClean="0"/>
              <a:t>Низьке</a:t>
            </a:r>
            <a:r>
              <a:rPr lang="ru-RU" sz="2000" dirty="0" smtClean="0"/>
              <a:t> число </a:t>
            </a:r>
            <a:r>
              <a:rPr lang="ru-RU" sz="2000" dirty="0" err="1" smtClean="0"/>
              <a:t>лейкоцитів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нерівномірне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серцебиття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Підвищений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 холестерину .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/>
              <a:t>Слабкий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імунітет</a:t>
            </a:r>
            <a:r>
              <a:rPr lang="ru-RU" sz="2000" dirty="0" smtClean="0"/>
              <a:t>. </a:t>
            </a:r>
            <a:r>
              <a:rPr lang="ru-RU" sz="2000" dirty="0" err="1" smtClean="0"/>
              <a:t>Вроджені</a:t>
            </a:r>
            <a:r>
              <a:rPr lang="ru-RU" sz="2000" dirty="0" smtClean="0"/>
              <a:t> вади. </a:t>
            </a:r>
            <a:r>
              <a:rPr lang="ru-RU" sz="2000" dirty="0" err="1" smtClean="0"/>
              <a:t>Пігментація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шкіри</a:t>
            </a:r>
            <a:r>
              <a:rPr lang="ru-RU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Людина </a:t>
            </a:r>
            <a:r>
              <a:rPr lang="ru-RU" sz="2000" dirty="0" err="1" smtClean="0"/>
              <a:t>відчуває</a:t>
            </a:r>
            <a:r>
              <a:rPr lang="ru-RU" sz="2000" dirty="0" smtClean="0"/>
              <a:t> себе </a:t>
            </a:r>
            <a:r>
              <a:rPr lang="ru-RU" sz="2000" dirty="0" err="1" smtClean="0"/>
              <a:t>млявою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втомленою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0" name="Picture 2" descr="Мідь та її користь для здоров&amp;#39;я | Спадщина Предкі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5998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Залізо в організмі: норма, в яких продуктах міститься, до чого тут  гемоглобін та анемія » Медиагруппа Адвокат-Консалтинг - официальный сай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9"/>
            <a:ext cx="2160240" cy="2664296"/>
          </a:xfrm>
          <a:prstGeom prst="rect">
            <a:avLst/>
          </a:prstGeom>
          <a:noFill/>
        </p:spPr>
      </p:pic>
      <p:pic>
        <p:nvPicPr>
          <p:cNvPr id="6150" name="Picture 6" descr="Як підвищити залізо в крові: причини низького рівня, способи підняти  препарат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8"/>
            <a:ext cx="2483768" cy="347967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91880" y="476672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входить до складу ряду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тому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гемоглобіну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входить до складу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ферментів-цитохромів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беруть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участь 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детоксикаційних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процесах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знешкоджують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функціонування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ендокринної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щитоподібної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залози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>
              <a:buFontTx/>
              <a:buChar char="-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синтезу ДНК,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ферментів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м’язів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ділення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підтримання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імунітету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dirty="0" smtClean="0"/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 участь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енергетичному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окислювально-відновних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реакціях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Яку роль в організмі людини відіграє залізо | Кур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2448271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210026"/>
            <a:ext cx="5904656" cy="618630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Загальними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ознаками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залізодефіциту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є: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dirty="0" err="1" smtClean="0"/>
              <a:t>Хвилясті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ламкі</a:t>
            </a:r>
            <a:r>
              <a:rPr lang="ru-RU" sz="2000" dirty="0" smtClean="0"/>
              <a:t> </a:t>
            </a:r>
            <a:r>
              <a:rPr lang="ru-RU" sz="2000" dirty="0" err="1" smtClean="0"/>
              <a:t>нігті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err="1" smtClean="0"/>
              <a:t>Випадання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волосся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err="1" smtClean="0"/>
              <a:t>Сухість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шкіри</a:t>
            </a:r>
            <a:r>
              <a:rPr lang="ru-RU" sz="2000" dirty="0" smtClean="0"/>
              <a:t> </a:t>
            </a:r>
            <a:r>
              <a:rPr lang="ru-RU" sz="2000" dirty="0" err="1" smtClean="0"/>
              <a:t>гомілок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err="1" smtClean="0"/>
              <a:t>Сухість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шкіри</a:t>
            </a:r>
            <a:r>
              <a:rPr lang="ru-RU" sz="2000" dirty="0" smtClean="0"/>
              <a:t> стоп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Стоматит, </a:t>
            </a:r>
            <a:r>
              <a:rPr lang="ru-RU" sz="2000" dirty="0" err="1" smtClean="0"/>
              <a:t>виразки</a:t>
            </a:r>
            <a:r>
              <a:rPr lang="ru-RU" sz="2000" dirty="0" smtClean="0"/>
              <a:t> в </a:t>
            </a:r>
            <a:r>
              <a:rPr lang="ru-RU" sz="2000" dirty="0" err="1" smtClean="0"/>
              <a:t>ротовій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порожнині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err="1" smtClean="0"/>
              <a:t>Сухість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роті</a:t>
            </a:r>
            <a:r>
              <a:rPr lang="ru-RU" sz="2000" dirty="0" smtClean="0"/>
              <a:t>, </a:t>
            </a:r>
            <a:r>
              <a:rPr lang="ru-RU" sz="2000" dirty="0" err="1" smtClean="0"/>
              <a:t>виразки</a:t>
            </a:r>
            <a:r>
              <a:rPr lang="ru-RU" sz="2000" dirty="0" smtClean="0"/>
              <a:t> в </a:t>
            </a:r>
            <a:r>
              <a:rPr lang="ru-RU" sz="2000" dirty="0" err="1" smtClean="0"/>
              <a:t>куточках</a:t>
            </a:r>
            <a:r>
              <a:rPr lang="ru-RU" sz="2000" dirty="0" smtClean="0"/>
              <a:t> рота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Синдром «</a:t>
            </a:r>
            <a:r>
              <a:rPr lang="ru-RU" sz="2000" dirty="0" err="1" smtClean="0"/>
              <a:t>неспокійних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ніг</a:t>
            </a:r>
            <a:r>
              <a:rPr lang="ru-RU" sz="2000" dirty="0" smtClean="0"/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/>
              <a:t>Тахікардія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серцебиття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err="1" smtClean="0"/>
              <a:t>Блідість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шкіри</a:t>
            </a:r>
            <a:r>
              <a:rPr lang="ru-RU" sz="2000" dirty="0" smtClean="0"/>
              <a:t>, </a:t>
            </a:r>
            <a:r>
              <a:rPr lang="ru-RU" sz="2000" dirty="0" err="1" smtClean="0"/>
              <a:t>швидка</a:t>
            </a:r>
            <a:r>
              <a:rPr lang="ru-RU" sz="2000" dirty="0" smtClean="0"/>
              <a:t> </a:t>
            </a:r>
            <a:r>
              <a:rPr lang="ru-RU" sz="2000" dirty="0" err="1" smtClean="0"/>
              <a:t>поява</a:t>
            </a:r>
            <a:r>
              <a:rPr lang="ru-RU" sz="2000" dirty="0" smtClean="0"/>
              <a:t> </a:t>
            </a:r>
            <a:r>
              <a:rPr lang="ru-RU" sz="2000" dirty="0" err="1" smtClean="0"/>
              <a:t>синців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err="1" smtClean="0"/>
              <a:t>Синці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очима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err="1" smtClean="0"/>
              <a:t>Мерзлявість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холодні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кінцівки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dirty="0" err="1" smtClean="0"/>
              <a:t>Слабкість</a:t>
            </a:r>
            <a:r>
              <a:rPr lang="ru-RU" dirty="0" smtClean="0"/>
              <a:t>,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в </a:t>
            </a:r>
            <a:r>
              <a:rPr lang="ru-RU" dirty="0" err="1" smtClean="0"/>
              <a:t>спорті</a:t>
            </a:r>
            <a:r>
              <a:rPr lang="ru-RU" dirty="0" smtClean="0"/>
              <a:t> та </a:t>
            </a:r>
            <a:r>
              <a:rPr lang="ru-RU" dirty="0" err="1" smtClean="0"/>
              <a:t>навчанні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0" name="Picture 4" descr="Нажимите для увелич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12968" cy="6347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Продукти, що містять залізо у великій кількості, користь для організму,  таблиця, віде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2108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51312" y="188640"/>
            <a:ext cx="6192688" cy="64017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Калій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регулює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функціонування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м’язових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волокон,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кровоносних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судин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серцевого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м’яза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Покращує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кровопостачання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м'язів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Стимулює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роботу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нервової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участь 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проведенні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нервових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імпульсів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сприяючи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усуненню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депресивних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розладів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стабілізує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роботу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мозку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підвищуючи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доступ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кисню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цього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органу.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Забезпечує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виведення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надлишків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рідини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організму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мінімізує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негативний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вплив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токсинів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нормалізує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синтез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багатьох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ферментів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Стабілізує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переробку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цукру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енергію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Особливо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важливий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нормальної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серця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Серце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без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калійного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елемента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зможе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забезпечити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нормальний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кровообіг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1026" name="Picture 2" descr="Роль калію в організмі вагітної жінки | Мамоведія - про здоров&amp;#39;я та  розвиток дити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276475" cy="21717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852937"/>
            <a:ext cx="2448272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Дітям</a:t>
            </a:r>
            <a:r>
              <a:rPr lang="ru-RU" dirty="0" smtClean="0"/>
              <a:t> </a:t>
            </a:r>
            <a:r>
              <a:rPr lang="ru-RU" dirty="0" err="1" smtClean="0"/>
              <a:t>дозування</a:t>
            </a:r>
            <a:r>
              <a:rPr lang="ru-RU" dirty="0" smtClean="0"/>
              <a:t>: по 15-30 мг на 1 кг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 Для </a:t>
            </a:r>
            <a:r>
              <a:rPr lang="ru-RU" dirty="0" err="1" smtClean="0"/>
              <a:t>дорослих</a:t>
            </a:r>
            <a:r>
              <a:rPr lang="ru-RU" dirty="0" smtClean="0"/>
              <a:t> </a:t>
            </a:r>
            <a:r>
              <a:rPr lang="ru-RU" dirty="0" err="1" smtClean="0"/>
              <a:t>мін</a:t>
            </a:r>
            <a:r>
              <a:rPr lang="ru-RU" dirty="0" smtClean="0"/>
              <a:t>. </a:t>
            </a:r>
            <a:r>
              <a:rPr lang="ru-RU" dirty="0" err="1" smtClean="0"/>
              <a:t>денна</a:t>
            </a:r>
            <a:r>
              <a:rPr lang="ru-RU" dirty="0" smtClean="0"/>
              <a:t> доза становить 1000 мг, оптимальна – 2000 мг.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7992888" cy="4801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u="sng" dirty="0" err="1" smtClean="0">
                <a:solidFill>
                  <a:schemeClr val="accent3">
                    <a:lumMod val="50000"/>
                  </a:schemeClr>
                </a:solidFill>
              </a:rPr>
              <a:t>Ознаки</a:t>
            </a: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800" b="1" u="sng" dirty="0" err="1" smtClean="0">
                <a:solidFill>
                  <a:schemeClr val="accent3">
                    <a:lumMod val="50000"/>
                  </a:schemeClr>
                </a:solidFill>
              </a:rPr>
              <a:t>калієвої</a:t>
            </a: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3">
                    <a:lumMod val="50000"/>
                  </a:schemeClr>
                </a:solidFill>
              </a:rPr>
              <a:t>недостатності</a:t>
            </a: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судоми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м’язова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слабкість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набряки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ослаблення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імунітету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аритмія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стан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апатії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почуття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сонливості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погіршення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органів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шлунково-кишкового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тракту;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зменшення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кількості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сечі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порушення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обміну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речовин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сухість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шкірних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покривів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серцем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диханням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підвищена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ламкість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нігтьових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пластин;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підвищена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нервозність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виразкові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ураження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слизової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шлунково-кишкового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тракту.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Навіщо організму калій: симптоми і наслідки його дефіциту — Актуальна тема  — tsn.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653137"/>
            <a:ext cx="3563888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764704"/>
            <a:ext cx="8352928" cy="507831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сир </a:t>
            </a:r>
            <a:r>
              <a:rPr lang="ru-RU" dirty="0" err="1" smtClean="0"/>
              <a:t>голландський</a:t>
            </a:r>
            <a:r>
              <a:rPr lang="ru-RU" dirty="0" smtClean="0"/>
              <a:t>, крупа </a:t>
            </a:r>
            <a:r>
              <a:rPr lang="ru-RU" dirty="0" err="1" smtClean="0"/>
              <a:t>рисова</a:t>
            </a:r>
            <a:r>
              <a:rPr lang="ru-RU" dirty="0" smtClean="0"/>
              <a:t> 100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крупа </a:t>
            </a:r>
            <a:r>
              <a:rPr lang="ru-RU" dirty="0" err="1" smtClean="0"/>
              <a:t>пшенична</a:t>
            </a:r>
            <a:r>
              <a:rPr lang="ru-RU" dirty="0" smtClean="0"/>
              <a:t>, </a:t>
            </a:r>
            <a:r>
              <a:rPr lang="ru-RU" dirty="0" err="1" smtClean="0"/>
              <a:t>сік</a:t>
            </a:r>
            <a:r>
              <a:rPr lang="ru-RU" dirty="0" smtClean="0"/>
              <a:t> </a:t>
            </a:r>
            <a:r>
              <a:rPr lang="ru-RU" dirty="0" err="1" smtClean="0"/>
              <a:t>яблучний</a:t>
            </a:r>
            <a:r>
              <a:rPr lang="ru-RU" dirty="0" smtClean="0"/>
              <a:t> 120 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яйця</a:t>
            </a:r>
            <a:r>
              <a:rPr lang="ru-RU" dirty="0" smtClean="0"/>
              <a:t> </a:t>
            </a:r>
            <a:r>
              <a:rPr lang="ru-RU" dirty="0" err="1" smtClean="0"/>
              <a:t>курячі</a:t>
            </a:r>
            <a:r>
              <a:rPr lang="ru-RU" dirty="0" smtClean="0"/>
              <a:t> та </a:t>
            </a:r>
            <a:r>
              <a:rPr lang="ru-RU" dirty="0" err="1" smtClean="0"/>
              <a:t>натуральне</a:t>
            </a:r>
            <a:r>
              <a:rPr lang="ru-RU" dirty="0" smtClean="0"/>
              <a:t> молоко 140 перловка 172 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морква</a:t>
            </a:r>
            <a:r>
              <a:rPr lang="ru-RU" dirty="0" smtClean="0"/>
              <a:t>, апельсин 200 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натуральний</a:t>
            </a:r>
            <a:r>
              <a:rPr lang="ru-RU" dirty="0" smtClean="0"/>
              <a:t> йогурт, цибуля 260 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вівсянка</a:t>
            </a:r>
            <a:r>
              <a:rPr lang="ru-RU" dirty="0" smtClean="0"/>
              <a:t>, персики, капуста 362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Гречка, </a:t>
            </a:r>
            <a:r>
              <a:rPr lang="ru-RU" dirty="0" err="1" smtClean="0"/>
              <a:t>банани</a:t>
            </a:r>
            <a:r>
              <a:rPr lang="ru-RU" dirty="0" smtClean="0"/>
              <a:t> 380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авокадо, </a:t>
            </a:r>
            <a:r>
              <a:rPr lang="ru-RU" dirty="0" err="1" smtClean="0"/>
              <a:t>гриби</a:t>
            </a:r>
            <a:r>
              <a:rPr lang="ru-RU" dirty="0" smtClean="0"/>
              <a:t> </a:t>
            </a:r>
            <a:r>
              <a:rPr lang="ru-RU" dirty="0" err="1" smtClean="0"/>
              <a:t>білі</a:t>
            </a:r>
            <a:r>
              <a:rPr lang="ru-RU" dirty="0" smtClean="0"/>
              <a:t> 450 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соняшникове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горох 710 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арахіс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зелень петрушки 760 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кедрові</a:t>
            </a:r>
            <a:r>
              <a:rPr lang="ru-RU" dirty="0" smtClean="0"/>
              <a:t> </a:t>
            </a:r>
            <a:r>
              <a:rPr lang="ru-RU" dirty="0" err="1" smtClean="0"/>
              <a:t>горіхи</a:t>
            </a:r>
            <a:r>
              <a:rPr lang="ru-RU" dirty="0" smtClean="0"/>
              <a:t>, </a:t>
            </a:r>
            <a:r>
              <a:rPr lang="ru-RU" dirty="0" err="1" smtClean="0"/>
              <a:t>мигдаль</a:t>
            </a:r>
            <a:r>
              <a:rPr lang="ru-RU" dirty="0" smtClean="0"/>
              <a:t> 780 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Родзинки</a:t>
            </a:r>
            <a:r>
              <a:rPr lang="ru-RU" dirty="0" smtClean="0"/>
              <a:t>, виноград </a:t>
            </a:r>
            <a:r>
              <a:rPr lang="ru-RU" dirty="0" err="1" smtClean="0"/>
              <a:t>киш</a:t>
            </a:r>
            <a:r>
              <a:rPr lang="ru-RU" dirty="0" smtClean="0"/>
              <a:t> </a:t>
            </a:r>
            <a:r>
              <a:rPr lang="ru-RU" dirty="0" err="1" smtClean="0"/>
              <a:t>миш</a:t>
            </a:r>
            <a:r>
              <a:rPr lang="ru-RU" dirty="0" smtClean="0"/>
              <a:t> 1020 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висівки</a:t>
            </a:r>
            <a:r>
              <a:rPr lang="ru-RU" dirty="0" smtClean="0"/>
              <a:t> </a:t>
            </a:r>
            <a:r>
              <a:rPr lang="ru-RU" dirty="0" err="1" smtClean="0"/>
              <a:t>пшеничні</a:t>
            </a:r>
            <a:r>
              <a:rPr lang="ru-RU" dirty="0" smtClean="0"/>
              <a:t> 1160 </a:t>
            </a:r>
          </a:p>
          <a:p>
            <a:r>
              <a:rPr lang="ru-RU" dirty="0" smtClean="0"/>
              <a:t>курага 2480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2656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Продукти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містять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калій</a:t>
            </a:r>
            <a:r>
              <a:rPr lang="ru-RU" sz="2400" b="1" dirty="0" smtClean="0">
                <a:solidFill>
                  <a:srgbClr val="002060"/>
                </a:solidFill>
              </a:rPr>
              <a:t>  (в мг на 100 г):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Калій: роль і значення елемента в організмі людини, добова норма в грам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132856"/>
            <a:ext cx="5112568" cy="4318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188640"/>
            <a:ext cx="6156176" cy="63094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Магній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участь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регуляції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метаболізму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більш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ніж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300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процесах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всередині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тіла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прискорює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обміну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речовин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Стимулює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розумову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знижує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напруження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дратівливість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зменшує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головні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кісткову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тканину.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Нормалізує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м’язевий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тонус,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допомагає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нормальній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роботі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м'язів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</a:t>
            </a:r>
            <a:r>
              <a:rPr lang="uk-UA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Бере участь у проведенні імпульсу від нервів до м’язів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Він стимулює перистальтику кишечнику, сприяє виведенню жовчі ,та холестерину з нього.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участь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енергетичному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обміні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синтезі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білків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знижує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ризик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діабету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Підтримує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стійкий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ритм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серця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140968"/>
            <a:ext cx="2736304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Добова</a:t>
            </a:r>
            <a:r>
              <a:rPr lang="ru-RU" dirty="0" smtClean="0"/>
              <a:t> потреба :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молодІ</a:t>
            </a:r>
            <a:r>
              <a:rPr lang="ru-RU" dirty="0" smtClean="0"/>
              <a:t> до 30 </a:t>
            </a:r>
            <a:r>
              <a:rPr lang="ru-RU" dirty="0" err="1" smtClean="0"/>
              <a:t>років</a:t>
            </a:r>
            <a:r>
              <a:rPr lang="ru-RU" dirty="0" smtClean="0"/>
              <a:t> – </a:t>
            </a:r>
          </a:p>
          <a:p>
            <a:r>
              <a:rPr lang="ru-RU" dirty="0" smtClean="0"/>
              <a:t>310 – 350 </a:t>
            </a:r>
            <a:r>
              <a:rPr lang="ru-RU" dirty="0" err="1" smtClean="0"/>
              <a:t>міліграм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дорослих</a:t>
            </a:r>
            <a:r>
              <a:rPr lang="ru-RU" dirty="0" smtClean="0"/>
              <a:t> – </a:t>
            </a:r>
          </a:p>
          <a:p>
            <a:r>
              <a:rPr lang="ru-RU" dirty="0" smtClean="0"/>
              <a:t>400 </a:t>
            </a:r>
            <a:r>
              <a:rPr lang="ru-RU" dirty="0" err="1" smtClean="0"/>
              <a:t>міліграм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2" name="AutoShape 2" descr="7 ознак нестачі магнію в організмі, фото - Погля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7 ознак нестачі магнію в організмі, фото - Погля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7 ознак нестачі магнію в організмі, фото - Погля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7 ознак нестачі магнію в організмі, фото - Погля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7 ознак нестачі магнію в організмі, фото - Погля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2880320" cy="2376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02359"/>
            <a:ext cx="9144000" cy="67403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u="sng" dirty="0" err="1" smtClean="0">
                <a:solidFill>
                  <a:schemeClr val="accent3">
                    <a:lumMod val="50000"/>
                  </a:schemeClr>
                </a:solidFill>
              </a:rPr>
              <a:t>Ознаки</a:t>
            </a: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800" b="1" u="sng" dirty="0" err="1" smtClean="0">
                <a:solidFill>
                  <a:schemeClr val="accent3">
                    <a:lumMod val="50000"/>
                  </a:schemeClr>
                </a:solidFill>
              </a:rPr>
              <a:t>магнієвої</a:t>
            </a: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3">
                    <a:lumMod val="50000"/>
                  </a:schemeClr>
                </a:solidFill>
              </a:rPr>
              <a:t>недостатності</a:t>
            </a:r>
            <a:r>
              <a:rPr lang="ru-RU" sz="2800" dirty="0" smtClean="0"/>
              <a:t>: </a:t>
            </a:r>
            <a:r>
              <a:rPr lang="ru-RU" sz="2000" dirty="0" err="1" smtClean="0"/>
              <a:t>почастішання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інфекційних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захворювань</a:t>
            </a:r>
            <a:r>
              <a:rPr lang="ru-RU" sz="2000" dirty="0" smtClean="0"/>
              <a:t>; </a:t>
            </a:r>
            <a:r>
              <a:rPr lang="ru-RU" sz="2000" dirty="0" err="1" smtClean="0"/>
              <a:t>постійна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втома</a:t>
            </a:r>
            <a:r>
              <a:rPr lang="ru-RU" sz="2000" dirty="0" smtClean="0"/>
              <a:t>; </a:t>
            </a:r>
            <a:r>
              <a:rPr lang="ru-RU" sz="2000" dirty="0" err="1" smtClean="0"/>
              <a:t>затяжні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сезонні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депресії</a:t>
            </a:r>
            <a:r>
              <a:rPr lang="ru-RU" sz="2000" dirty="0" smtClean="0"/>
              <a:t>; </a:t>
            </a:r>
            <a:r>
              <a:rPr lang="ru-RU" sz="2000" dirty="0" err="1" smtClean="0"/>
              <a:t>зниження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працездатності</a:t>
            </a:r>
            <a:r>
              <a:rPr lang="ru-RU" sz="2000" dirty="0" smtClean="0"/>
              <a:t>; </a:t>
            </a:r>
            <a:r>
              <a:rPr lang="ru-RU" sz="2000" dirty="0" err="1" smtClean="0"/>
              <a:t>тривалий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</a:t>
            </a:r>
            <a:r>
              <a:rPr lang="ru-RU" sz="2000" dirty="0" err="1" smtClean="0"/>
              <a:t>одужання</a:t>
            </a:r>
            <a:r>
              <a:rPr lang="ru-RU" sz="2000" dirty="0" smtClean="0"/>
              <a:t>; </a:t>
            </a:r>
            <a:r>
              <a:rPr lang="ru-RU" sz="2000" dirty="0" err="1" smtClean="0"/>
              <a:t>тривожність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фобії</a:t>
            </a:r>
            <a:r>
              <a:rPr lang="ru-RU" sz="2000" dirty="0" smtClean="0"/>
              <a:t>, </a:t>
            </a:r>
            <a:r>
              <a:rPr lang="ru-RU" sz="2000" dirty="0" err="1" smtClean="0"/>
              <a:t>занепокоєння</a:t>
            </a:r>
            <a:r>
              <a:rPr lang="ru-RU" sz="2000" dirty="0" smtClean="0"/>
              <a:t>; </a:t>
            </a:r>
            <a:r>
              <a:rPr lang="ru-RU" sz="2000" dirty="0" err="1" smtClean="0"/>
              <a:t>безсоння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ранкова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втома</a:t>
            </a:r>
            <a:r>
              <a:rPr lang="ru-RU" sz="2000" dirty="0" smtClean="0"/>
              <a:t>; </a:t>
            </a:r>
            <a:r>
              <a:rPr lang="ru-RU" sz="2000" dirty="0" err="1" smtClean="0"/>
              <a:t>дратівливість</a:t>
            </a:r>
            <a:r>
              <a:rPr lang="ru-RU" sz="2000" dirty="0" smtClean="0"/>
              <a:t>;  </a:t>
            </a:r>
            <a:r>
              <a:rPr lang="ru-RU" sz="2000" dirty="0" err="1" smtClean="0"/>
              <a:t>м’язові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спазми</a:t>
            </a:r>
            <a:r>
              <a:rPr lang="ru-RU" sz="2000" dirty="0" smtClean="0"/>
              <a:t>, </a:t>
            </a:r>
            <a:r>
              <a:rPr lang="ru-RU" sz="2000" dirty="0" err="1" smtClean="0"/>
              <a:t>посмикування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судоми</a:t>
            </a:r>
            <a:r>
              <a:rPr lang="ru-RU" sz="2000" dirty="0" smtClean="0"/>
              <a:t>; </a:t>
            </a:r>
            <a:r>
              <a:rPr lang="ru-RU" sz="2000" dirty="0" err="1" smtClean="0"/>
              <a:t>чутливість</a:t>
            </a:r>
            <a:r>
              <a:rPr lang="ru-RU" sz="2000" dirty="0" smtClean="0"/>
              <a:t> до шуму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зміні</a:t>
            </a:r>
            <a:r>
              <a:rPr lang="ru-RU" sz="2000" dirty="0" smtClean="0"/>
              <a:t> погоди; </a:t>
            </a:r>
            <a:r>
              <a:rPr lang="ru-RU" sz="2000" dirty="0" err="1" smtClean="0"/>
              <a:t>запаморочення</a:t>
            </a:r>
            <a:r>
              <a:rPr lang="ru-RU" sz="2000" dirty="0" smtClean="0"/>
              <a:t>; </a:t>
            </a:r>
            <a:r>
              <a:rPr lang="ru-RU" sz="2000" dirty="0" err="1" smtClean="0"/>
              <a:t>порушення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координації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рухів</a:t>
            </a:r>
            <a:r>
              <a:rPr lang="ru-RU" sz="2000" dirty="0" smtClean="0"/>
              <a:t>; перепади </a:t>
            </a:r>
            <a:r>
              <a:rPr lang="ru-RU" sz="2000" dirty="0" err="1" smtClean="0"/>
              <a:t>артеріального</a:t>
            </a:r>
            <a:r>
              <a:rPr lang="ru-RU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/>
              <a:t>тиску</a:t>
            </a:r>
            <a:r>
              <a:rPr lang="ru-RU" sz="2000" dirty="0" smtClean="0"/>
              <a:t>; </a:t>
            </a:r>
            <a:r>
              <a:rPr lang="ru-RU" sz="2000" dirty="0" err="1" smtClean="0"/>
              <a:t>порушення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серцевого</a:t>
            </a:r>
            <a:r>
              <a:rPr lang="ru-RU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ритму; 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/>
              <a:t>спастичний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</a:t>
            </a:r>
            <a:r>
              <a:rPr lang="ru-RU" sz="2000" dirty="0" smtClean="0"/>
              <a:t> у </a:t>
            </a:r>
            <a:r>
              <a:rPr lang="ru-RU" sz="2000" dirty="0" err="1" smtClean="0"/>
              <a:t>животі</a:t>
            </a:r>
            <a:r>
              <a:rPr lang="ru-RU" sz="20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супроводжуються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діареєю</a:t>
            </a:r>
            <a:r>
              <a:rPr lang="ru-RU" sz="2000" dirty="0" smtClean="0"/>
              <a:t>; 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/>
              <a:t>випадання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волосся</a:t>
            </a:r>
            <a:r>
              <a:rPr lang="ru-RU" sz="2000" dirty="0" smtClean="0"/>
              <a:t>, </a:t>
            </a:r>
            <a:r>
              <a:rPr lang="ru-RU" sz="2000" dirty="0" err="1" smtClean="0"/>
              <a:t>ламкість</a:t>
            </a:r>
            <a:r>
              <a:rPr lang="ru-RU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/>
              <a:t>нігтьових</a:t>
            </a:r>
            <a:r>
              <a:rPr lang="ru-RU" sz="2000" dirty="0" smtClean="0"/>
              <a:t> пластин.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Picture 2" descr="https://i.pinimg.com/564x/98/84/92/9884928d3835f00f6e93302631b243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852936"/>
            <a:ext cx="482453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олубые шаблоны для презентаций PowerPoint, скачать бесплатно —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Магній в організмі людини: роль, рекомендована до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1447</Words>
  <Application>Microsoft Office PowerPoint</Application>
  <PresentationFormat>Экран (4:3)</PresentationFormat>
  <Paragraphs>200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РПЛ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184</cp:revision>
  <dcterms:created xsi:type="dcterms:W3CDTF">2022-02-02T20:00:53Z</dcterms:created>
  <dcterms:modified xsi:type="dcterms:W3CDTF">2022-04-25T18:49:22Z</dcterms:modified>
</cp:coreProperties>
</file>