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5" r:id="rId4"/>
    <p:sldId id="257" r:id="rId5"/>
    <p:sldId id="290" r:id="rId6"/>
    <p:sldId id="265" r:id="rId7"/>
    <p:sldId id="268" r:id="rId8"/>
    <p:sldId id="276" r:id="rId9"/>
    <p:sldId id="277" r:id="rId10"/>
    <p:sldId id="269" r:id="rId11"/>
    <p:sldId id="275" r:id="rId12"/>
    <p:sldId id="274" r:id="rId13"/>
    <p:sldId id="273" r:id="rId14"/>
    <p:sldId id="288" r:id="rId15"/>
    <p:sldId id="272" r:id="rId16"/>
    <p:sldId id="278" r:id="rId17"/>
    <p:sldId id="279" r:id="rId18"/>
    <p:sldId id="280" r:id="rId19"/>
    <p:sldId id="260" r:id="rId20"/>
    <p:sldId id="261" r:id="rId21"/>
    <p:sldId id="262" r:id="rId22"/>
    <p:sldId id="289" r:id="rId23"/>
    <p:sldId id="287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02E8E-AE0C-4CFC-8C02-B7AA8C4B326E}" type="datetimeFigureOut">
              <a:rPr lang="x-none" smtClean="0"/>
              <a:t>29.03.2024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2610-5E2A-421A-B06C-9498B201095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21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72610-5E2A-421A-B06C-9498B2010957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240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hoot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vseosvita.ua/" TargetMode="External"/><Relationship Id="rId2" Type="http://schemas.openxmlformats.org/officeDocument/2006/relationships/hyperlink" Target="&#1040;&#1090;&#1077;&#1089;&#1090;&#1072;&#1094;&#1110;&#1103;%202023-2024&#1085;.&#1088;.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orage/app/media/gromadske-obgovorennya/2021/09/06/Polozh.pro.atest.ped.prats.06.09.pdf" TargetMode="Externa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5E32E6-F530-42B1-B188-4640CC724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124744"/>
            <a:ext cx="6400800" cy="175260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вчителя біології Новосьолової Надії Василівни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CDAE9D-F8F6-45C6-9020-3483224B8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0029"/>
            <a:ext cx="9179496" cy="6883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6D13F3-93D1-469B-B601-8533151B8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9716"/>
          <a:stretch/>
        </p:blipFill>
        <p:spPr>
          <a:xfrm>
            <a:off x="5719635" y="2780928"/>
            <a:ext cx="3435530" cy="3099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906" y="1196752"/>
            <a:ext cx="8229600" cy="50484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доводиться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теоретичного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Apps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Kahoot!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підшуковувати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обраної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E1A9736-570A-4D7E-9809-0BD51FFF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096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Інформаційно-цифрова компетентність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6C17F-D2E6-4837-9AC5-9DE28912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10029"/>
            <a:ext cx="9179496" cy="6883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5" b="21428"/>
          <a:stretch/>
        </p:blipFill>
        <p:spPr>
          <a:xfrm>
            <a:off x="4618738" y="168219"/>
            <a:ext cx="4428492" cy="380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36" y="3433770"/>
            <a:ext cx="4550194" cy="341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5" y="73576"/>
            <a:ext cx="3788967" cy="505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68899"/>
            <a:ext cx="4386956" cy="329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A1D8-2723-4266-9D66-15E91975E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96" cy="688355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74348E1-9D49-4539-A0FB-C1BA5CF2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67" y="130324"/>
            <a:ext cx="822960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роботі особисто створюю електронні навчальні матеріали, розробки уроків та різнорівневі тести, які викладаю на освітній платформі «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CACCF0-FAF3-4200-9FA9-A221D82E9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35" y="3285542"/>
            <a:ext cx="2534398" cy="35885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55420-AEDD-49E6-A180-E93F663CC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69" y="1573650"/>
            <a:ext cx="2491927" cy="35283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ED81E0-956D-40E0-B5AD-F9A854C2B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9" y="3269472"/>
            <a:ext cx="2534398" cy="3588528"/>
          </a:xfrm>
          <a:prstGeom prst="rect">
            <a:avLst/>
          </a:prstGeom>
        </p:spPr>
      </p:pic>
      <p:pic>
        <p:nvPicPr>
          <p:cNvPr id="4" name="Рисунок 3" descr="C:\Users\User\Desktop\Творчий звіт вчителя\свідоцтва\№ BK823187 (1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0" t="10934" r="10167" b="5529"/>
          <a:stretch/>
        </p:blipFill>
        <p:spPr bwMode="auto">
          <a:xfrm>
            <a:off x="-22065" y="1603749"/>
            <a:ext cx="253439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3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8BB175-3152-44B8-A187-8B643BFAF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0" y="-12779"/>
            <a:ext cx="9179496" cy="68835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25ECDCE-F351-4882-8901-31B7432C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Здоров'язберігаюча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F9F66-C328-4D76-898A-41172C66E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814">
            <a:off x="7088430" y="3951912"/>
            <a:ext cx="2041766" cy="2629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DE300CCF-86C9-48D0-8372-BE6BC9D6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533" y="2147354"/>
            <a:ext cx="8229600" cy="4757129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ru-RU" sz="5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Вчу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 метод зміни видів діяльності - чергування інтелектуальної та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емоційної видів діяльності; групової й парної форм роботи.</a:t>
            </a:r>
          </a:p>
          <a:p>
            <a:r>
              <a:rPr lang="uk-UA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зняття втоми та нормалізації уваги та активності проводжу фізкультхвилинки, гімнастику для очей, дихальні вправи.</a:t>
            </a:r>
          </a:p>
          <a:p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ментального 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7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доброзичливості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позитивного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емоційного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7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F5FBA6-A16C-4D72-A8E3-83AB969ED4E1}"/>
              </a:ext>
            </a:extLst>
          </p:cNvPr>
          <p:cNvSpPr/>
          <p:nvPr/>
        </p:nvSpPr>
        <p:spPr>
          <a:xfrm>
            <a:off x="742867" y="98072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Готуючись до уроків керуюся моделлю </a:t>
            </a:r>
            <a:r>
              <a:rPr lang="uk-UA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язбережувального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уроку, яка передбачає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заємозв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пізнавальної та рухової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7633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EFDD16-FA72-4044-96F3-881880953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7" y="0"/>
            <a:ext cx="9179496" cy="6883558"/>
          </a:xfrm>
          <a:prstGeom prst="rect">
            <a:avLst/>
          </a:prstGeom>
        </p:spPr>
      </p:pic>
      <p:pic>
        <p:nvPicPr>
          <p:cNvPr id="5" name="Picture 6" descr="Техніки саморегуляції при стресових станах та первинна психологічна  допомога після НС - презентация онлай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7" t="24567" r="4697" b="17985"/>
          <a:stretch/>
        </p:blipFill>
        <p:spPr bwMode="auto">
          <a:xfrm>
            <a:off x="5580112" y="2777476"/>
            <a:ext cx="3454540" cy="3900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A0009D2-1A7B-427D-AA8B-4EBD8311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«Гора з плечей»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(самомасаж)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43C58D01-2012-40BD-B959-AE76D02F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09916"/>
            <a:ext cx="6048672" cy="5069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психоемоційного стану,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зняття м'язового напруження, тривожності, переживання, досягнення стану спокою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 6 років)</a:t>
            </a:r>
          </a:p>
          <a:p>
            <a:pPr marL="0" indent="0">
              <a:buNone/>
            </a:pPr>
            <a:endParaRPr 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 рівно, розставити ноги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ширину плечей, підняти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високо плечі,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 їх назад і опустити донизу.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бажано промовляти: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Хух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(під час видиху), гора з плечей»</a:t>
            </a:r>
          </a:p>
        </p:txBody>
      </p:sp>
    </p:spTree>
    <p:extLst>
      <p:ext uri="{BB962C8B-B14F-4D97-AF65-F5344CB8AC3E}">
        <p14:creationId xmlns:p14="http://schemas.microsoft.com/office/powerpoint/2010/main" val="19167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89940-D4DE-471C-8006-4D3D5AD0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96" cy="68835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706" y="1143000"/>
            <a:ext cx="8229600" cy="51743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своїх уроках використовую такі форми та інтерактивні методи роботи: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парах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«Мозковий штурм»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«Експрес - тест»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Активізуюча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вікторина»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спроб і помилок»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«Знайди помилку»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C47F123-1E01-4428-B4C9-23F81E2F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компетентність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C99DBE-25F4-4826-AD56-F02D0DF4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53702"/>
            <a:ext cx="2283288" cy="151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135D1D-A437-4D3E-87FC-39B15893B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26" y="5156373"/>
            <a:ext cx="2353798" cy="164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105203-B0E1-453E-9151-D77819168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13" y="1698187"/>
            <a:ext cx="2283288" cy="160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1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05171B-1347-4115-AA74-FFEDBDA3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96" cy="6883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3362007"/>
            <a:ext cx="4600274" cy="345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06" y="108809"/>
            <a:ext cx="4436718" cy="332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6" y="114241"/>
            <a:ext cx="4436718" cy="332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22" y="3445360"/>
            <a:ext cx="4378002" cy="32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1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2CDB3F-777F-4880-BF01-3033CEF6E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9"/>
            <a:ext cx="9179496" cy="6883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AAB4FF-7B2F-4182-BF64-7DFE5C055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22" y="4972481"/>
            <a:ext cx="2828278" cy="188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Державного стандарту освіти, отримання даних, їх аналіз та формулювання суджень про результати навчання учнів здійснюю у процесі: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 оцінювання, мета якого - відстеження особистісного розвитку учнів й опанування навчального досвіду;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підсумкового оцінювання, мета якого - співвіднести навчальні досягнення учнів з обов'язковими/очікуваними результатами навчання, визначеними Держстандартом або освітньою програмою.</a:t>
            </a: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здійснюю шляхом: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навчальною діяльністю учнів;</a:t>
            </a:r>
          </a:p>
          <a:p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взаємооцінювання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результатів діяльності учнів;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прийомів отримання зворотного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звязку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щодо сприйняття та розуміння учнями навчального матеріалу.</a:t>
            </a:r>
          </a:p>
          <a:p>
            <a:pPr marL="0" indent="0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Проводжу контрольні роботи, зрізи знань, тести і оцінювання в ігровій формі використовуючи платформу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Kahoot!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endParaRPr lang="ru-RU" sz="7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029692C-1B07-4ECB-B9C7-770C6B91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54519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Оцінювально-аналітична компетентність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7B2F3C-DA32-4405-943F-0A25E08B3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" y="4220"/>
            <a:ext cx="9179496" cy="68835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 b="19178"/>
          <a:stretch/>
        </p:blipFill>
        <p:spPr bwMode="auto">
          <a:xfrm>
            <a:off x="440138" y="1196752"/>
            <a:ext cx="3584536" cy="534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09149-1E03-40FE-803B-F807B9B6A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5549"/>
          <a:stretch/>
        </p:blipFill>
        <p:spPr>
          <a:xfrm>
            <a:off x="4637743" y="260648"/>
            <a:ext cx="3584535" cy="53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5A4E52-1BDB-42DA-BC8A-74D79DC5A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96" cy="6883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3AC79D-A2A4-49ED-BD59-60D8F68F0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8" y="4299643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D7CDAF-0FE9-4F91-9E13-3869A8D54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8" y="4268730"/>
            <a:ext cx="3127684" cy="2583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3324" y="1628800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</a:rPr>
              <a:t>Учитель нагадує людину, що йде проти течії: варто зупинитися, і течія відкине її далеко назад. Зупинка у вдосконаленні педагогічної майстерності веде до її втрати.</a:t>
            </a:r>
            <a:br>
              <a:rPr lang="uk-UA" sz="2800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</a:rPr>
              <a:t>Тому  важливою ланкою своєї діяльності вважаю самоосвіту, самовдосконалення, саморозвиток.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6C578ED-6C63-4A75-8FFC-BBDD18BB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2645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Безперервний професійний розвиток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B8EBD20D-E3EE-4A39-8EEE-C2B2C94E2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1536174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роботи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Комунальний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«Ліцей № 39» Кам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янської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вища, у 2000 році закінчила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Дніпропетровський державний університет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Спеціальність: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 та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Посада: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біології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стаж: 21 рік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кваліфікації: 27.11 – 08.12 2023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pPr lvl="0"/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Категорія: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B86E923-7811-453E-B2C4-5DD2C84C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>
            <a:extLst>
              <a:ext uri="{FF2B5EF4-FFF2-40B4-BE49-F238E27FC236}">
                <a16:creationId xmlns:a16="http://schemas.microsoft.com/office/drawing/2014/main" id="{D94CCABD-A4C9-408B-B3E6-8879E37D8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6" y="-24534"/>
            <a:ext cx="917189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7E93A4-FCC2-4A36-9A75-C32751E3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3683319" cy="258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259632" y="1700808"/>
            <a:ext cx="6768752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Вимогливості до себе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Знанні психології учнів різного віку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педагогічного досвіду, новітніх технологій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 учителя і учнів по оволодінню методами наукового дослідження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531ED1-B9EA-4DCC-A93C-A7C1C5083428}"/>
              </a:ext>
            </a:extLst>
          </p:cNvPr>
          <p:cNvSpPr/>
          <p:nvPr/>
        </p:nvSpPr>
        <p:spPr>
          <a:xfrm>
            <a:off x="899592" y="404664"/>
            <a:ext cx="8424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Особистісне зростання мене як вчителя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 на: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>
            <a:extLst>
              <a:ext uri="{FF2B5EF4-FFF2-40B4-BE49-F238E27FC236}">
                <a16:creationId xmlns:a16="http://schemas.microsoft.com/office/drawing/2014/main" id="{34B8C780-D381-4620-BD76-0869670B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1" y="0"/>
            <a:ext cx="917189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212" y="1556792"/>
            <a:ext cx="7668344" cy="4525963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підвищення педагогічної майстерності продовжити займатися самоосвітою та самовдосконаленням.</a:t>
            </a:r>
          </a:p>
          <a:p>
            <a:pPr algn="ctr"/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Ширше використовувати ІКТ на своїх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працювати над розвитком творчих здібностей учнів засобами інноваційних технологій</a:t>
            </a:r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935595-4056-4EDB-A636-F6551414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31737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 на майбутнє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EF5D3-93E9-4D7D-99BD-8DD2ED1A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8" y="-6792"/>
            <a:ext cx="9179496" cy="6883558"/>
          </a:xfrm>
          <a:prstGeom prst="rect">
            <a:avLst/>
          </a:prstGeom>
        </p:spPr>
      </p:pic>
      <p:pic>
        <p:nvPicPr>
          <p:cNvPr id="4" name="Picture 7" descr="Виховний Захід &quot;Все в твоїх руках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2625"/>
            <a:ext cx="808793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2797A78-0729-4F0A-9A87-5F8621D1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8698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rgbClr val="00B050"/>
                </a:solidFill>
              </a:rPr>
              <a:t/>
            </a:r>
            <a:br>
              <a:rPr lang="uk-UA" sz="5400" b="1" dirty="0">
                <a:solidFill>
                  <a:srgbClr val="00B050"/>
                </a:solidFill>
              </a:rPr>
            </a:br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В ТВОЇХ РУКАХ!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8B3424-F654-4B66-9FBD-105C20BF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" y="19028"/>
            <a:ext cx="9179496" cy="6883558"/>
          </a:xfrm>
          <a:prstGeom prst="rect">
            <a:avLst/>
          </a:prstGeom>
        </p:spPr>
      </p:pic>
      <p:pic>
        <p:nvPicPr>
          <p:cNvPr id="12292" name="Picture 4" descr="Картина «Чарівна парасолька», Ірина Богданова - Jose Art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519">
            <a:off x="196687" y="2905517"/>
            <a:ext cx="4007774" cy="4007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275E02-509F-4B50-A4FF-7AB48AAA5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548">
            <a:off x="6886179" y="230257"/>
            <a:ext cx="2283328" cy="2120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43708" y="377331"/>
            <a:ext cx="52565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63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дісталась вже нам робота</a:t>
            </a:r>
            <a:endParaRPr lang="ru-RU" sz="2800" b="1" dirty="0">
              <a:ln w="63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n w="63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 ній і радість, та є й турбота,</a:t>
            </a:r>
            <a:endParaRPr lang="ru-RU" sz="2800" b="1" dirty="0">
              <a:ln w="63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n w="63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вічний пошук, безсонні ночі, </a:t>
            </a:r>
            <a:endParaRPr lang="ru-RU" sz="2800" b="1" dirty="0">
              <a:ln w="63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n w="63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гріють душу дитячі очі</a:t>
            </a:r>
          </a:p>
          <a:p>
            <a:r>
              <a:rPr lang="uk-UA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 Уткіна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8C9A771-92EA-4A65-81E2-8E315A5F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73" y="2643911"/>
            <a:ext cx="6591830" cy="3893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19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400" b="1" dirty="0">
                <a:solidFill>
                  <a:srgbClr val="FF0000"/>
                </a:solidFill>
              </a:rPr>
              <a:t>                </a:t>
            </a:r>
            <a:r>
              <a:rPr lang="uk-UA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3600" b="1" dirty="0"/>
              <a:t>                    </a:t>
            </a:r>
            <a:r>
              <a:rPr lang="uk-UA" sz="3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Обіймаю</a:t>
            </a:r>
            <a:r>
              <a:rPr lang="uk-UA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серцем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нехай над кожним із                                 вас буде своя </a:t>
            </a:r>
          </a:p>
          <a:p>
            <a:pPr marL="0" indent="0" algn="r">
              <a:buNone/>
            </a:pPr>
            <a:r>
              <a:rPr lang="uk-UA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«захисна парасолька</a:t>
            </a:r>
            <a:r>
              <a:rPr lang="ru-RU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uk-UA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E7473D-9A31-4A46-9381-956C153783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6" t="-903" r="2657" b="8379"/>
          <a:stretch/>
        </p:blipFill>
        <p:spPr>
          <a:xfrm rot="737761">
            <a:off x="-44771" y="190027"/>
            <a:ext cx="2013612" cy="2126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9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D5A4E52-1BDB-42DA-BC8A-74D79DC5A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01" y="-135643"/>
            <a:ext cx="9179496" cy="6883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3AC79D-A2A4-49ED-BD59-60D8F68F0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8" y="4299643"/>
            <a:ext cx="244827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D7CDAF-0FE9-4F91-9E13-3869A8D54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8" y="4268730"/>
            <a:ext cx="3127684" cy="2583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73324" y="162880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6C578ED-6C63-4A75-8FFC-BBDD18BB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326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Джерела</a:t>
            </a:r>
            <a:r>
              <a:rPr lang="ru-RU" b="1" dirty="0"/>
              <a:t> </a:t>
            </a:r>
            <a:r>
              <a:rPr lang="ru-RU" b="1" dirty="0" err="1"/>
              <a:t>використаної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44321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Положення про атестацію педагогічних працівників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mon.gov.ua/storage/app/media/gromadske-obgovorennya/2021/09/06/Polozh.pro.atest.ped.prats.06.09.pdf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Всеосвіта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Національна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освітня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платформа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https://vseosvita.ua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uk-UA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endParaRPr lang="uk-UA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r>
              <a:rPr lang="uk-UA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стандартом)﻿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://znayshov.com/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>
            <a:extLst>
              <a:ext uri="{FF2B5EF4-FFF2-40B4-BE49-F238E27FC236}">
                <a16:creationId xmlns:a16="http://schemas.microsoft.com/office/drawing/2014/main" id="{F7195A1B-1E72-452B-8319-980DFF68C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Вчительське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кредо: 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цікавістю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любов’ю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повагою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людей – з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шаною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вдячністю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кредо:</a:t>
            </a:r>
          </a:p>
          <a:p>
            <a:pPr marL="0" indent="0" algn="ctr">
              <a:buNone/>
            </a:pP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«Навчаючи інших, вчитись самій.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житті все робити з любов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кожний мій вчинок, щоб діти могли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 мене добрим словом»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3E596418-EBDF-41DA-8CFC-1B75DAD0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34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7280"/>
            <a:ext cx="8027168" cy="64807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над якою працюю: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творчих здібностей учнів засобами інноваційних технологій.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 можливості інноваційних технологій у формуванні творчих здібностей учнів на </a:t>
            </a:r>
            <a:r>
              <a:rPr 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біології.</a:t>
            </a:r>
          </a:p>
          <a:p>
            <a:pPr marL="0" indent="0" algn="just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–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наука про все живе на планеті, якщо на інших предметах використовуються елементи, зв’язані з природою, то у викладанні біології можна застосовувати всі методи і взаємозв'язки з усіма предметами - чи то вірш, чи пісня, чи математичне рівняння, фізика чи хімія, трудове навчання чи фізкультура – всі предмети тісно пов’язані з біологією. Дидактичні картки, ігри, таблиці в сучасному викладанні –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ютерні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 – такого різноманіття не має жоден предмет. Я намагаюся зробити уроки цікавими і змістовними. Використовую ігрову діяльність, презентації, відеоролики.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D3501711-E2B5-4541-AEC2-915783C79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92" y="0"/>
            <a:ext cx="917189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5676" y="55263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роботі керуюся нормативними документами: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F7AC88-2449-40FA-8290-E06C627E2132}"/>
              </a:ext>
            </a:extLst>
          </p:cNvPr>
          <p:cNvSpPr/>
          <p:nvPr/>
        </p:nvSpPr>
        <p:spPr>
          <a:xfrm>
            <a:off x="1331640" y="1310855"/>
            <a:ext cx="763284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«Нова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школа» на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2029 року,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№ 988-р;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липня 2018 року № 776;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оновлюється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розпорядку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7">
            <a:extLst>
              <a:ext uri="{FF2B5EF4-FFF2-40B4-BE49-F238E27FC236}">
                <a16:creationId xmlns:a16="http://schemas.microsoft.com/office/drawing/2014/main" id="{7E54A785-3F93-46DF-8648-954732AA2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8"/>
            <a:ext cx="9171891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764704"/>
            <a:ext cx="7200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доктрина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перед учителем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самовираження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учню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5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>
            <a:extLst>
              <a:ext uri="{FF2B5EF4-FFF2-40B4-BE49-F238E27FC236}">
                <a16:creationId xmlns:a16="http://schemas.microsoft.com/office/drawing/2014/main" id="{666B67BD-800E-4B30-9C6E-35C3374D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6" y="-24534"/>
            <a:ext cx="917189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712879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  предмету в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компетентностей. 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намагаюся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усвідомлювали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вмотивованими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8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A4141F-7B08-4FEF-97C8-4B6B8DE15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8"/>
            <a:ext cx="9179496" cy="6883558"/>
          </a:xfrm>
          <a:prstGeom prst="rect">
            <a:avLst/>
          </a:prstGeom>
        </p:spPr>
      </p:pic>
      <p:sp>
        <p:nvSpPr>
          <p:cNvPr id="4" name="AutoShape 2" descr="Люди собирают пазл, мозаику. коллеги держат большие кусочки пазла. успешное  партнерство, общение, метафора сотрудничества. работа в команде, концепция  делового сотрудничества. векторная иллюстрация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⬇ Скачать картинки Человек пазл, стоковые фото Человек пазл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Люди собирают пазл, мозаику. коллеги держат большие кусочки пазла. успешное  партнерство, общение, метафора сотрудничества. работа в команде, концепция  делового сотрудничества. векторная иллюстрация | Премиум вектор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⬇ Скачать картинки Человек пазл, стоковые фото Человек пазл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Децентралізація / На допомогу громадам в Запорізькій області створено  робочі групи з питань реєстрації та забезпечення їх функціонув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23397"/>
            <a:ext cx="6382701" cy="4300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B6468D0-B2FB-4DF0-83C1-BE5CEEB7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394873"/>
            <a:ext cx="8056651" cy="2372402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Незаперечним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навчає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43F62-2FC8-487C-A7F8-0F3CD1273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9"/>
            <a:ext cx="9179496" cy="6883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2488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C924543-6B7E-45BF-A3C6-07E7C75005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 bwMode="auto">
          <a:xfrm>
            <a:off x="5653136" y="1772816"/>
            <a:ext cx="3311352" cy="3017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029E10AE-22C3-4CE6-9F8E-5BA7F5B0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7632848" cy="499928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Володіючи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державною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них;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сенканів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894</Words>
  <Application>Microsoft Office PowerPoint</Application>
  <PresentationFormat>Экран (4:3)</PresentationFormat>
  <Paragraphs>123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Загальні відомості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Незаперечним є те, що сам вчитель, як мінімум, має володіти тими компетенціями, яких навчає дітей </vt:lpstr>
      <vt:lpstr>Презентация PowerPoint</vt:lpstr>
      <vt:lpstr>Інформаційно-цифрова компетентність</vt:lpstr>
      <vt:lpstr>Презентация PowerPoint</vt:lpstr>
      <vt:lpstr>Презентация PowerPoint</vt:lpstr>
      <vt:lpstr> Здоров'язберігаюча компетентність</vt:lpstr>
      <vt:lpstr>«Гора з плечей» (самомасаж)</vt:lpstr>
      <vt:lpstr>Організаційна компетентність</vt:lpstr>
      <vt:lpstr>Презентация PowerPoint</vt:lpstr>
      <vt:lpstr>Оцінювально-аналітична компетентність</vt:lpstr>
      <vt:lpstr>Презентация PowerPoint</vt:lpstr>
      <vt:lpstr>Безперервний професійний розвиток</vt:lpstr>
      <vt:lpstr>Презентация PowerPoint</vt:lpstr>
      <vt:lpstr>Плани на майбутнє</vt:lpstr>
      <vt:lpstr> ВСЕ В ТВОЇХ РУКАХ!</vt:lpstr>
      <vt:lpstr> </vt:lpstr>
      <vt:lpstr>Джерела використаної інформації: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777</cp:lastModifiedBy>
  <cp:revision>29</cp:revision>
  <dcterms:created xsi:type="dcterms:W3CDTF">2024-02-09T18:24:53Z</dcterms:created>
  <dcterms:modified xsi:type="dcterms:W3CDTF">2024-03-29T07:45:23Z</dcterms:modified>
</cp:coreProperties>
</file>