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1375" r:id="rId2"/>
    <p:sldId id="1384" r:id="rId3"/>
    <p:sldId id="1427" r:id="rId4"/>
    <p:sldId id="1424" r:id="rId5"/>
    <p:sldId id="1425" r:id="rId6"/>
    <p:sldId id="1426" r:id="rId7"/>
    <p:sldId id="1428" r:id="rId8"/>
    <p:sldId id="1429" r:id="rId9"/>
    <p:sldId id="1430" r:id="rId10"/>
    <p:sldId id="1431" r:id="rId11"/>
    <p:sldId id="1433" r:id="rId12"/>
    <p:sldId id="1432" r:id="rId13"/>
    <p:sldId id="1434" r:id="rId14"/>
    <p:sldId id="1435" r:id="rId15"/>
    <p:sldId id="1436" r:id="rId16"/>
    <p:sldId id="1437" r:id="rId17"/>
    <p:sldId id="1438" r:id="rId18"/>
    <p:sldId id="1439" r:id="rId19"/>
    <p:sldId id="1440" r:id="rId20"/>
    <p:sldId id="1441" r:id="rId21"/>
    <p:sldId id="1442" r:id="rId22"/>
    <p:sldId id="1443" r:id="rId23"/>
    <p:sldId id="1444" r:id="rId24"/>
    <p:sldId id="1445" r:id="rId25"/>
    <p:sldId id="1446" r:id="rId26"/>
    <p:sldId id="1381" r:id="rId27"/>
  </p:sldIdLst>
  <p:sldSz cx="9144000" cy="5143500" type="screen16x9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434"/>
    <a:srgbClr val="4D4634"/>
    <a:srgbClr val="00FF00"/>
    <a:srgbClr val="464D34"/>
    <a:srgbClr val="0000FF"/>
    <a:srgbClr val="FFFF99"/>
    <a:srgbClr val="FFFF00"/>
    <a:srgbClr val="85DFFF"/>
    <a:srgbClr val="0048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3471" autoAdjust="0"/>
  </p:normalViewPr>
  <p:slideViewPr>
    <p:cSldViewPr>
      <p:cViewPr varScale="1">
        <p:scale>
          <a:sx n="81" d="100"/>
          <a:sy n="81" d="100"/>
        </p:scale>
        <p:origin x="105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0193B5-DD22-4DA4-8877-64F87E03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715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  <a:endParaRPr lang="ru-RU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FD75DC-D5F3-4DF3-9E95-3B8AE26808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22078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29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63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91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80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80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200" dirty="0">
                <a:solidFill>
                  <a:schemeClr val="bg1"/>
                </a:solidFill>
                <a:latin typeface="UAF Sans" pitchFamily="2" charset="-52"/>
                <a:ea typeface="UAF Sans" pitchFamily="2" charset="-52"/>
              </a:rPr>
              <a:t>Слава Україні!</a:t>
            </a:r>
          </a:p>
          <a:p>
            <a:pPr marL="0" indent="0">
              <a:buNone/>
            </a:pPr>
            <a:r>
              <a:rPr lang="uk-UA" sz="1200" dirty="0">
                <a:solidFill>
                  <a:schemeClr val="bg1"/>
                </a:solidFill>
                <a:latin typeface="UAF Sans" pitchFamily="2" charset="-52"/>
                <a:ea typeface="UAF Sans" pitchFamily="2" charset="-52"/>
              </a:rPr>
              <a:t>Героям слава!</a:t>
            </a:r>
          </a:p>
          <a:p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D75DC-D5F3-4DF3-9E95-3B8AE2680858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7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08C8-1B94-484D-85A2-FC48F35E403D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76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B89ED-B8DE-4BC7-9433-7A00B10EA8B9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86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A965-5C8C-4373-938E-873171A84603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62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F056B-D33C-4E05-8DEF-97E70AA7470C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0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22BBA-90F7-477D-893B-1492149CD27D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07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58275-1C62-4478-B80F-267048CA596C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51604-24B9-4165-887A-1116513D36F7}" type="datetime1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0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68DA4-51FB-4AF2-9B09-837CD04280CF}" type="datetime1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7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B9E0A-B4C5-4643-93F9-9BFA0A88E8C4}" type="datetime1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3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FADBB-5809-4B4A-A120-9B6E9825DB70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5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4DDFB-B6AE-44B1-8251-789333EBE5BF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6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F67CE-CB90-4C16-B07A-4A20B89B3A60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43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8%D0%BC%D0%BD%D0%B8%D0%B9_%D0%BF%D0%BE%D1%80%D0%BE%D1%85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s://uk.wikipedia.org/wiki/%D0%9D%D1%96%D1%82%D1%80%D0%B0%D1%82_%D0%B0%D0%BC%D0%BE%D0%BD%D1%96%D1%8E" TargetMode="External"/><Relationship Id="rId4" Type="http://schemas.openxmlformats.org/officeDocument/2006/relationships/hyperlink" Target="https://uk.wikipedia.org/wiki/%D0%9D%D1%96%D1%82%D1%80%D0%B0%D1%82_%D0%BD%D0%B0%D1%82%D1%80%D1%96%D1%8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1%83%D1%85%D0%BE%D0%BD%D0%BD%D0%B0_%D1%81%D1%96%D0%BB%D1%8C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uk.wikipedia.org/wiki/%D0%94%D0%B8%D0%BD%D1%96%D1%82%D1%80%D0%BE%D0%B1%D0%B5%D0%BD%D0%B7%D0%BE%D0%B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1%D0%B5%D0%BB%D1%96%D1%82" TargetMode="External"/><Relationship Id="rId5" Type="http://schemas.openxmlformats.org/officeDocument/2006/relationships/hyperlink" Target="https://uk.wikipedia.org/wiki/%D0%90%D0%BC%D0%BE%D0%BD%D1%96%D1%82%D0%B8_(%D1%80%D0%B5%D1%87%D0%BE%D0%B2%D0%B8%D0%BD%D0%B8)" TargetMode="External"/><Relationship Id="rId4" Type="http://schemas.openxmlformats.org/officeDocument/2006/relationships/hyperlink" Target="https://uk.wikipedia.org/wiki/%D0%9D%D1%96%D1%82%D1%80%D0%B0%D1%82_%D0%B0%D0%BC%D0%BE%D0%BD%D1%96%D1%8E" TargetMode="External"/><Relationship Id="rId9" Type="http://schemas.openxmlformats.org/officeDocument/2006/relationships/hyperlink" Target="https://uk.wikipedia.org/wiki/%D0%94%D0%B8%D0%BD%D1%96%D1%82%D1%80%D0%BE%D0%BD%D0%B0%D1%84%D1%82%D0%B0%D0%BB%D1%96%D0%B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uk.wikipedia.org/wiki/%D0%93%D1%80%D0%B8%D0%BC%D1%83%D1%87%D0%B0_%D1%80%D1%82%D1%83%D1%82%D1%8C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0%D0%B7%D0%B8%D0%B4_%D1%81%D0%B2%D0%B8%D0%BD%D1%86%D1%8E" TargetMode="External"/><Relationship Id="rId5" Type="http://schemas.openxmlformats.org/officeDocument/2006/relationships/hyperlink" Target="https://uk.wikipedia.org/wiki/%D0%9A%D0%B0%D0%BF%D1%81%D1%83%D0%BB%D1%8C-%D0%B7%D0%B0%D0%BF%D0%B0%D0%BB%D1%8C%D0%BD%D0%B8%D0%BA" TargetMode="External"/><Relationship Id="rId4" Type="http://schemas.openxmlformats.org/officeDocument/2006/relationships/hyperlink" Target="https://uk.wikipedia.org/wiki/%D0%9A%D0%B0%D0%BF%D1%81%D1%83%D0%BB%D1%8C-%D0%B4%D0%B5%D1%82%D0%BE%D0%BD%D0%B0%D1%82%D0%BE%D1%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987574"/>
            <a:ext cx="8280918" cy="252028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Солі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їх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поширення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природі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Середні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кислі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солі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Поняття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жорсткість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води та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способи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її</a:t>
            </a: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усунення</a:t>
            </a:r>
            <a: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.</a:t>
            </a:r>
            <a:b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Практична робота №1 «</a:t>
            </a:r>
            <a:r>
              <a:rPr lang="ru-RU" sz="1800" i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Дослідження</a:t>
            </a:r>
            <a:r>
              <a:rPr lang="ru-RU" sz="1800" i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якісного</a:t>
            </a:r>
            <a:r>
              <a:rPr lang="ru-RU" sz="1800" i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складу </a:t>
            </a:r>
            <a:r>
              <a:rPr lang="ru-RU" sz="1800" i="1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солей»</a:t>
            </a:r>
            <a:endParaRPr lang="uk-UA" sz="1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374321"/>
            <a:ext cx="5832648" cy="534383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</a:rPr>
              <a:t> </a:t>
            </a:r>
            <a:endParaRPr lang="uk-UA" sz="1400" dirty="0">
              <a:solidFill>
                <a:schemeClr val="bg1"/>
              </a:solidFill>
              <a:latin typeface="UAF Sans SemiBold" pitchFamily="2" charset="-52"/>
              <a:ea typeface="UAF Sans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4374321"/>
            <a:ext cx="504056" cy="50405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AD5B32C-0C9A-20F1-6490-1A8DC2804988}"/>
              </a:ext>
            </a:extLst>
          </p:cNvPr>
          <p:cNvSpPr txBox="1">
            <a:spLocks/>
          </p:cNvSpPr>
          <p:nvPr/>
        </p:nvSpPr>
        <p:spPr>
          <a:xfrm>
            <a:off x="539554" y="3003798"/>
            <a:ext cx="828091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uk-UA" sz="1200" dirty="0">
              <a:solidFill>
                <a:schemeClr val="bg1"/>
              </a:solidFill>
              <a:latin typeface="UAF Sans SemiBold" pitchFamily="2" charset="-52"/>
              <a:ea typeface="UAF Sans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214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6416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ПОШИРЕННЯ ХЛОРИДІВ У </a:t>
            </a:r>
            <a:r>
              <a:rPr lang="ru-RU" sz="1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ПРИРОДІ</a:t>
            </a:r>
            <a:endParaRPr lang="en-US" sz="1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9875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Україна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багата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запасами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кам'яної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солі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NaCl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або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 smtClean="0">
                <a:latin typeface="UAF Sans Medium" pitchFamily="2" charset="-52"/>
                <a:ea typeface="UAF Sans Medium" pitchFamily="2" charset="-52"/>
              </a:rPr>
              <a:t>галіту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.</a:t>
            </a:r>
          </a:p>
          <a:p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Металічний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елемент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Калій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утворює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природні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поклади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калійної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солі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сильвініту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польового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шпату, ортоклазу</a:t>
            </a:r>
            <a:endParaRPr lang="en-US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4098" name="Picture 2" descr="галит — Викислов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7574"/>
            <a:ext cx="2083823" cy="21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ильвин_минералогические наход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90089"/>
            <a:ext cx="2256185" cy="15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левые шпаты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99" y="3323563"/>
            <a:ext cx="2559163" cy="17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ртоклаз — Енциклопедія Сучасної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13" y="3323564"/>
            <a:ext cx="2410829" cy="16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Використання солей у військовій справі</a:t>
            </a:r>
            <a:endParaRPr lang="en-US" sz="20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9689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димний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або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чорний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3" tooltip="Димний порох"/>
              </a:rPr>
              <a:t> порох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 та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інші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суміші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аналогічного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призначення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наприклад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суміші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з 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нітратом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натрію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 (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натрієвою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селітрою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4" tooltip="Нітрат натрію"/>
              </a:rPr>
              <a:t>)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.</a:t>
            </a:r>
            <a:endParaRPr lang="en-US" dirty="0"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555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UAF Sans Medium" pitchFamily="2" charset="-52"/>
                <a:ea typeface="UAF Sans Medium" pitchFamily="2" charset="-52"/>
              </a:rPr>
              <a:t>суміші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 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5" tooltip="Нітрат амонію"/>
              </a:rPr>
              <a:t>нітрату</a:t>
            </a:r>
            <a:r>
              <a:rPr lang="ru-RU" dirty="0">
                <a:latin typeface="UAF Sans Medium" pitchFamily="2" charset="-52"/>
                <a:ea typeface="UAF Sans Medium" pitchFamily="2" charset="-52"/>
                <a:hlinkClick r:id="rId5" tooltip="Нітрат амонію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  <a:hlinkClick r:id="rId5" tooltip="Нітрат амонію"/>
              </a:rPr>
              <a:t>амонію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 (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аміачної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селітри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) з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вугіллям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що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використовувались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у Першу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світову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війну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як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часткова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заміна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бездимного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пороху 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порохових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зарядах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122" name="Picture 2" descr="ZBROYA.info - Інформаційний портал власників збро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17948"/>
            <a:ext cx="2760241" cy="18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люси та мінуси | Криниця мисливц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1204"/>
            <a:ext cx="3624337" cy="15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4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8064" y="29231"/>
            <a:ext cx="79487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>
              <a:solidFill>
                <a:srgbClr val="202122"/>
              </a:solidFill>
              <a:latin typeface="UAF Sans Medium" pitchFamily="2" charset="-52"/>
              <a:ea typeface="UAF Sans Medium" pitchFamily="2" charset="-52"/>
            </a:endParaRPr>
          </a:p>
          <a:p>
            <a:r>
              <a:rPr lang="ru-RU" sz="1600" i="1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Нітратноамонієві</a:t>
            </a:r>
            <a:r>
              <a:rPr lang="ru-RU" sz="1600" i="1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i="1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вибухові</a:t>
            </a:r>
            <a:r>
              <a:rPr lang="ru-RU" sz="1600" i="1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i="1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речовини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є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найважливішою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категорією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класу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вибухових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сумішей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.</a:t>
            </a:r>
            <a:endParaRPr lang="en-US" sz="1600" dirty="0">
              <a:latin typeface="UAF Sans Medium" pitchFamily="2" charset="-52"/>
              <a:ea typeface="UAF Sans Medium" pitchFamily="2" charset="-52"/>
            </a:endParaRPr>
          </a:p>
          <a:p>
            <a:endParaRPr lang="ru-RU" sz="1600" dirty="0" smtClean="0">
              <a:solidFill>
                <a:srgbClr val="202122"/>
              </a:solidFill>
              <a:latin typeface="UAF Sans Medium" pitchFamily="2" charset="-52"/>
              <a:ea typeface="UAF Sans Medium" pitchFamily="2" charset="-52"/>
            </a:endParaRPr>
          </a:p>
          <a:p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Основним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компонентом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цих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речовин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є 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нітрат</a:t>
            </a:r>
            <a:r>
              <a:rPr lang="ru-RU" sz="1600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 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амонію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(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аміачна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селітра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).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Відомі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ВР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цього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класу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Амотол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80/20 (</a:t>
            </a:r>
            <a:r>
              <a:rPr lang="ru-RU" sz="1600" dirty="0" err="1" smtClean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5" tooltip="Амоніти (речовини)"/>
              </a:rPr>
              <a:t>амоніт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),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що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складається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з 80 %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нітрату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амонію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й 20 % тротилу,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застосовується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у великих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кількостях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в шахтах і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кар'єрах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а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також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для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спорядження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артилерійських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та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мінометних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снарядів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авіабомб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ручних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гранат та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інших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боєприпасів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;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202122"/>
              </a:solidFill>
              <a:latin typeface="UAF Sans Medium" pitchFamily="2" charset="-52"/>
              <a:ea typeface="UAF Sans Medium" pitchFamily="2" charset="-52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6" tooltip="Абеліт"/>
              </a:rPr>
              <a:t>Абеліт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—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суміш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що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складається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з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нітрату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амонію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 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7" tooltip="Динітробензол"/>
              </a:rPr>
              <a:t>динітробензолу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й 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8" tooltip="Кухонна сіль"/>
              </a:rPr>
              <a:t>кухонної</a:t>
            </a:r>
            <a:r>
              <a:rPr lang="ru-RU" sz="1600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8" tooltip="Кухонна сіль"/>
              </a:rPr>
              <a:t> 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8" tooltip="Кухонна сіль"/>
              </a:rPr>
              <a:t>солі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Використовується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в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гірництві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як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вибухівка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для </a:t>
            </a:r>
            <a:r>
              <a:rPr lang="ru-RU" sz="1600" dirty="0" err="1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дробіння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202122"/>
              </a:solidFill>
              <a:latin typeface="UAF Sans Medium" pitchFamily="2" charset="-52"/>
              <a:ea typeface="UAF Sans Medium" pitchFamily="2" charset="-52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Шнейдерит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78/22 та 88/12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складається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з 78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або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88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вагових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частин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нітрату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амонію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і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відповідно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22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або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12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вагових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частин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9" tooltip="Динітронафталін"/>
              </a:rPr>
              <a:t>динітронафталіну</a:t>
            </a:r>
            <a:r>
              <a:rPr lang="ru-RU" sz="1600" dirty="0" smtClean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;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202122"/>
              </a:solidFill>
              <a:latin typeface="UAF Sans Medium" pitchFamily="2" charset="-52"/>
              <a:ea typeface="UAF Sans Medium" pitchFamily="2" charset="-52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Громобій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—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складається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з 72,5 % 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нітрату</a:t>
            </a:r>
            <a:r>
              <a:rPr lang="ru-RU" sz="1600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 </a:t>
            </a:r>
            <a:r>
              <a:rPr lang="ru-RU" sz="1600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Нітрат амонію"/>
              </a:rPr>
              <a:t>амонію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та 27,5 %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пікрату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амонію</a:t>
            </a:r>
            <a:r>
              <a:rPr lang="ru-RU" sz="16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.</a:t>
            </a:r>
            <a:endParaRPr lang="ru-RU" sz="1600" b="0" i="0" dirty="0">
              <a:solidFill>
                <a:srgbClr val="202122"/>
              </a:solidFill>
              <a:effectLst/>
              <a:latin typeface="UAF Sans Medium" pitchFamily="2" charset="-52"/>
              <a:ea typeface="UAF Sans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068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05979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Найважливішими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представниками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ініціювальних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вибухових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речовин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є:</a:t>
            </a:r>
            <a:endParaRPr lang="en-US" dirty="0"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01115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3" tooltip="Гримуча ртуть"/>
              </a:rPr>
              <a:t>Гримуча</a:t>
            </a:r>
            <a:r>
              <a:rPr lang="ru-RU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3" tooltip="Гримуча ртуть"/>
              </a:rPr>
              <a:t> ртуть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Hg(ONC)</a:t>
            </a:r>
            <a:r>
              <a:rPr lang="en-US" baseline="-250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2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ртутна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сіль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гримучої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фульмінової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)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кислоти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CNOH (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застосовується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у </a:t>
            </a:r>
            <a:r>
              <a:rPr lang="ru-RU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Капсуль-детонатор"/>
              </a:rPr>
              <a:t>капсулях</a:t>
            </a:r>
            <a:r>
              <a:rPr lang="ru-RU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4" tooltip="Капсуль-детонатор"/>
              </a:rPr>
              <a:t>-детонаторах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та </a:t>
            </a:r>
            <a:r>
              <a:rPr lang="ru-RU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5" tooltip="Капсуль-запальник"/>
              </a:rPr>
              <a:t>капсулях</a:t>
            </a:r>
            <a:r>
              <a:rPr lang="ru-RU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5" tooltip="Капсуль-запальник"/>
              </a:rPr>
              <a:t>-запальниках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, є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найчутливішою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ініціювальною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вибуховою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речовиною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6" tooltip="Азид свинцю"/>
              </a:rPr>
              <a:t>Азид </a:t>
            </a:r>
            <a:r>
              <a:rPr lang="ru-RU" dirty="0" err="1">
                <a:solidFill>
                  <a:srgbClr val="0645AD"/>
                </a:solidFill>
                <a:latin typeface="UAF Sans Medium" pitchFamily="2" charset="-52"/>
                <a:ea typeface="UAF Sans Medium" pitchFamily="2" charset="-52"/>
                <a:hlinkClick r:id="rId6" tooltip="Азид свинцю"/>
              </a:rPr>
              <a:t>свинцю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PbN</a:t>
            </a:r>
            <a:r>
              <a:rPr lang="en-US" baseline="-250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6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свинцева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сіль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азотисто-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водневої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кислоти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HN</a:t>
            </a:r>
            <a:r>
              <a:rPr lang="en-US" baseline="-25000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3</a:t>
            </a:r>
            <a:r>
              <a:rPr lang="en-US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 (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використовується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капсулях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-детонаторах і </a:t>
            </a:r>
            <a:r>
              <a:rPr lang="ru-RU" dirty="0" err="1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електродетонаторах</a:t>
            </a:r>
            <a:r>
              <a:rPr lang="ru-RU" dirty="0">
                <a:solidFill>
                  <a:srgbClr val="202122"/>
                </a:solidFill>
                <a:latin typeface="UAF Sans Medium" pitchFamily="2" charset="-52"/>
                <a:ea typeface="UAF Sans Medium" pitchFamily="2" charset="-52"/>
              </a:rPr>
              <a:t> з 1907 року);</a:t>
            </a:r>
            <a:endParaRPr lang="ru-RU" b="0" i="0" dirty="0">
              <a:solidFill>
                <a:srgbClr val="202122"/>
              </a:solidFill>
              <a:effectLst/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6146" name="Picture 2" descr="Гремучая ртуть • Аркадий Курамшин • Научная картинка дня на «Элементах» •  История науки, Хим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5231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зид | Порівняти ціни та купити на Prom.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10" y="2728947"/>
            <a:ext cx="2547883" cy="19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0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1256" y="205979"/>
            <a:ext cx="6635080" cy="369332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pPr algn="ctr"/>
            <a:r>
              <a:rPr lang="uk-UA" smtClean="0">
                <a:solidFill>
                  <a:schemeClr val="bg1"/>
                </a:solidFill>
                <a:latin typeface="UAF Sans" pitchFamily="2" charset="-52"/>
                <a:ea typeface="UAF Sans" pitchFamily="2" charset="-52"/>
              </a:rPr>
              <a:t>Поняття про жорсткість води</a:t>
            </a:r>
            <a:endParaRPr lang="en-US" dirty="0">
              <a:solidFill>
                <a:schemeClr val="bg1"/>
              </a:solidFill>
              <a:latin typeface="UAF Sans" pitchFamily="2" charset="-52"/>
              <a:ea typeface="UAF Sans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070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Жорсткість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води —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сукупність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властивостей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води,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зумовлена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наявністю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катіонів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Са2+ і </a:t>
            </a:r>
            <a:r>
              <a:rPr lang="en-US" sz="1600" dirty="0" smtClean="0">
                <a:latin typeface="UAF Sans Medium" pitchFamily="2" charset="-52"/>
                <a:ea typeface="UAF Sans Medium" pitchFamily="2" charset="-52"/>
              </a:rPr>
              <a:t>Mg2+.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Ці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йони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входять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 до складу солей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хлоридів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сульфатів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 smtClean="0">
                <a:latin typeface="UAF Sans Medium" pitchFamily="2" charset="-52"/>
                <a:ea typeface="UAF Sans Medium" pitchFamily="2" charset="-52"/>
              </a:rPr>
              <a:t>гідрогенкарбонатів</a:t>
            </a:r>
            <a:r>
              <a:rPr lang="ru-RU" sz="1600" dirty="0" smtClean="0">
                <a:latin typeface="UAF Sans Medium" pitchFamily="2" charset="-52"/>
                <a:ea typeface="UAF Sans Medium" pitchFamily="2" charset="-52"/>
              </a:rPr>
              <a:t>.</a:t>
            </a:r>
            <a:endParaRPr lang="en-US" sz="1600" dirty="0"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509" y="246135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Вода, 1 л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якої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містить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до 2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ммоль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/л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йонів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Са2+ і </a:t>
            </a:r>
            <a:r>
              <a:rPr lang="en-US" sz="1600" dirty="0">
                <a:latin typeface="UAF Sans Medium" pitchFamily="2" charset="-52"/>
                <a:ea typeface="UAF Sans Medium" pitchFamily="2" charset="-52"/>
              </a:rPr>
              <a:t>Mg2+,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вважається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м'якою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. Вода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із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вмістом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йонів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Са2+ і </a:t>
            </a:r>
            <a:r>
              <a:rPr lang="en-US" sz="1600" dirty="0">
                <a:latin typeface="UAF Sans Medium" pitchFamily="2" charset="-52"/>
                <a:ea typeface="UAF Sans Medium" pitchFamily="2" charset="-52"/>
              </a:rPr>
              <a:t>Mg2+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понад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10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ммоль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/л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вважається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жорсткою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. Прикладом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м'якої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води є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дощова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вода,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жорсткої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— вода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морів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і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океанів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Розрізняють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тимчасову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постійну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та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загальну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600" dirty="0" err="1">
                <a:latin typeface="UAF Sans Medium" pitchFamily="2" charset="-52"/>
                <a:ea typeface="UAF Sans Medium" pitchFamily="2" charset="-52"/>
              </a:rPr>
              <a:t>жорсткість</a:t>
            </a:r>
            <a:r>
              <a:rPr lang="ru-RU" sz="1600" dirty="0">
                <a:latin typeface="UAF Sans Medium" pitchFamily="2" charset="-52"/>
                <a:ea typeface="UAF Sans Medium" pitchFamily="2" charset="-52"/>
              </a:rPr>
              <a:t> води</a:t>
            </a:r>
            <a:endParaRPr lang="en-US" sz="16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D86EB23E-F7C1-4A59-B5F8-7B20D91A7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05" y="1191673"/>
            <a:ext cx="4308338" cy="30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5978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Враховуючи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здатність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гідрогенкарбонатів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розкладатися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під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час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нагрівання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з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утворенням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нерозчинного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воді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кальцій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карбонату,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тимчасову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жорсткість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води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можна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усунути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кип'ятінням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: </a:t>
            </a:r>
            <a:endParaRPr lang="ru-RU" sz="1400" dirty="0" smtClean="0">
              <a:latin typeface="UAF Sans Medium" pitchFamily="2" charset="-52"/>
              <a:ea typeface="UAF Sans Medium" pitchFamily="2" charset="-52"/>
            </a:endParaRPr>
          </a:p>
          <a:p>
            <a:r>
              <a:rPr lang="ru-RU" sz="1400" dirty="0" err="1" smtClean="0">
                <a:latin typeface="UAF Sans Medium" pitchFamily="2" charset="-52"/>
                <a:ea typeface="UAF Sans Medium" pitchFamily="2" charset="-52"/>
              </a:rPr>
              <a:t>Са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(НСО3)2 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= СаСО3↓ + Н2О + СО2↑. </a:t>
            </a:r>
            <a:endParaRPr lang="ru-RU" sz="1400" dirty="0" smtClean="0">
              <a:latin typeface="UAF Sans Medium" pitchFamily="2" charset="-52"/>
              <a:ea typeface="UAF Sans Medium" pitchFamily="2" charset="-52"/>
            </a:endParaRPr>
          </a:p>
          <a:p>
            <a:r>
              <a:rPr lang="ru-RU" sz="1400" dirty="0" err="1" smtClean="0">
                <a:latin typeface="UAF Sans Medium" pitchFamily="2" charset="-52"/>
                <a:ea typeface="UAF Sans Medium" pitchFamily="2" charset="-52"/>
              </a:rPr>
              <a:t>Саме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ця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реакція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відбувається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під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час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кип'ятіння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води,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що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має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тимчасову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жорсткість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Нерозчинні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воді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карбонати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що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утворюються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з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гідрогенкарбонатів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осідають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на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внутрішній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поверхні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посудин у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вигляді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білого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осаду,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утворюючи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накип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.</a:t>
            </a:r>
          </a:p>
          <a:p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Якщо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вода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містить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солі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Феруму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, то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накип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набуває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коричневого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відтінку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. </a:t>
            </a:r>
            <a:endParaRPr lang="ru-RU" sz="1400" dirty="0" smtClean="0">
              <a:latin typeface="UAF Sans Medium" pitchFamily="2" charset="-52"/>
              <a:ea typeface="UAF Sans Medium" pitchFamily="2" charset="-52"/>
            </a:endParaRPr>
          </a:p>
          <a:p>
            <a:r>
              <a:rPr lang="ru-RU" sz="1400" dirty="0" err="1" smtClean="0">
                <a:latin typeface="UAF Sans Medium" pitchFamily="2" charset="-52"/>
                <a:ea typeface="UAF Sans Medium" pitchFamily="2" charset="-52"/>
              </a:rPr>
              <a:t>Накип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погіршує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процес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теплообміну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в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парових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котлах і чайниках,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призводить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до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перевитрат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палива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і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перегрівання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металевих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поверхонь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.</a:t>
            </a:r>
          </a:p>
          <a:p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З часом чайники,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нагрівальні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елементи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пральних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машин </a:t>
            </a:r>
            <a:r>
              <a:rPr lang="ru-RU" sz="1400" dirty="0" err="1" smtClean="0">
                <a:latin typeface="UAF Sans Medium" pitchFamily="2" charset="-52"/>
                <a:ea typeface="UAF Sans Medium" pitchFamily="2" charset="-52"/>
              </a:rPr>
              <a:t>виходять</a:t>
            </a:r>
            <a:r>
              <a:rPr lang="ru-RU" sz="1400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з ладу,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просвіти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батарей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опалення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звужуються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й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тепловіддача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1400" dirty="0" err="1">
                <a:latin typeface="UAF Sans Medium" pitchFamily="2" charset="-52"/>
                <a:ea typeface="UAF Sans Medium" pitchFamily="2" charset="-52"/>
              </a:rPr>
              <a:t>погіршується</a:t>
            </a:r>
            <a:r>
              <a:rPr lang="ru-RU" sz="1400" dirty="0">
                <a:latin typeface="UAF Sans Medium" pitchFamily="2" charset="-52"/>
                <a:ea typeface="UAF Sans Medium" pitchFamily="2" charset="-52"/>
              </a:rPr>
              <a:t>. </a:t>
            </a:r>
            <a:endParaRPr lang="en-US" sz="14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  <p:pic>
        <p:nvPicPr>
          <p:cNvPr id="7170" name="Picture 2" descr="Загальна жорсткість води — EKSPERTIZA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69" y="627534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0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Якісні реакції на катіони та аніони . Стенд НУШ у кабінет хім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07" y="1061592"/>
            <a:ext cx="4049393" cy="40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Практична робота №1 «</a:t>
            </a:r>
            <a:r>
              <a:rPr lang="ru-RU" sz="20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Дослідження</a:t>
            </a:r>
            <a:r>
              <a:rPr lang="ru-RU" sz="20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якісного</a:t>
            </a:r>
            <a:r>
              <a:rPr lang="ru-RU" sz="20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складу солей»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4690" y="107394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UAF Sans Medium" pitchFamily="2" charset="-52"/>
                <a:ea typeface="UAF Sans Medium" pitchFamily="2" charset="-52"/>
                <a:cs typeface="Times New Roman"/>
              </a:rPr>
              <a:t>МЕТА: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UAF Sans Medium" pitchFamily="2" charset="-52"/>
                <a:ea typeface="UAF Sans Medium" pitchFamily="2" charset="-52"/>
                <a:cs typeface="Times New Roman"/>
              </a:rPr>
              <a:t>узагальнити </a:t>
            </a:r>
            <a:r>
              <a:rPr lang="uk-UA" dirty="0">
                <a:latin typeface="UAF Sans Medium" pitchFamily="2" charset="-52"/>
                <a:ea typeface="UAF Sans Medium" pitchFamily="2" charset="-52"/>
                <a:cs typeface="Times New Roman"/>
              </a:rPr>
              <a:t>знання про властивості основних класів неорганічних </a:t>
            </a:r>
            <a:r>
              <a:rPr lang="uk-UA" dirty="0" err="1">
                <a:latin typeface="UAF Sans Medium" pitchFamily="2" charset="-52"/>
                <a:ea typeface="UAF Sans Medium" pitchFamily="2" charset="-52"/>
                <a:cs typeface="Times New Roman"/>
              </a:rPr>
              <a:t>сполук</a:t>
            </a:r>
            <a:r>
              <a:rPr lang="uk-UA" dirty="0" smtClean="0">
                <a:latin typeface="UAF Sans Medium" pitchFamily="2" charset="-52"/>
                <a:ea typeface="UAF Sans Medium" pitchFamily="2" charset="-52"/>
                <a:cs typeface="Times New Roman"/>
              </a:rPr>
              <a:t>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dirty="0"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навчитися</a:t>
            </a:r>
            <a:r>
              <a:rPr lang="ru-RU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розпізнавати</a:t>
            </a:r>
            <a:r>
              <a:rPr lang="ru-RU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йони</a:t>
            </a:r>
            <a:r>
              <a:rPr lang="ru-RU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якісними</a:t>
            </a:r>
            <a:r>
              <a:rPr lang="ru-RU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реакціями</a:t>
            </a:r>
            <a:r>
              <a:rPr lang="ru-RU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 продовжити формувати практичні навички проводити  якісні реакції</a:t>
            </a:r>
            <a:r>
              <a:rPr lang="ru-RU" dirty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виявлення</a:t>
            </a:r>
            <a:r>
              <a:rPr lang="ru-RU" dirty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катіонів</a:t>
            </a:r>
            <a:r>
              <a:rPr lang="ru-RU" dirty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аніонів</a:t>
            </a:r>
            <a:r>
              <a:rPr lang="uk-UA" dirty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; </a:t>
            </a:r>
            <a:endParaRPr lang="uk-UA" dirty="0" smtClean="0">
              <a:solidFill>
                <a:srgbClr val="000000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solidFill>
                <a:srgbClr val="000000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pc="20" dirty="0" smtClean="0">
                <a:solidFill>
                  <a:srgbClr val="000000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Скласти висновок </a:t>
            </a:r>
            <a:endParaRPr lang="ru-RU" dirty="0"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4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8640960" cy="491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363272" cy="792087"/>
          </a:xfrm>
          <a:solidFill>
            <a:srgbClr val="5A5434"/>
          </a:solidFill>
        </p:spPr>
        <p:txBody>
          <a:bodyPr>
            <a:normAutofit fontScale="90000"/>
          </a:bodyPr>
          <a:lstStyle/>
          <a:p>
            <a:r>
              <a:rPr lang="uk-UA" alt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/>
            </a:r>
            <a:br>
              <a:rPr lang="uk-UA" alt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</a:br>
            <a:r>
              <a:rPr lang="uk-UA" alt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Інструктаж </a:t>
            </a:r>
            <a:r>
              <a:rPr lang="uk-UA" altLang="uk-UA" sz="20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з правил безпеки під час роботи </a:t>
            </a:r>
            <a:r>
              <a:rPr lang="uk-UA" alt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в кабінеті хімії</a:t>
            </a:r>
            <a:r>
              <a:rPr lang="uk-UA" altLang="uk-UA" dirty="0">
                <a:latin typeface="Arial" pitchFamily="34" charset="0"/>
              </a:rPr>
              <a:t/>
            </a:r>
            <a:br>
              <a:rPr lang="uk-UA" altLang="uk-UA" dirty="0">
                <a:latin typeface="Arial" pitchFamily="34" charset="0"/>
              </a:rPr>
            </a:b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5606"/>
            <a:ext cx="5184576" cy="2862322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pPr indent="215900">
              <a:spcAft>
                <a:spcPts val="0"/>
              </a:spcAft>
            </a:pPr>
            <a:r>
              <a:rPr lang="uk-UA" spc="2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1.	Звільніть робоче місце від предметів, які непотрібні для проведення досліду.</a:t>
            </a:r>
            <a:endParaRPr lang="ru-RU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indent="215900">
              <a:spcAft>
                <a:spcPts val="0"/>
              </a:spcAft>
            </a:pPr>
            <a:r>
              <a:rPr lang="uk-UA" spc="2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2.	Чітко визначте порядок і правила безпечного виконання досліду.</a:t>
            </a:r>
            <a:endParaRPr lang="ru-RU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indent="215900">
              <a:spcAft>
                <a:spcPts val="0"/>
              </a:spcAft>
            </a:pPr>
            <a:r>
              <a:rPr lang="uk-UA" spc="2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3.	Перевірте наявність і надійність посуду, приладів та реактивів, необхідних для виконання досліду.</a:t>
            </a:r>
            <a:endParaRPr lang="ru-RU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  <a:p>
            <a:pPr indent="215900">
              <a:spcAft>
                <a:spcPts val="0"/>
              </a:spcAft>
            </a:pPr>
            <a:r>
              <a:rPr lang="uk-UA" spc="2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/>
              </a:rPr>
              <a:t>4.	Починайте виконувати завдання тільки з дозволу вчителя.</a:t>
            </a:r>
            <a:endParaRPr lang="ru-RU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  <p:pic>
        <p:nvPicPr>
          <p:cNvPr id="10242" name="Picture 2" descr="Охорона праці, техніка безпеки і пожежна безпека у Річицькому ліцеї :  Інструкції з охорони праці в кабінеті хім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84687"/>
            <a:ext cx="3317482" cy="1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2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1.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Якісна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хлорид-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йон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9622"/>
            <a:ext cx="69231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Хід</a:t>
            </a:r>
            <a:r>
              <a:rPr lang="ru-RU" sz="28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  <a:endParaRPr lang="ru-RU" sz="2800" b="1" i="1" dirty="0" smtClean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пробірку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наливаємо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1 мл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натрій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хлориду та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додаємо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1-2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краплі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аргентум</a:t>
            </a:r>
            <a:r>
              <a:rPr lang="ru-RU" sz="24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нітрату</a:t>
            </a:r>
            <a:r>
              <a:rPr lang="ru-RU" sz="24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Спостереження</a:t>
            </a:r>
            <a:r>
              <a:rPr lang="ru-RU" sz="2800" b="1" i="1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:</a:t>
            </a:r>
            <a:endParaRPr lang="en-US" sz="28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8" name="Google Shape;1233;p49">
            <a:extLst>
              <a:ext uri="{FF2B5EF4-FFF2-40B4-BE49-F238E27FC236}">
                <a16:creationId xmlns:a16="http://schemas.microsoft.com/office/drawing/2014/main" id="{E192D56D-BB03-7406-75A7-3B9769A8CFC4}"/>
              </a:ext>
            </a:extLst>
          </p:cNvPr>
          <p:cNvSpPr txBox="1"/>
          <p:nvPr/>
        </p:nvSpPr>
        <p:spPr>
          <a:xfrm>
            <a:off x="251520" y="267494"/>
            <a:ext cx="8712968" cy="2448272"/>
          </a:xfrm>
          <a:prstGeom prst="rect">
            <a:avLst/>
          </a:prstGeom>
          <a:solidFill>
            <a:srgbClr val="5A5434"/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uk-UA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D32"/>
              </a:buClr>
              <a:buSzPts val="1100"/>
              <a:buFont typeface="Arial"/>
              <a:buNone/>
              <a:defRPr sz="1400" b="1" kern="0">
                <a:solidFill>
                  <a:schemeClr val="bg1"/>
                </a:solidFill>
                <a:latin typeface="UAF Sans OnBoard" pitchFamily="2" charset="-52"/>
                <a:ea typeface="UAF Sans OnBoard" pitchFamily="2" charset="-52"/>
                <a:cs typeface="Nunito Sans"/>
              </a:defRPr>
            </a:lvl1pPr>
          </a:lstStyle>
          <a:p>
            <a:r>
              <a:rPr lang="ru-RU" sz="2000" i="1" dirty="0" err="1">
                <a:solidFill>
                  <a:srgbClr val="FFC000"/>
                </a:solidFill>
              </a:rPr>
              <a:t>Солі</a:t>
            </a:r>
            <a:r>
              <a:rPr lang="ru-RU" sz="2000" i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до складу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атоми</a:t>
            </a:r>
            <a:r>
              <a:rPr lang="ru-RU" sz="2000" dirty="0"/>
              <a:t> </a:t>
            </a:r>
            <a:r>
              <a:rPr lang="ru-RU" sz="2000" dirty="0" err="1"/>
              <a:t>металу</a:t>
            </a:r>
            <a:r>
              <a:rPr lang="ru-RU" sz="2000" dirty="0"/>
              <a:t> й </a:t>
            </a:r>
            <a:r>
              <a:rPr lang="ru-RU" sz="2000" dirty="0" err="1"/>
              <a:t>кислотні</a:t>
            </a:r>
            <a:r>
              <a:rPr lang="ru-RU" sz="2000" dirty="0"/>
              <a:t>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b="0" dirty="0"/>
              <a:t> </a:t>
            </a:r>
            <a:endParaRPr lang="uk-UA" sz="2000" dirty="0">
              <a:sym typeface="Nunito Sans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8758005-5664-2A2E-2162-1DDC955C2F97}"/>
              </a:ext>
            </a:extLst>
          </p:cNvPr>
          <p:cNvSpPr txBox="1">
            <a:spLocks/>
          </p:cNvSpPr>
          <p:nvPr/>
        </p:nvSpPr>
        <p:spPr>
          <a:xfrm>
            <a:off x="1133649" y="4444320"/>
            <a:ext cx="5832648" cy="5343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1400" dirty="0">
              <a:solidFill>
                <a:srgbClr val="4D4634"/>
              </a:solidFill>
              <a:latin typeface="UAF Sans SemiBold" pitchFamily="2" charset="-52"/>
              <a:ea typeface="UAF Sans SemiBold" pitchFamily="2" charset="-52"/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D6BC7B3A-BA38-595E-F517-CFCDDF0B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2" y="4425990"/>
            <a:ext cx="504056" cy="504056"/>
          </a:xfrm>
          <a:prstGeom prst="rect">
            <a:avLst/>
          </a:prstGeom>
        </p:spPr>
      </p:pic>
      <p:pic>
        <p:nvPicPr>
          <p:cNvPr id="7" name="Picture 2" descr="Картинки по запросу &quot;NaCl соль&quot;">
            <a:extLst>
              <a:ext uri="{FF2B5EF4-FFF2-40B4-BE49-F238E27FC236}">
                <a16:creationId xmlns:a16="http://schemas.microsoft.com/office/drawing/2014/main" id="{C1BC075B-9408-489B-8F1B-6E128E9D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1789"/>
            <a:ext cx="2633181" cy="16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(𝐶𝑎𝐶𝑂)3&quot;">
            <a:extLst>
              <a:ext uri="{FF2B5EF4-FFF2-40B4-BE49-F238E27FC236}">
                <a16:creationId xmlns:a16="http://schemas.microsoft.com/office/drawing/2014/main" id="{22291868-462B-46C2-801E-19F19D89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52" y="2931789"/>
            <a:ext cx="2260938" cy="16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&quot;𝐶𝑢𝑆𝑂4&quot;">
            <a:extLst>
              <a:ext uri="{FF2B5EF4-FFF2-40B4-BE49-F238E27FC236}">
                <a16:creationId xmlns:a16="http://schemas.microsoft.com/office/drawing/2014/main" id="{9674DF10-9D30-4564-8236-72737002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68" y="2901118"/>
            <a:ext cx="2452362" cy="1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1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2.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Якісна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сульфат-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йон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27560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Хід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роботи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  <a:endParaRPr lang="ru-RU" sz="3200" b="1" i="1" dirty="0" smtClean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пробірку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налийте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1 мл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натрій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сульфату та додайте 1-2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краплі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барій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хлориду. </a:t>
            </a:r>
            <a:endParaRPr lang="ru-RU" sz="2800" dirty="0" smtClean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Спостереження</a:t>
            </a:r>
            <a:r>
              <a:rPr lang="ru-RU" sz="3200" b="1" i="1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:</a:t>
            </a:r>
            <a:endParaRPr lang="en-US" sz="3200" dirty="0">
              <a:latin typeface="UAF Sans Medium" pitchFamily="2" charset="-52"/>
              <a:ea typeface="UAF Sans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176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3.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Якісна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карбонат-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йон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7614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Хід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роботи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пробірку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налийте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1 мл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натрій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карбонату та додайте 1 мл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хлоридної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кислоти</a:t>
            </a:r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Спостереження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  <a:endParaRPr lang="en-US" sz="32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4.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Якісна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ортофосфат-йон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997" y="1347614"/>
            <a:ext cx="8229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Хід</a:t>
            </a:r>
            <a:r>
              <a:rPr lang="ru-RU" sz="3200" b="1" i="1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роботи</a:t>
            </a:r>
            <a:r>
              <a:rPr lang="ru-RU" sz="3200" b="1" i="1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1 мл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натрій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ортофосфату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додайте 4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краплі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розчину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аргентум</a:t>
            </a:r>
            <a:r>
              <a:rPr lang="ru-RU" sz="2800" dirty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нітрату</a:t>
            </a:r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212121"/>
              </a:solidFill>
              <a:latin typeface="UAF Sans Medium" pitchFamily="2" charset="-52"/>
              <a:ea typeface="UAF Sans Medium" pitchFamily="2" charset="-52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 err="1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Спостереження</a:t>
            </a:r>
            <a:r>
              <a:rPr lang="ru-RU" sz="3200" b="1" i="1" dirty="0" smtClean="0">
                <a:solidFill>
                  <a:srgbClr val="212121"/>
                </a:solidFill>
                <a:latin typeface="UAF Sans Medium" pitchFamily="2" charset="-52"/>
                <a:ea typeface="UAF Sans Medium" pitchFamily="2" charset="-52"/>
                <a:cs typeface="Times New Roman" panose="02020603050405020304" pitchFamily="18" charset="0"/>
              </a:rPr>
              <a:t>:</a:t>
            </a:r>
            <a:endParaRPr lang="en-US" sz="32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7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b="1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b="1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5.</a:t>
            </a:r>
            <a:r>
              <a:rPr lang="ru-RU" sz="28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Визначення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складу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солі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7560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t">
              <a:buNone/>
            </a:pPr>
            <a:r>
              <a:rPr lang="ru-RU" sz="2000" b="1" i="1" dirty="0" err="1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Доведіть</a:t>
            </a:r>
            <a:r>
              <a:rPr lang="ru-RU" sz="2000" b="1" i="1" dirty="0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видана вам </a:t>
            </a:r>
            <a:r>
              <a:rPr lang="ru-RU" sz="2000" b="1" i="1" dirty="0" err="1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сіль</a:t>
            </a:r>
            <a:r>
              <a:rPr lang="ru-RU" sz="2000" b="1" i="1" dirty="0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є </a:t>
            </a:r>
            <a:r>
              <a:rPr lang="ru-RU" sz="2000" b="1" i="1" dirty="0" err="1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барій</a:t>
            </a:r>
            <a:r>
              <a:rPr lang="ru-RU" sz="2000" b="1" i="1" dirty="0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4D4634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хлоридом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054" y="1890236"/>
            <a:ext cx="4925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kern="0" dirty="0" err="1" smtClean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Якісною</a:t>
            </a:r>
            <a:r>
              <a:rPr lang="ru-RU" sz="2000" kern="0" dirty="0" smtClean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реакцією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катіони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барію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є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взаємодія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із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сульфатною кислотою (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або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сульфатами). </a:t>
            </a:r>
            <a:endParaRPr lang="ru-RU" sz="2000" kern="0" dirty="0" smtClean="0"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kern="0" dirty="0" smtClean="0"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Якісною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реакцією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на хлорид -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аніон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є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взаємодія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із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розчинними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солями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аргентуму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(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аргентум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000" kern="0" dirty="0" err="1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нітрат</a:t>
            </a:r>
            <a:r>
              <a:rPr lang="ru-RU" sz="2000" kern="0" dirty="0"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)</a:t>
            </a:r>
            <a:endParaRPr lang="en-US" sz="2000" dirty="0"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502723"/>
            <a:ext cx="3744416" cy="1200329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kern="0" dirty="0" err="1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Скласти</a:t>
            </a:r>
            <a:r>
              <a:rPr lang="ru-RU" sz="2400" kern="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рівняння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реакції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та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написати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спостереження</a:t>
            </a:r>
            <a:endParaRPr lang="ru-RU" sz="2400" kern="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Дослід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6.</a:t>
            </a:r>
            <a:r>
              <a:rPr lang="ru-RU" sz="28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Визначення</a:t>
            </a:r>
            <a:r>
              <a:rPr lang="ru-RU" sz="28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катіонів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0704" y="1326751"/>
            <a:ext cx="8496944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пробірках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без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написів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містяться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розчини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солей </a:t>
            </a:r>
            <a:r>
              <a:rPr lang="ru-RU" b="1" dirty="0" err="1" smtClean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ферум</a:t>
            </a:r>
            <a:r>
              <a:rPr lang="ru-RU" b="1" dirty="0" smtClean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(ІІ)сульфату 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та </a:t>
            </a:r>
            <a:r>
              <a:rPr lang="ru-RU" b="1" dirty="0" err="1" smtClean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ферум</a:t>
            </a:r>
            <a:r>
              <a:rPr lang="ru-RU" b="1" dirty="0" smtClean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(ІІІ)сульфату.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Дослідіть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допомогою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якісних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реакцій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катіони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кожну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цих</a:t>
            </a:r>
            <a:r>
              <a:rPr lang="ru-RU" b="1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  <a:cs typeface="Times New Roman" panose="02020603050405020304" pitchFamily="18" charset="0"/>
              </a:rPr>
              <a:t>речовин</a:t>
            </a:r>
            <a:endParaRPr lang="en-US" dirty="0">
              <a:solidFill>
                <a:schemeClr val="bg1"/>
              </a:solidFill>
              <a:latin typeface="UAF Sans SemiBold" pitchFamily="2" charset="-52"/>
              <a:ea typeface="UAF Sans SemiBold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704" y="2513603"/>
            <a:ext cx="7233624" cy="646331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Реактивом на </a:t>
            </a:r>
            <a:r>
              <a:rPr lang="ru-RU" b="1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зазначені</a:t>
            </a:r>
            <a:r>
              <a:rPr lang="ru-RU" b="1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b="1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катіони</a:t>
            </a:r>
            <a:r>
              <a:rPr lang="ru-RU" b="1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буде </a:t>
            </a:r>
            <a:r>
              <a:rPr lang="ru-RU" b="1" kern="0" dirty="0" err="1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гідроксид-аніон</a:t>
            </a:r>
            <a:endParaRPr lang="ru-RU" b="1" kern="0" dirty="0" smtClean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  <a:p>
            <a:endParaRPr lang="ru-RU" b="1" kern="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704" y="3291830"/>
            <a:ext cx="5027688" cy="830997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kern="0" dirty="0" err="1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Скласти</a:t>
            </a:r>
            <a:r>
              <a:rPr lang="ru-RU" sz="2400" kern="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рівняння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реакції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та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написати</a:t>
            </a:r>
            <a:r>
              <a:rPr lang="ru-RU" sz="2400" kern="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  <a:cs typeface="Times New Roman" pitchFamily="18" charset="0"/>
              </a:rPr>
              <a:t>спостереження</a:t>
            </a:r>
            <a:endParaRPr lang="ru-RU" sz="2400" kern="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6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Скласти загальні висновки</a:t>
            </a:r>
            <a:endParaRPr lang="en-US" sz="28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0679" y="1714917"/>
            <a:ext cx="8490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UAF Sans Medium" pitchFamily="2" charset="-52"/>
                <a:ea typeface="UAF Sans Medium" pitchFamily="2" charset="-52"/>
              </a:rPr>
              <a:t>1.Які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реакції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називаються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 smtClean="0">
                <a:latin typeface="UAF Sans Medium" pitchFamily="2" charset="-52"/>
                <a:ea typeface="UAF Sans Medium" pitchFamily="2" charset="-52"/>
              </a:rPr>
              <a:t>якісними</a:t>
            </a:r>
            <a:r>
              <a:rPr lang="ru-RU" sz="2400" dirty="0" smtClean="0">
                <a:latin typeface="UAF Sans Medium" pitchFamily="2" charset="-52"/>
                <a:ea typeface="UAF Sans Medium" pitchFamily="2" charset="-52"/>
              </a:rPr>
              <a:t>?</a:t>
            </a:r>
          </a:p>
          <a:p>
            <a:r>
              <a:rPr lang="ru-RU" sz="2400" dirty="0" smtClean="0">
                <a:latin typeface="UAF Sans Medium" pitchFamily="2" charset="-52"/>
                <a:ea typeface="UAF Sans Medium" pitchFamily="2" charset="-52"/>
              </a:rPr>
              <a:t>2.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За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якими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ознаками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виявляють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ті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чи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інші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400" dirty="0" err="1">
                <a:latin typeface="UAF Sans Medium" pitchFamily="2" charset="-52"/>
                <a:ea typeface="UAF Sans Medium" pitchFamily="2" charset="-52"/>
              </a:rPr>
              <a:t>йони</a:t>
            </a:r>
            <a:r>
              <a:rPr lang="ru-RU" sz="2400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sz="2400" dirty="0" err="1" smtClean="0">
                <a:latin typeface="UAF Sans Medium" pitchFamily="2" charset="-52"/>
                <a:ea typeface="UAF Sans Medium" pitchFamily="2" charset="-52"/>
              </a:rPr>
              <a:t>розчині</a:t>
            </a:r>
            <a:r>
              <a:rPr lang="ru-RU" sz="2400" dirty="0" smtClean="0">
                <a:latin typeface="UAF Sans Medium" pitchFamily="2" charset="-52"/>
                <a:ea typeface="UAF Sans Medium" pitchFamily="2" charset="-52"/>
              </a:rPr>
              <a:t>?</a:t>
            </a:r>
            <a:endParaRPr lang="en-US" sz="2400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50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3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735796" y="1635646"/>
            <a:ext cx="3672408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</a:rPr>
              <a:t>Слава Україні!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bg1"/>
                </a:solidFill>
                <a:latin typeface="UAF Sans SemiBold" pitchFamily="2" charset="-52"/>
                <a:ea typeface="UAF Sans SemiBold" pitchFamily="2" charset="-52"/>
              </a:rPr>
              <a:t>Героям слава!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7F51E06C-D7DC-B76E-6AD8-0E487B94015A}"/>
              </a:ext>
            </a:extLst>
          </p:cNvPr>
          <p:cNvSpPr txBox="1">
            <a:spLocks/>
          </p:cNvSpPr>
          <p:nvPr/>
        </p:nvSpPr>
        <p:spPr>
          <a:xfrm>
            <a:off x="1115616" y="4374321"/>
            <a:ext cx="5832648" cy="5343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uk-UA" sz="1400" dirty="0">
              <a:solidFill>
                <a:schemeClr val="bg1"/>
              </a:solidFill>
              <a:latin typeface="UAF Sans SemiBold" pitchFamily="2" charset="-52"/>
              <a:ea typeface="UAF Sans SemiBold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14212-C4E6-41B1-1CBE-2EFCF44B1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4374321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BD4A3F-030E-46AA-9A49-734359D1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1" y="253768"/>
            <a:ext cx="8482709" cy="45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>
            <a:extLst>
              <a:ext uri="{FF2B5EF4-FFF2-40B4-BE49-F238E27FC236}">
                <a16:creationId xmlns:a16="http://schemas.microsoft.com/office/drawing/2014/main" id="{878A1D75-A9FB-418E-9857-3A824BFAAED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1550"/>
            <a:ext cx="8229600" cy="42629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  <a:solidFill>
            <a:srgbClr val="5A5434"/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</a:br>
            <a:r>
              <a:rPr lang="ru-RU" sz="27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Склад </a:t>
            </a:r>
            <a:r>
              <a:rPr lang="ru-RU" sz="27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та </a:t>
            </a:r>
            <a:r>
              <a:rPr lang="ru-RU" sz="2700" dirty="0" err="1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назва</a:t>
            </a:r>
            <a:r>
              <a:rPr lang="ru-RU" sz="27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солей 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37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&quot;види  солей&quot;">
            <a:extLst>
              <a:ext uri="{FF2B5EF4-FFF2-40B4-BE49-F238E27FC236}">
                <a16:creationId xmlns:a16="http://schemas.microsoft.com/office/drawing/2014/main" id="{22E01433-7ED2-471E-B094-AD1D5CB0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9" y="915567"/>
            <a:ext cx="8239061" cy="41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26" y="204974"/>
            <a:ext cx="8229600" cy="710592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Види солей</a:t>
            </a:r>
            <a:endParaRPr lang="en-US" sz="24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263"/>
            <a:ext cx="8229600" cy="4204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1478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Фізичні властивості солей</a:t>
            </a:r>
            <a:endParaRPr lang="en-US" sz="16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079A5F2D-98E2-4F3E-802E-5C0724FE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859216" cy="5041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648072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Хімічні властивості</a:t>
            </a:r>
            <a:endParaRPr lang="en-US" sz="20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35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2349"/>
            <a:ext cx="8712968" cy="707886"/>
          </a:xfrm>
          <a:prstGeom prst="rect">
            <a:avLst/>
          </a:prstGeom>
          <a:solidFill>
            <a:srgbClr val="5A5434"/>
          </a:solidFill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ПОШИРЕННЯ </a:t>
            </a:r>
            <a:r>
              <a:rPr lang="ru-RU" sz="2000" b="1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СОЛЕЙ У ПРИРОДІ, ЗАСТОСУВАННЯ</a:t>
            </a:r>
            <a:endParaRPr lang="uk-UA" sz="2000" b="1" dirty="0" smtClean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2780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Найбільше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поширення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природі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мають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сульфати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карбонати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хлориди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Природні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сульфати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—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це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гіпс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en-US" dirty="0">
                <a:latin typeface="UAF Sans Medium" pitchFamily="2" charset="-52"/>
                <a:ea typeface="UAF Sans Medium" pitchFamily="2" charset="-52"/>
              </a:rPr>
              <a:t>CaSO4 · 2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Н2О; глауберова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сіль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en-US" dirty="0">
                <a:latin typeface="UAF Sans Medium" pitchFamily="2" charset="-52"/>
                <a:ea typeface="UAF Sans Medium" pitchFamily="2" charset="-52"/>
              </a:rPr>
              <a:t>Na2SO4 · 10H2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О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;</a:t>
            </a:r>
          </a:p>
          <a:p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гірка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сіль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en-US" dirty="0">
                <a:latin typeface="UAF Sans Medium" pitchFamily="2" charset="-52"/>
                <a:ea typeface="UAF Sans Medium" pitchFamily="2" charset="-52"/>
              </a:rPr>
              <a:t>MgSO4 · 7H2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О.</a:t>
            </a:r>
            <a:endParaRPr lang="en-US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5" name="Picture 2" descr="Гіпс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32333"/>
            <a:ext cx="2376264" cy="20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лауберова соль - Обухов, Украина. Цена 23 грн.. Купить или продать на  доске бесплатных объявлений Addnew.bi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58" y="2754564"/>
            <a:ext cx="2664160" cy="2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597" y="1483753"/>
            <a:ext cx="2188009" cy="25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32" y="195486"/>
            <a:ext cx="8507288" cy="576064"/>
          </a:xfrm>
          <a:solidFill>
            <a:srgbClr val="5A5434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UAF Sans Medium" pitchFamily="2" charset="-52"/>
                <a:ea typeface="UAF Sans Medium" pitchFamily="2" charset="-52"/>
              </a:rPr>
              <a:t>КАРБОНАТИ В ПРИРОДІ</a:t>
            </a:r>
            <a:endParaRPr lang="en-US" sz="2400" dirty="0">
              <a:solidFill>
                <a:schemeClr val="bg1"/>
              </a:solidFill>
              <a:latin typeface="UAF Sans Medium" pitchFamily="2" charset="-52"/>
              <a:ea typeface="UAF Sans Medium" pitchFamily="2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823F-D99E-419B-9C02-3EFA2FCA7C9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67DE25-675E-97FA-3878-471572C54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0435"/>
            <a:ext cx="504056" cy="504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0052" y="10595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UAF Sans Medium" pitchFamily="2" charset="-52"/>
                <a:ea typeface="UAF Sans Medium" pitchFamily="2" charset="-52"/>
              </a:rPr>
              <a:t>Карбонати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існують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природі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переважно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вигляді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кальцій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карбонату СаСО3.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Крейда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мармур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вапняки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,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ракушняк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— усе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це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кальцій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карбонат з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певним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умістом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некарбонатних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домішок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.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Чистий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кальцій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карбонат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трапляється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в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природі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у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вигляді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мінералу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кальциту. </a:t>
            </a:r>
            <a:r>
              <a:rPr lang="ru-RU" dirty="0" err="1" smtClean="0">
                <a:latin typeface="UAF Sans Medium" pitchFamily="2" charset="-52"/>
                <a:ea typeface="UAF Sans Medium" pitchFamily="2" charset="-52"/>
              </a:rPr>
              <a:t>Ісландський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шпат (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кальцій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карбонат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високої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чистоти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) </a:t>
            </a:r>
            <a:r>
              <a:rPr lang="ru-RU" dirty="0" err="1" smtClean="0">
                <a:latin typeface="UAF Sans Medium" pitchFamily="2" charset="-52"/>
                <a:ea typeface="UAF Sans Medium" pitchFamily="2" charset="-52"/>
              </a:rPr>
              <a:t>застосовують</a:t>
            </a:r>
            <a:r>
              <a:rPr lang="ru-RU" dirty="0" smtClean="0">
                <a:latin typeface="UAF Sans Medium" pitchFamily="2" charset="-52"/>
                <a:ea typeface="UAF Sans Medium" pitchFamily="2" charset="-52"/>
              </a:rPr>
              <a:t> 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в </a:t>
            </a:r>
            <a:r>
              <a:rPr lang="ru-RU" dirty="0" err="1">
                <a:latin typeface="UAF Sans Medium" pitchFamily="2" charset="-52"/>
                <a:ea typeface="UAF Sans Medium" pitchFamily="2" charset="-52"/>
              </a:rPr>
              <a:t>оптиці</a:t>
            </a:r>
            <a:r>
              <a:rPr lang="ru-RU" dirty="0">
                <a:latin typeface="UAF Sans Medium" pitchFamily="2" charset="-52"/>
                <a:ea typeface="UAF Sans Medium" pitchFamily="2" charset="-52"/>
              </a:rPr>
              <a:t>.</a:t>
            </a:r>
            <a:endParaRPr lang="en-US" dirty="0">
              <a:latin typeface="UAF Sans Medium" pitchFamily="2" charset="-52"/>
              <a:ea typeface="UAF Sans Medium" pitchFamily="2" charset="-52"/>
            </a:endParaRPr>
          </a:p>
        </p:txBody>
      </p:sp>
      <p:pic>
        <p:nvPicPr>
          <p:cNvPr id="3074" name="Picture 2" descr="Кальцит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0563"/>
            <a:ext cx="2526844" cy="20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309" y="3336208"/>
            <a:ext cx="2273200" cy="1704900"/>
          </a:xfrm>
          <a:prstGeom prst="rect">
            <a:avLst/>
          </a:prstGeom>
        </p:spPr>
      </p:pic>
      <p:pic>
        <p:nvPicPr>
          <p:cNvPr id="3078" name="Picture 6" descr="Мармур | STONECONTRA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00" y="3651869"/>
            <a:ext cx="1660195" cy="13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77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20663</TotalTime>
  <Words>1039</Words>
  <Application>Microsoft Office PowerPoint</Application>
  <PresentationFormat>Экран (16:9)</PresentationFormat>
  <Paragraphs>128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Nunito Sans</vt:lpstr>
      <vt:lpstr>Times New Roman</vt:lpstr>
      <vt:lpstr>UAF Sans</vt:lpstr>
      <vt:lpstr>UAF Sans Medium</vt:lpstr>
      <vt:lpstr>UAF Sans OnBoard</vt:lpstr>
      <vt:lpstr>UAF Sans SemiBold</vt:lpstr>
      <vt:lpstr>Тема Office</vt:lpstr>
      <vt:lpstr>Солі, їх поширення в природі. Середні та кислі солі. Поняття про жорсткість води та способи її усунення.     Практична робота №1 «Дослідження якісного складу солей»</vt:lpstr>
      <vt:lpstr>Презентация PowerPoint</vt:lpstr>
      <vt:lpstr>Презентация PowerPoint</vt:lpstr>
      <vt:lpstr> Склад та назва солей  </vt:lpstr>
      <vt:lpstr>Види солей</vt:lpstr>
      <vt:lpstr>Фізичні властивості солей</vt:lpstr>
      <vt:lpstr>Хімічні властивості</vt:lpstr>
      <vt:lpstr>  </vt:lpstr>
      <vt:lpstr>КАРБОНАТИ В ПРИРОДІ</vt:lpstr>
      <vt:lpstr>ПОШИРЕННЯ ХЛОРИДІВ У ПРИРОДІ</vt:lpstr>
      <vt:lpstr>Використання солей у військовій справі</vt:lpstr>
      <vt:lpstr>Презентация PowerPoint</vt:lpstr>
      <vt:lpstr> </vt:lpstr>
      <vt:lpstr>  </vt:lpstr>
      <vt:lpstr> </vt:lpstr>
      <vt:lpstr>Практична робота №1 «Дослідження якісного складу солей»</vt:lpstr>
      <vt:lpstr>Презентация PowerPoint</vt:lpstr>
      <vt:lpstr> Інструктаж з правил безпеки під час роботи в кабінеті хімії </vt:lpstr>
      <vt:lpstr>Дослід 1. Якісна реакція на хлорид-йон</vt:lpstr>
      <vt:lpstr>Дослід 2. Якісна реакція на сульфат-йон</vt:lpstr>
      <vt:lpstr>Дослід 3. Якісна реакція на карбонат-йон</vt:lpstr>
      <vt:lpstr>Дослід 4. Якісна реакція на ортофосфат-йон</vt:lpstr>
      <vt:lpstr>Дослід 5. Визначення складу солі</vt:lpstr>
      <vt:lpstr>Дослід 6. Визначення катіонів</vt:lpstr>
      <vt:lpstr>Скласти загальні висновки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TD</dc:creator>
  <cp:lastModifiedBy>user</cp:lastModifiedBy>
  <cp:revision>439</cp:revision>
  <cp:lastPrinted>2023-07-19T05:45:28Z</cp:lastPrinted>
  <dcterms:created xsi:type="dcterms:W3CDTF">2013-10-22T07:41:03Z</dcterms:created>
  <dcterms:modified xsi:type="dcterms:W3CDTF">2024-03-24T19:31:42Z</dcterms:modified>
</cp:coreProperties>
</file>