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8"/>
  </p:notesMasterIdLst>
  <p:handoutMasterIdLst>
    <p:handoutMasterId r:id="rId29"/>
  </p:handoutMasterIdLst>
  <p:sldIdLst>
    <p:sldId id="1375" r:id="rId2"/>
    <p:sldId id="1384" r:id="rId3"/>
    <p:sldId id="1427" r:id="rId4"/>
    <p:sldId id="1424" r:id="rId5"/>
    <p:sldId id="1425" r:id="rId6"/>
    <p:sldId id="1426" r:id="rId7"/>
    <p:sldId id="1428" r:id="rId8"/>
    <p:sldId id="1429" r:id="rId9"/>
    <p:sldId id="1430" r:id="rId10"/>
    <p:sldId id="1431" r:id="rId11"/>
    <p:sldId id="1433" r:id="rId12"/>
    <p:sldId id="1432" r:id="rId13"/>
    <p:sldId id="1434" r:id="rId14"/>
    <p:sldId id="1435" r:id="rId15"/>
    <p:sldId id="1436" r:id="rId16"/>
    <p:sldId id="1437" r:id="rId17"/>
    <p:sldId id="1438" r:id="rId18"/>
    <p:sldId id="1439" r:id="rId19"/>
    <p:sldId id="1440" r:id="rId20"/>
    <p:sldId id="1441" r:id="rId21"/>
    <p:sldId id="1442" r:id="rId22"/>
    <p:sldId id="1443" r:id="rId23"/>
    <p:sldId id="1444" r:id="rId24"/>
    <p:sldId id="1445" r:id="rId25"/>
    <p:sldId id="1446" r:id="rId26"/>
    <p:sldId id="1381" r:id="rId27"/>
  </p:sldIdLst>
  <p:sldSz cx="9144000" cy="5143500" type="screen16x9"/>
  <p:notesSz cx="6735763" cy="9866313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5434"/>
    <a:srgbClr val="4D4634"/>
    <a:srgbClr val="00FF00"/>
    <a:srgbClr val="464D34"/>
    <a:srgbClr val="0000FF"/>
    <a:srgbClr val="FFFF99"/>
    <a:srgbClr val="FFFF00"/>
    <a:srgbClr val="85DFFF"/>
    <a:srgbClr val="004800"/>
    <a:srgbClr val="4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97" autoAdjust="0"/>
    <p:restoredTop sz="83471" autoAdjust="0"/>
  </p:normalViewPr>
  <p:slideViewPr>
    <p:cSldViewPr>
      <p:cViewPr varScale="1">
        <p:scale>
          <a:sx n="81" d="100"/>
          <a:sy n="81" d="100"/>
        </p:scale>
        <p:origin x="1050" y="72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230193B5-DD22-4DA4-8877-64F87E03A48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0715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noProof="0"/>
              <a:t>Зразок тексту</a:t>
            </a:r>
          </a:p>
          <a:p>
            <a:pPr lvl="1"/>
            <a:r>
              <a:rPr lang="uk-UA" noProof="0"/>
              <a:t>Другий рівень</a:t>
            </a:r>
          </a:p>
          <a:p>
            <a:pPr lvl="2"/>
            <a:r>
              <a:rPr lang="uk-UA" noProof="0"/>
              <a:t>Третій рівень</a:t>
            </a:r>
          </a:p>
          <a:p>
            <a:pPr lvl="3"/>
            <a:r>
              <a:rPr lang="uk-UA" noProof="0"/>
              <a:t>Четвертий рівень</a:t>
            </a:r>
          </a:p>
          <a:p>
            <a:pPr lvl="4"/>
            <a:r>
              <a:rPr lang="uk-UA" noProof="0"/>
              <a:t>П'ятий рівень</a:t>
            </a:r>
            <a:endParaRPr lang="ru-RU" noProof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0FD75DC-D5F3-4DF3-9E95-3B8AE268085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2207879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0FD75DC-D5F3-4DF3-9E95-3B8AE2680858}" type="slidenum">
              <a:rPr lang="ru-RU" altLang="ru-RU" smtClean="0"/>
              <a:pPr>
                <a:defRPr/>
              </a:pPr>
              <a:t>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142921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0FD75DC-D5F3-4DF3-9E95-3B8AE2680858}" type="slidenum">
              <a:rPr lang="ru-RU" altLang="ru-RU" smtClean="0"/>
              <a:pPr>
                <a:defRPr/>
              </a:pPr>
              <a:t>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82637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0FD75DC-D5F3-4DF3-9E95-3B8AE2680858}" type="slidenum">
              <a:rPr lang="ru-RU" altLang="ru-RU" smtClean="0"/>
              <a:pPr>
                <a:defRPr/>
              </a:pPr>
              <a:t>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869103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0FD75DC-D5F3-4DF3-9E95-3B8AE2680858}" type="slidenum">
              <a:rPr lang="ru-RU" altLang="ru-RU" smtClean="0"/>
              <a:pPr>
                <a:defRPr/>
              </a:pPr>
              <a:t>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588054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0FD75DC-D5F3-4DF3-9E95-3B8AE2680858}" type="slidenum">
              <a:rPr lang="ru-RU" altLang="ru-RU" smtClean="0"/>
              <a:pPr>
                <a:defRPr/>
              </a:pPr>
              <a:t>12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208000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sz="1200" dirty="0">
                <a:solidFill>
                  <a:schemeClr val="bg1"/>
                </a:solidFill>
                <a:latin typeface="UAF Sans" pitchFamily="2" charset="-52"/>
                <a:ea typeface="UAF Sans" pitchFamily="2" charset="-52"/>
              </a:rPr>
              <a:t>Слава Україні!</a:t>
            </a:r>
          </a:p>
          <a:p>
            <a:pPr marL="0" indent="0">
              <a:buNone/>
            </a:pPr>
            <a:r>
              <a:rPr lang="uk-UA" sz="1200" dirty="0">
                <a:solidFill>
                  <a:schemeClr val="bg1"/>
                </a:solidFill>
                <a:latin typeface="UAF Sans" pitchFamily="2" charset="-52"/>
                <a:ea typeface="UAF Sans" pitchFamily="2" charset="-52"/>
              </a:rPr>
              <a:t>Героям слава!</a:t>
            </a:r>
          </a:p>
          <a:p>
            <a:endParaRPr lang="uk-UA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0FD75DC-D5F3-4DF3-9E95-3B8AE2680858}" type="slidenum">
              <a:rPr lang="ru-RU" altLang="ru-RU" smtClean="0"/>
              <a:pPr>
                <a:defRPr/>
              </a:pPr>
              <a:t>26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60797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2008C8-1B94-484D-85A2-FC48F35E403D}" type="datetime1">
              <a:rPr lang="ru-RU" smtClean="0"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73823F-D99E-419B-9C02-3EFA2FCA7C90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74764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8B89ED-B8DE-4BC7-9433-7A00B10EA8B9}" type="datetime1">
              <a:rPr lang="ru-RU" smtClean="0"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73823F-D99E-419B-9C02-3EFA2FCA7C90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84866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2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2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51A965-5C8C-4373-938E-873171A84603}" type="datetime1">
              <a:rPr lang="ru-RU" smtClean="0"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73823F-D99E-419B-9C02-3EFA2FCA7C90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02625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CF056B-D33C-4E05-8DEF-97E70AA7470C}" type="datetime1">
              <a:rPr lang="ru-RU" smtClean="0"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73823F-D99E-419B-9C02-3EFA2FCA7C90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96078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D722BBA-90F7-477D-893B-1492149CD27D}" type="datetime1">
              <a:rPr lang="ru-RU" smtClean="0"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73823F-D99E-419B-9C02-3EFA2FCA7C90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65077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F58275-1C62-4478-B80F-267048CA596C}" type="datetime1">
              <a:rPr lang="ru-RU" smtClean="0"/>
              <a:t>24.03.2024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73823F-D99E-419B-9C02-3EFA2FCA7C90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32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DB51604-24B9-4165-887A-1116513D36F7}" type="datetime1">
              <a:rPr lang="ru-RU" smtClean="0"/>
              <a:t>24.03.2024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73823F-D99E-419B-9C02-3EFA2FCA7C90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59306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668DA4-51FB-4AF2-9B09-837CD04280CF}" type="datetime1">
              <a:rPr lang="ru-RU" smtClean="0"/>
              <a:t>24.03.2024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73823F-D99E-419B-9C02-3EFA2FCA7C90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69747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2B9E0A-B4C5-4643-93F9-9BFA0A88E8C4}" type="datetime1">
              <a:rPr lang="ru-RU" smtClean="0"/>
              <a:t>24.03.2024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73823F-D99E-419B-9C02-3EFA2FCA7C90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15235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4FADBB-5809-4B4A-A120-9B6E9825DB70}" type="datetime1">
              <a:rPr lang="ru-RU" smtClean="0"/>
              <a:t>24.03.2024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73823F-D99E-419B-9C02-3EFA2FCA7C90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41501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EB4DDFB-B6AE-44B1-8251-789333EBE5BF}" type="datetime1">
              <a:rPr lang="ru-RU" smtClean="0"/>
              <a:t>24.03.2024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73823F-D99E-419B-9C02-3EFA2FCA7C90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98667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48F67CE-CB90-4C16-B07A-4A20B89B3A60}" type="datetime1">
              <a:rPr lang="ru-RU" smtClean="0"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73823F-D99E-419B-9C02-3EFA2FCA7C90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85439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4%D0%B8%D0%BC%D0%BD%D0%B8%D0%B9_%D0%BF%D0%BE%D1%80%D0%BE%D1%85" TargetMode="External"/><Relationship Id="rId7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hyperlink" Target="https://uk.wikipedia.org/wiki/%D0%9D%D1%96%D1%82%D1%80%D0%B0%D1%82_%D0%B0%D0%BC%D0%BE%D0%BD%D1%96%D1%8E" TargetMode="External"/><Relationship Id="rId4" Type="http://schemas.openxmlformats.org/officeDocument/2006/relationships/hyperlink" Target="https://uk.wikipedia.org/wiki/%D0%9D%D1%96%D1%82%D1%80%D0%B0%D1%82_%D0%BD%D0%B0%D1%82%D1%80%D1%96%D1%8E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%D0%9A%D1%83%D1%85%D0%BE%D0%BD%D0%BD%D0%B0_%D1%81%D1%96%D0%BB%D1%8C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s://uk.wikipedia.org/wiki/%D0%94%D0%B8%D0%BD%D1%96%D1%82%D1%80%D0%BE%D0%B1%D0%B5%D0%BD%D0%B7%D0%BE%D0%BB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uk.wikipedia.org/wiki/%D0%90%D0%B1%D0%B5%D0%BB%D1%96%D1%82" TargetMode="External"/><Relationship Id="rId5" Type="http://schemas.openxmlformats.org/officeDocument/2006/relationships/hyperlink" Target="https://uk.wikipedia.org/wiki/%D0%90%D0%BC%D0%BE%D0%BD%D1%96%D1%82%D0%B8_(%D1%80%D0%B5%D1%87%D0%BE%D0%B2%D0%B8%D0%BD%D0%B8)" TargetMode="External"/><Relationship Id="rId4" Type="http://schemas.openxmlformats.org/officeDocument/2006/relationships/hyperlink" Target="https://uk.wikipedia.org/wiki/%D0%9D%D1%96%D1%82%D1%80%D0%B0%D1%82_%D0%B0%D0%BC%D0%BE%D0%BD%D1%96%D1%8E" TargetMode="External"/><Relationship Id="rId9" Type="http://schemas.openxmlformats.org/officeDocument/2006/relationships/hyperlink" Target="https://uk.wikipedia.org/wiki/%D0%94%D0%B8%D0%BD%D1%96%D1%82%D1%80%D0%BE%D0%BD%D0%B0%D1%84%D1%82%D0%B0%D0%BB%D1%96%D0%BD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hyperlink" Target="https://uk.wikipedia.org/wiki/%D0%93%D1%80%D0%B8%D0%BC%D1%83%D1%87%D0%B0_%D1%80%D1%82%D1%83%D1%82%D1%8C" TargetMode="External"/><Relationship Id="rId7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uk.wikipedia.org/wiki/%D0%90%D0%B7%D0%B8%D0%B4_%D1%81%D0%B2%D0%B8%D0%BD%D1%86%D1%8E" TargetMode="External"/><Relationship Id="rId5" Type="http://schemas.openxmlformats.org/officeDocument/2006/relationships/hyperlink" Target="https://uk.wikipedia.org/wiki/%D0%9A%D0%B0%D0%BF%D1%81%D1%83%D0%BB%D1%8C-%D0%B7%D0%B0%D0%BF%D0%B0%D0%BB%D1%8C%D0%BD%D0%B8%D0%BA" TargetMode="External"/><Relationship Id="rId4" Type="http://schemas.openxmlformats.org/officeDocument/2006/relationships/hyperlink" Target="https://uk.wikipedia.org/wiki/%D0%9A%D0%B0%D0%BF%D1%81%D1%83%D0%BB%D1%8C-%D0%B4%D0%B5%D1%82%D0%BE%D0%BD%D0%B0%D1%82%D0%BE%D1%80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D46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4" y="987574"/>
            <a:ext cx="8280918" cy="2520280"/>
          </a:xfrm>
        </p:spPr>
        <p:txBody>
          <a:bodyPr>
            <a:normAutofit/>
          </a:bodyPr>
          <a:lstStyle/>
          <a:p>
            <a:pPr algn="ctr"/>
            <a:r>
              <a:rPr lang="ru-RU" sz="1800" dirty="0" err="1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>Солі</a:t>
            </a:r>
            <a:r>
              <a:rPr lang="ru-RU" sz="1800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>, </a:t>
            </a:r>
            <a:r>
              <a:rPr lang="ru-RU" sz="1800" dirty="0" err="1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>їх</a:t>
            </a:r>
            <a:r>
              <a:rPr lang="ru-RU" sz="1800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>поширення</a:t>
            </a:r>
            <a:r>
              <a:rPr lang="ru-RU" sz="1800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> в </a:t>
            </a:r>
            <a:r>
              <a:rPr lang="ru-RU" sz="1800" dirty="0" err="1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>природі</a:t>
            </a:r>
            <a:r>
              <a:rPr lang="ru-RU" sz="1800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>. </a:t>
            </a:r>
            <a:r>
              <a:rPr lang="ru-RU" sz="1800" dirty="0" err="1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>Середні</a:t>
            </a:r>
            <a:r>
              <a:rPr lang="ru-RU" sz="1800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> та </a:t>
            </a:r>
            <a:r>
              <a:rPr lang="ru-RU" sz="1800" dirty="0" err="1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>кислі</a:t>
            </a:r>
            <a:r>
              <a:rPr lang="ru-RU" sz="1800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>солі</a:t>
            </a:r>
            <a:r>
              <a:rPr lang="ru-RU" sz="1800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>. </a:t>
            </a:r>
            <a:r>
              <a:rPr lang="ru-RU" sz="1800" dirty="0" err="1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>Поняття</a:t>
            </a:r>
            <a:r>
              <a:rPr lang="ru-RU" sz="1800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> про </a:t>
            </a:r>
            <a:r>
              <a:rPr lang="ru-RU" sz="1800" dirty="0" err="1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>жорсткість</a:t>
            </a:r>
            <a:r>
              <a:rPr lang="ru-RU" sz="1800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> води та </a:t>
            </a:r>
            <a:r>
              <a:rPr lang="ru-RU" sz="1800" dirty="0" err="1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>способи</a:t>
            </a:r>
            <a:r>
              <a:rPr lang="ru-RU" sz="1800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>її</a:t>
            </a:r>
            <a:r>
              <a:rPr lang="ru-RU" sz="1800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>усунення</a:t>
            </a:r>
            <a:r>
              <a:rPr lang="ru-RU" sz="1800" dirty="0" smtClean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>.</a:t>
            </a:r>
            <a:br>
              <a:rPr lang="ru-RU" sz="1800" dirty="0" smtClean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</a:br>
            <a:r>
              <a:rPr lang="ru-RU" sz="1800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/>
            </a:r>
            <a:br>
              <a:rPr lang="ru-RU" sz="1800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</a:br>
            <a:r>
              <a:rPr lang="ru-RU" sz="1800" dirty="0" smtClean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/>
            </a:r>
            <a:br>
              <a:rPr lang="ru-RU" sz="1800" dirty="0" smtClean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</a:br>
            <a:r>
              <a:rPr lang="ru-RU" sz="1800" dirty="0" smtClean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/>
            </a:r>
            <a:br>
              <a:rPr lang="ru-RU" sz="1800" dirty="0" smtClean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</a:br>
            <a:r>
              <a:rPr lang="ru-RU" sz="1800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/>
            </a:r>
            <a:br>
              <a:rPr lang="ru-RU" sz="1800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</a:br>
            <a:r>
              <a:rPr lang="ru-RU" sz="1800" dirty="0" smtClean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>Практична робота №1 «</a:t>
            </a:r>
            <a:r>
              <a:rPr lang="ru-RU" sz="1800" i="1" dirty="0" err="1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>Дослідження</a:t>
            </a:r>
            <a:r>
              <a:rPr lang="ru-RU" sz="1800" i="1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800" i="1" dirty="0" err="1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>якісного</a:t>
            </a:r>
            <a:r>
              <a:rPr lang="ru-RU" sz="1800" i="1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> складу </a:t>
            </a:r>
            <a:r>
              <a:rPr lang="ru-RU" sz="1800" i="1" dirty="0" smtClean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>солей»</a:t>
            </a:r>
            <a:endParaRPr lang="uk-UA" sz="1800" dirty="0">
              <a:solidFill>
                <a:schemeClr val="bg1"/>
              </a:solidFill>
              <a:latin typeface="UAF Sans Medium" pitchFamily="2" charset="-52"/>
              <a:ea typeface="UAF Sans Medium" pitchFamily="2" charset="-52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15616" y="4374321"/>
            <a:ext cx="5832648" cy="534383"/>
          </a:xfrm>
        </p:spPr>
        <p:txBody>
          <a:bodyPr>
            <a:normAutofit/>
          </a:bodyPr>
          <a:lstStyle/>
          <a:p>
            <a:r>
              <a:rPr lang="uk-UA" sz="1400" dirty="0" smtClean="0">
                <a:solidFill>
                  <a:schemeClr val="bg1"/>
                </a:solidFill>
                <a:latin typeface="UAF Sans SemiBold" pitchFamily="2" charset="-52"/>
                <a:ea typeface="UAF Sans SemiBold" pitchFamily="2" charset="-52"/>
              </a:rPr>
              <a:t> </a:t>
            </a:r>
            <a:endParaRPr lang="uk-UA" sz="1400" dirty="0">
              <a:solidFill>
                <a:schemeClr val="bg1"/>
              </a:solidFill>
              <a:latin typeface="UAF Sans SemiBold" pitchFamily="2" charset="-52"/>
              <a:ea typeface="UAF Sans SemiBold" pitchFamily="2" charset="-52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4" y="4374321"/>
            <a:ext cx="504056" cy="504056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1AD5B32C-0C9A-20F1-6490-1A8DC2804988}"/>
              </a:ext>
            </a:extLst>
          </p:cNvPr>
          <p:cNvSpPr txBox="1">
            <a:spLocks/>
          </p:cNvSpPr>
          <p:nvPr/>
        </p:nvSpPr>
        <p:spPr>
          <a:xfrm>
            <a:off x="539554" y="3003798"/>
            <a:ext cx="8280918" cy="72008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uk-UA" sz="1200" dirty="0">
              <a:solidFill>
                <a:schemeClr val="bg1"/>
              </a:solidFill>
              <a:latin typeface="UAF Sans SemiBold" pitchFamily="2" charset="-52"/>
              <a:ea typeface="UAF Sans SemiBold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7021486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546416"/>
          </a:xfrm>
          <a:solidFill>
            <a:srgbClr val="5A5434"/>
          </a:solidFill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>ПОШИРЕННЯ ХЛОРИДІВ У </a:t>
            </a:r>
            <a:r>
              <a:rPr lang="ru-RU" sz="1800" dirty="0" smtClean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>ПРИРОДІ</a:t>
            </a:r>
            <a:endParaRPr lang="en-US" sz="1800" dirty="0">
              <a:solidFill>
                <a:schemeClr val="bg1"/>
              </a:solidFill>
              <a:latin typeface="UAF Sans Medium" pitchFamily="2" charset="-52"/>
              <a:ea typeface="UAF Sans Medium" pitchFamily="2" charset="-52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73823F-D99E-419B-9C02-3EFA2FCA7C90}" type="slidenum">
              <a:rPr lang="ru-RU" altLang="ru-RU" smtClean="0"/>
              <a:pPr>
                <a:defRPr/>
              </a:pPr>
              <a:t>10</a:t>
            </a:fld>
            <a:endParaRPr lang="ru-RU" alt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B67DE25-675E-97FA-3878-471572C54E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530435"/>
            <a:ext cx="504056" cy="50405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79512" y="98757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Україна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багата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запасами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кам'яної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солі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NaCl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,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або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dirty="0" err="1" smtClean="0">
                <a:latin typeface="UAF Sans Medium" pitchFamily="2" charset="-52"/>
                <a:ea typeface="UAF Sans Medium" pitchFamily="2" charset="-52"/>
              </a:rPr>
              <a:t>галіту</a:t>
            </a:r>
            <a:r>
              <a:rPr lang="ru-RU" dirty="0" smtClean="0">
                <a:latin typeface="UAF Sans Medium" pitchFamily="2" charset="-52"/>
                <a:ea typeface="UAF Sans Medium" pitchFamily="2" charset="-52"/>
              </a:rPr>
              <a:t>.</a:t>
            </a:r>
          </a:p>
          <a:p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Металічний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елемент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Калій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утворює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природні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поклади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калійної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солі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,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сильвініту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,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польового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шпату, ортоклазу</a:t>
            </a:r>
            <a:endParaRPr lang="en-US" dirty="0">
              <a:latin typeface="UAF Sans Medium" pitchFamily="2" charset="-52"/>
              <a:ea typeface="UAF Sans Medium" pitchFamily="2" charset="-52"/>
            </a:endParaRPr>
          </a:p>
        </p:txBody>
      </p:sp>
      <p:pic>
        <p:nvPicPr>
          <p:cNvPr id="4098" name="Picture 2" descr="галит — Викисловарь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987574"/>
            <a:ext cx="2083823" cy="2167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Сильвин_минералогические находк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190089"/>
            <a:ext cx="2256185" cy="1573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Полевые шпаты — Википедия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8299" y="3323563"/>
            <a:ext cx="2559163" cy="171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Ортоклаз — Енциклопедія Сучасної України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913" y="3323564"/>
            <a:ext cx="2410829" cy="1609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46220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565571"/>
          </a:xfrm>
          <a:solidFill>
            <a:srgbClr val="5A5434"/>
          </a:solidFill>
        </p:spPr>
        <p:txBody>
          <a:bodyPr>
            <a:normAutofit/>
          </a:bodyPr>
          <a:lstStyle/>
          <a:p>
            <a:r>
              <a:rPr lang="uk-UA" sz="2000" dirty="0" smtClean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>Використання солей у військовій справі</a:t>
            </a:r>
            <a:endParaRPr lang="en-US" sz="2000" dirty="0">
              <a:solidFill>
                <a:schemeClr val="bg1"/>
              </a:solidFill>
              <a:latin typeface="UAF Sans Medium" pitchFamily="2" charset="-52"/>
              <a:ea typeface="UAF Sans Medium" pitchFamily="2" charset="-52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73823F-D99E-419B-9C02-3EFA2FCA7C90}" type="slidenum">
              <a:rPr lang="ru-RU" altLang="ru-RU" smtClean="0"/>
              <a:pPr>
                <a:defRPr/>
              </a:pPr>
              <a:t>11</a:t>
            </a:fld>
            <a:endParaRPr lang="ru-RU" alt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B67DE25-675E-97FA-3878-471572C54E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530435"/>
            <a:ext cx="504056" cy="50405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57200" y="968913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>
                <a:latin typeface="UAF Sans Medium" pitchFamily="2" charset="-52"/>
                <a:ea typeface="UAF Sans Medium" pitchFamily="2" charset="-52"/>
                <a:hlinkClick r:id="rId3" tooltip="Димний порох"/>
              </a:rPr>
              <a:t>димний</a:t>
            </a:r>
            <a:r>
              <a:rPr lang="ru-RU" dirty="0">
                <a:latin typeface="UAF Sans Medium" pitchFamily="2" charset="-52"/>
                <a:ea typeface="UAF Sans Medium" pitchFamily="2" charset="-52"/>
                <a:hlinkClick r:id="rId3" tooltip="Димний порох"/>
              </a:rPr>
              <a:t> </a:t>
            </a:r>
            <a:r>
              <a:rPr lang="ru-RU" dirty="0" err="1">
                <a:latin typeface="UAF Sans Medium" pitchFamily="2" charset="-52"/>
                <a:ea typeface="UAF Sans Medium" pitchFamily="2" charset="-52"/>
                <a:hlinkClick r:id="rId3" tooltip="Димний порох"/>
              </a:rPr>
              <a:t>або</a:t>
            </a:r>
            <a:r>
              <a:rPr lang="ru-RU" dirty="0">
                <a:latin typeface="UAF Sans Medium" pitchFamily="2" charset="-52"/>
                <a:ea typeface="UAF Sans Medium" pitchFamily="2" charset="-52"/>
                <a:hlinkClick r:id="rId3" tooltip="Димний порох"/>
              </a:rPr>
              <a:t> </a:t>
            </a:r>
            <a:r>
              <a:rPr lang="ru-RU" dirty="0" err="1">
                <a:latin typeface="UAF Sans Medium" pitchFamily="2" charset="-52"/>
                <a:ea typeface="UAF Sans Medium" pitchFamily="2" charset="-52"/>
                <a:hlinkClick r:id="rId3" tooltip="Димний порох"/>
              </a:rPr>
              <a:t>чорний</a:t>
            </a:r>
            <a:r>
              <a:rPr lang="ru-RU" dirty="0">
                <a:latin typeface="UAF Sans Medium" pitchFamily="2" charset="-52"/>
                <a:ea typeface="UAF Sans Medium" pitchFamily="2" charset="-52"/>
                <a:hlinkClick r:id="rId3" tooltip="Димний порох"/>
              </a:rPr>
              <a:t> порох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 та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інші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суміші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аналогічного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призначення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,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наприклад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,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суміші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з </a:t>
            </a:r>
            <a:r>
              <a:rPr lang="ru-RU" dirty="0" err="1">
                <a:latin typeface="UAF Sans Medium" pitchFamily="2" charset="-52"/>
                <a:ea typeface="UAF Sans Medium" pitchFamily="2" charset="-52"/>
                <a:hlinkClick r:id="rId4" tooltip="Нітрат натрію"/>
              </a:rPr>
              <a:t>нітратом</a:t>
            </a:r>
            <a:r>
              <a:rPr lang="ru-RU" dirty="0">
                <a:latin typeface="UAF Sans Medium" pitchFamily="2" charset="-52"/>
                <a:ea typeface="UAF Sans Medium" pitchFamily="2" charset="-52"/>
                <a:hlinkClick r:id="rId4" tooltip="Нітрат натрію"/>
              </a:rPr>
              <a:t> </a:t>
            </a:r>
            <a:r>
              <a:rPr lang="ru-RU" dirty="0" err="1">
                <a:latin typeface="UAF Sans Medium" pitchFamily="2" charset="-52"/>
                <a:ea typeface="UAF Sans Medium" pitchFamily="2" charset="-52"/>
                <a:hlinkClick r:id="rId4" tooltip="Нітрат натрію"/>
              </a:rPr>
              <a:t>натрію</a:t>
            </a:r>
            <a:r>
              <a:rPr lang="ru-RU" dirty="0">
                <a:latin typeface="UAF Sans Medium" pitchFamily="2" charset="-52"/>
                <a:ea typeface="UAF Sans Medium" pitchFamily="2" charset="-52"/>
                <a:hlinkClick r:id="rId4" tooltip="Нітрат натрію"/>
              </a:rPr>
              <a:t> (</a:t>
            </a:r>
            <a:r>
              <a:rPr lang="ru-RU" dirty="0" err="1">
                <a:latin typeface="UAF Sans Medium" pitchFamily="2" charset="-52"/>
                <a:ea typeface="UAF Sans Medium" pitchFamily="2" charset="-52"/>
                <a:hlinkClick r:id="rId4" tooltip="Нітрат натрію"/>
              </a:rPr>
              <a:t>натрієвою</a:t>
            </a:r>
            <a:r>
              <a:rPr lang="ru-RU" dirty="0">
                <a:latin typeface="UAF Sans Medium" pitchFamily="2" charset="-52"/>
                <a:ea typeface="UAF Sans Medium" pitchFamily="2" charset="-52"/>
                <a:hlinkClick r:id="rId4" tooltip="Нітрат натрію"/>
              </a:rPr>
              <a:t> </a:t>
            </a:r>
            <a:r>
              <a:rPr lang="ru-RU" dirty="0" err="1">
                <a:latin typeface="UAF Sans Medium" pitchFamily="2" charset="-52"/>
                <a:ea typeface="UAF Sans Medium" pitchFamily="2" charset="-52"/>
                <a:hlinkClick r:id="rId4" tooltip="Нітрат натрію"/>
              </a:rPr>
              <a:t>селітрою</a:t>
            </a:r>
            <a:r>
              <a:rPr lang="ru-RU" dirty="0">
                <a:latin typeface="UAF Sans Medium" pitchFamily="2" charset="-52"/>
                <a:ea typeface="UAF Sans Medium" pitchFamily="2" charset="-52"/>
                <a:hlinkClick r:id="rId4" tooltip="Нітрат натрію"/>
              </a:rPr>
              <a:t>)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.</a:t>
            </a:r>
            <a:endParaRPr lang="en-US" dirty="0">
              <a:latin typeface="UAF Sans Medium" pitchFamily="2" charset="-52"/>
              <a:ea typeface="UAF Sans Medium" pitchFamily="2" charset="-52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225558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 smtClean="0">
                <a:latin typeface="UAF Sans Medium" pitchFamily="2" charset="-52"/>
                <a:ea typeface="UAF Sans Medium" pitchFamily="2" charset="-52"/>
              </a:rPr>
              <a:t>суміші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 </a:t>
            </a:r>
            <a:r>
              <a:rPr lang="ru-RU" dirty="0" err="1">
                <a:latin typeface="UAF Sans Medium" pitchFamily="2" charset="-52"/>
                <a:ea typeface="UAF Sans Medium" pitchFamily="2" charset="-52"/>
                <a:hlinkClick r:id="rId5" tooltip="Нітрат амонію"/>
              </a:rPr>
              <a:t>нітрату</a:t>
            </a:r>
            <a:r>
              <a:rPr lang="ru-RU" dirty="0">
                <a:latin typeface="UAF Sans Medium" pitchFamily="2" charset="-52"/>
                <a:ea typeface="UAF Sans Medium" pitchFamily="2" charset="-52"/>
                <a:hlinkClick r:id="rId5" tooltip="Нітрат амонію"/>
              </a:rPr>
              <a:t> </a:t>
            </a:r>
            <a:r>
              <a:rPr lang="ru-RU" dirty="0" err="1">
                <a:latin typeface="UAF Sans Medium" pitchFamily="2" charset="-52"/>
                <a:ea typeface="UAF Sans Medium" pitchFamily="2" charset="-52"/>
                <a:hlinkClick r:id="rId5" tooltip="Нітрат амонію"/>
              </a:rPr>
              <a:t>амонію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 (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аміачної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селітри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) з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вугіллям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,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що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використовувались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у Першу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світову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війну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як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часткова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заміна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бездимного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пороху у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порохових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зарядах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.</a:t>
            </a:r>
            <a:endParaRPr lang="en-US" dirty="0"/>
          </a:p>
        </p:txBody>
      </p:sp>
      <p:pic>
        <p:nvPicPr>
          <p:cNvPr id="5122" name="Picture 2" descr="ZBROYA.info - Інформаційний портал власників зброї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017948"/>
            <a:ext cx="2760241" cy="1837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Плюси та мінуси | Криниця мисливця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481204"/>
            <a:ext cx="3624337" cy="1553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07466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73823F-D99E-419B-9C02-3EFA2FCA7C90}" type="slidenum">
              <a:rPr lang="ru-RU" altLang="ru-RU" smtClean="0"/>
              <a:pPr>
                <a:defRPr/>
              </a:pPr>
              <a:t>12</a:t>
            </a:fld>
            <a:endParaRPr lang="ru-RU" alt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B67DE25-675E-97FA-3878-471572C54E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530435"/>
            <a:ext cx="504056" cy="50405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38064" y="29231"/>
            <a:ext cx="7948736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i="1" dirty="0" smtClean="0">
              <a:solidFill>
                <a:srgbClr val="202122"/>
              </a:solidFill>
              <a:latin typeface="UAF Sans Medium" pitchFamily="2" charset="-52"/>
              <a:ea typeface="UAF Sans Medium" pitchFamily="2" charset="-52"/>
            </a:endParaRPr>
          </a:p>
          <a:p>
            <a:r>
              <a:rPr lang="ru-RU" sz="1600" i="1" dirty="0" err="1" smtClean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Нітратноамонієві</a:t>
            </a:r>
            <a:r>
              <a:rPr lang="ru-RU" sz="1600" i="1" dirty="0" smtClean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600" i="1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вибухові</a:t>
            </a:r>
            <a:r>
              <a:rPr lang="ru-RU" sz="1600" i="1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600" i="1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речовини</a:t>
            </a:r>
            <a:r>
              <a:rPr lang="ru-RU" sz="1600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 є </a:t>
            </a:r>
            <a:r>
              <a:rPr lang="ru-RU" sz="1600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найважливішою</a:t>
            </a:r>
            <a:r>
              <a:rPr lang="ru-RU" sz="1600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600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категорією</a:t>
            </a:r>
            <a:r>
              <a:rPr lang="ru-RU" sz="1600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600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класу</a:t>
            </a:r>
            <a:r>
              <a:rPr lang="ru-RU" sz="1600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600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вибухових</a:t>
            </a:r>
            <a:r>
              <a:rPr lang="ru-RU" sz="1600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600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сумішей</a:t>
            </a:r>
            <a:r>
              <a:rPr lang="ru-RU" sz="1600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.</a:t>
            </a:r>
            <a:endParaRPr lang="en-US" sz="1600" dirty="0">
              <a:latin typeface="UAF Sans Medium" pitchFamily="2" charset="-52"/>
              <a:ea typeface="UAF Sans Medium" pitchFamily="2" charset="-52"/>
            </a:endParaRPr>
          </a:p>
          <a:p>
            <a:endParaRPr lang="ru-RU" sz="1600" dirty="0" smtClean="0">
              <a:solidFill>
                <a:srgbClr val="202122"/>
              </a:solidFill>
              <a:latin typeface="UAF Sans Medium" pitchFamily="2" charset="-52"/>
              <a:ea typeface="UAF Sans Medium" pitchFamily="2" charset="-52"/>
            </a:endParaRPr>
          </a:p>
          <a:p>
            <a:r>
              <a:rPr lang="ru-RU" sz="1600" dirty="0" err="1" smtClean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Основним</a:t>
            </a:r>
            <a:r>
              <a:rPr lang="ru-RU" sz="1600" dirty="0" smtClean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600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компонентом </a:t>
            </a:r>
            <a:r>
              <a:rPr lang="ru-RU" sz="1600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цих</a:t>
            </a:r>
            <a:r>
              <a:rPr lang="ru-RU" sz="1600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600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речовин</a:t>
            </a:r>
            <a:r>
              <a:rPr lang="ru-RU" sz="1600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є </a:t>
            </a:r>
            <a:r>
              <a:rPr lang="ru-RU" sz="1600" dirty="0" err="1">
                <a:solidFill>
                  <a:srgbClr val="0645AD"/>
                </a:solidFill>
                <a:latin typeface="UAF Sans Medium" pitchFamily="2" charset="-52"/>
                <a:ea typeface="UAF Sans Medium" pitchFamily="2" charset="-52"/>
                <a:hlinkClick r:id="rId4" tooltip="Нітрат амонію"/>
              </a:rPr>
              <a:t>нітрат</a:t>
            </a:r>
            <a:r>
              <a:rPr lang="ru-RU" sz="1600" dirty="0">
                <a:solidFill>
                  <a:srgbClr val="0645AD"/>
                </a:solidFill>
                <a:latin typeface="UAF Sans Medium" pitchFamily="2" charset="-52"/>
                <a:ea typeface="UAF Sans Medium" pitchFamily="2" charset="-52"/>
                <a:hlinkClick r:id="rId4" tooltip="Нітрат амонію"/>
              </a:rPr>
              <a:t> </a:t>
            </a:r>
            <a:r>
              <a:rPr lang="ru-RU" sz="1600" dirty="0" err="1">
                <a:solidFill>
                  <a:srgbClr val="0645AD"/>
                </a:solidFill>
                <a:latin typeface="UAF Sans Medium" pitchFamily="2" charset="-52"/>
                <a:ea typeface="UAF Sans Medium" pitchFamily="2" charset="-52"/>
                <a:hlinkClick r:id="rId4" tooltip="Нітрат амонію"/>
              </a:rPr>
              <a:t>амонію</a:t>
            </a:r>
            <a:r>
              <a:rPr lang="ru-RU" sz="1600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 (</a:t>
            </a:r>
            <a:r>
              <a:rPr lang="ru-RU" sz="1600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аміачна</a:t>
            </a:r>
            <a:r>
              <a:rPr lang="ru-RU" sz="1600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600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селітра</a:t>
            </a:r>
            <a:r>
              <a:rPr lang="ru-RU" sz="1600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). </a:t>
            </a:r>
            <a:r>
              <a:rPr lang="ru-RU" sz="1600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Відомі</a:t>
            </a:r>
            <a:r>
              <a:rPr lang="ru-RU" sz="1600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ВР </a:t>
            </a:r>
            <a:r>
              <a:rPr lang="ru-RU" sz="1600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цього</a:t>
            </a:r>
            <a:r>
              <a:rPr lang="ru-RU" sz="1600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600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класу</a:t>
            </a:r>
            <a:r>
              <a:rPr lang="ru-RU" sz="1600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:</a:t>
            </a:r>
          </a:p>
          <a:p>
            <a:pPr>
              <a:buFont typeface="+mj-lt"/>
              <a:buAutoNum type="arabicPeriod"/>
            </a:pPr>
            <a:r>
              <a:rPr lang="ru-RU" sz="1600" dirty="0" err="1" smtClean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Амотол</a:t>
            </a:r>
            <a:r>
              <a:rPr lang="ru-RU" sz="1600" dirty="0" smtClean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80/20 (</a:t>
            </a:r>
            <a:r>
              <a:rPr lang="ru-RU" sz="1600" dirty="0" err="1" smtClean="0">
                <a:solidFill>
                  <a:srgbClr val="0645AD"/>
                </a:solidFill>
                <a:latin typeface="UAF Sans Medium" pitchFamily="2" charset="-52"/>
                <a:ea typeface="UAF Sans Medium" pitchFamily="2" charset="-52"/>
                <a:hlinkClick r:id="rId5" tooltip="Амоніти (речовини)"/>
              </a:rPr>
              <a:t>амоніт</a:t>
            </a:r>
            <a:r>
              <a:rPr lang="ru-RU" sz="1600" dirty="0" smtClean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), </a:t>
            </a:r>
            <a:r>
              <a:rPr lang="ru-RU" sz="1600" dirty="0" err="1" smtClean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що</a:t>
            </a:r>
            <a:r>
              <a:rPr lang="ru-RU" sz="1600" dirty="0" smtClean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600" dirty="0" err="1" smtClean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складається</a:t>
            </a:r>
            <a:r>
              <a:rPr lang="ru-RU" sz="1600" dirty="0" smtClean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з 80 % </a:t>
            </a:r>
            <a:r>
              <a:rPr lang="ru-RU" sz="1600" dirty="0" err="1" smtClean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нітрату</a:t>
            </a:r>
            <a:r>
              <a:rPr lang="ru-RU" sz="1600" dirty="0" smtClean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600" dirty="0" err="1" smtClean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амонію</a:t>
            </a:r>
            <a:r>
              <a:rPr lang="ru-RU" sz="1600" dirty="0" smtClean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й 20 % тротилу, </a:t>
            </a:r>
            <a:r>
              <a:rPr lang="ru-RU" sz="1600" dirty="0" err="1" smtClean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застосовується</a:t>
            </a:r>
            <a:r>
              <a:rPr lang="ru-RU" sz="1600" dirty="0" smtClean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у великих </a:t>
            </a:r>
            <a:r>
              <a:rPr lang="ru-RU" sz="1600" dirty="0" err="1" smtClean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кількостях</a:t>
            </a:r>
            <a:r>
              <a:rPr lang="ru-RU" sz="1600" dirty="0" smtClean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в шахтах і </a:t>
            </a:r>
            <a:r>
              <a:rPr lang="ru-RU" sz="1600" dirty="0" err="1" smtClean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кар'єрах</a:t>
            </a:r>
            <a:r>
              <a:rPr lang="ru-RU" sz="1600" dirty="0" smtClean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а </a:t>
            </a:r>
            <a:r>
              <a:rPr lang="ru-RU" sz="1600" dirty="0" err="1" smtClean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також</a:t>
            </a:r>
            <a:r>
              <a:rPr lang="ru-RU" sz="1600" dirty="0" smtClean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, для </a:t>
            </a:r>
            <a:r>
              <a:rPr lang="ru-RU" sz="1600" dirty="0" err="1" smtClean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спорядження</a:t>
            </a:r>
            <a:r>
              <a:rPr lang="ru-RU" sz="1600" dirty="0" smtClean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600" dirty="0" err="1" smtClean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артилерійських</a:t>
            </a:r>
            <a:r>
              <a:rPr lang="ru-RU" sz="1600" dirty="0" smtClean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та </a:t>
            </a:r>
            <a:r>
              <a:rPr lang="ru-RU" sz="1600" dirty="0" err="1" smtClean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мінометних</a:t>
            </a:r>
            <a:r>
              <a:rPr lang="ru-RU" sz="1600" dirty="0" smtClean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600" dirty="0" err="1" smtClean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снарядів</a:t>
            </a:r>
            <a:r>
              <a:rPr lang="ru-RU" sz="1600" dirty="0" smtClean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, </a:t>
            </a:r>
            <a:r>
              <a:rPr lang="ru-RU" sz="1600" dirty="0" err="1" smtClean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авіабомб</a:t>
            </a:r>
            <a:r>
              <a:rPr lang="ru-RU" sz="1600" dirty="0" smtClean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, </a:t>
            </a:r>
            <a:r>
              <a:rPr lang="ru-RU" sz="1600" dirty="0" err="1" smtClean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ручних</a:t>
            </a:r>
            <a:r>
              <a:rPr lang="ru-RU" sz="1600" dirty="0" smtClean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гранат та </a:t>
            </a:r>
            <a:r>
              <a:rPr lang="ru-RU" sz="1600" dirty="0" err="1" smtClean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інших</a:t>
            </a:r>
            <a:r>
              <a:rPr lang="ru-RU" sz="1600" dirty="0" smtClean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600" dirty="0" err="1" smtClean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боєприпасів</a:t>
            </a:r>
            <a:r>
              <a:rPr lang="ru-RU" sz="1600" dirty="0" smtClean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;</a:t>
            </a:r>
          </a:p>
          <a:p>
            <a:pPr>
              <a:buFont typeface="+mj-lt"/>
              <a:buAutoNum type="arabicPeriod"/>
            </a:pPr>
            <a:endParaRPr lang="ru-RU" sz="1600" dirty="0">
              <a:solidFill>
                <a:srgbClr val="202122"/>
              </a:solidFill>
              <a:latin typeface="UAF Sans Medium" pitchFamily="2" charset="-52"/>
              <a:ea typeface="UAF Sans Medium" pitchFamily="2" charset="-52"/>
            </a:endParaRPr>
          </a:p>
          <a:p>
            <a:pPr>
              <a:buFont typeface="+mj-lt"/>
              <a:buAutoNum type="arabicPeriod"/>
            </a:pPr>
            <a:r>
              <a:rPr lang="ru-RU" sz="1600" dirty="0" err="1">
                <a:solidFill>
                  <a:srgbClr val="0645AD"/>
                </a:solidFill>
                <a:latin typeface="UAF Sans Medium" pitchFamily="2" charset="-52"/>
                <a:ea typeface="UAF Sans Medium" pitchFamily="2" charset="-52"/>
                <a:hlinkClick r:id="rId6" tooltip="Абеліт"/>
              </a:rPr>
              <a:t>Абеліт</a:t>
            </a:r>
            <a:r>
              <a:rPr lang="ru-RU" sz="1600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 — </a:t>
            </a:r>
            <a:r>
              <a:rPr lang="ru-RU" sz="1600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суміш</a:t>
            </a:r>
            <a:r>
              <a:rPr lang="ru-RU" sz="1600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, </a:t>
            </a:r>
            <a:r>
              <a:rPr lang="ru-RU" sz="1600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що</a:t>
            </a:r>
            <a:r>
              <a:rPr lang="ru-RU" sz="1600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600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складається</a:t>
            </a:r>
            <a:r>
              <a:rPr lang="ru-RU" sz="1600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з </a:t>
            </a:r>
            <a:r>
              <a:rPr lang="ru-RU" sz="1600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нітрату</a:t>
            </a:r>
            <a:r>
              <a:rPr lang="ru-RU" sz="1600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600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амонію</a:t>
            </a:r>
            <a:r>
              <a:rPr lang="ru-RU" sz="1600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, </a:t>
            </a:r>
            <a:r>
              <a:rPr lang="ru-RU" sz="1600" dirty="0" err="1">
                <a:solidFill>
                  <a:srgbClr val="0645AD"/>
                </a:solidFill>
                <a:latin typeface="UAF Sans Medium" pitchFamily="2" charset="-52"/>
                <a:ea typeface="UAF Sans Medium" pitchFamily="2" charset="-52"/>
                <a:hlinkClick r:id="rId7" tooltip="Динітробензол"/>
              </a:rPr>
              <a:t>динітробензолу</a:t>
            </a:r>
            <a:r>
              <a:rPr lang="ru-RU" sz="1600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 й </a:t>
            </a:r>
            <a:r>
              <a:rPr lang="ru-RU" sz="1600" dirty="0" err="1">
                <a:solidFill>
                  <a:srgbClr val="0645AD"/>
                </a:solidFill>
                <a:latin typeface="UAF Sans Medium" pitchFamily="2" charset="-52"/>
                <a:ea typeface="UAF Sans Medium" pitchFamily="2" charset="-52"/>
                <a:hlinkClick r:id="rId8" tooltip="Кухонна сіль"/>
              </a:rPr>
              <a:t>кухонної</a:t>
            </a:r>
            <a:r>
              <a:rPr lang="ru-RU" sz="1600" dirty="0">
                <a:solidFill>
                  <a:srgbClr val="0645AD"/>
                </a:solidFill>
                <a:latin typeface="UAF Sans Medium" pitchFamily="2" charset="-52"/>
                <a:ea typeface="UAF Sans Medium" pitchFamily="2" charset="-52"/>
                <a:hlinkClick r:id="rId8" tooltip="Кухонна сіль"/>
              </a:rPr>
              <a:t> </a:t>
            </a:r>
            <a:r>
              <a:rPr lang="ru-RU" sz="1600" dirty="0" err="1">
                <a:solidFill>
                  <a:srgbClr val="0645AD"/>
                </a:solidFill>
                <a:latin typeface="UAF Sans Medium" pitchFamily="2" charset="-52"/>
                <a:ea typeface="UAF Sans Medium" pitchFamily="2" charset="-52"/>
                <a:hlinkClick r:id="rId8" tooltip="Кухонна сіль"/>
              </a:rPr>
              <a:t>солі</a:t>
            </a:r>
            <a:r>
              <a:rPr lang="ru-RU" sz="1600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. </a:t>
            </a:r>
            <a:r>
              <a:rPr lang="ru-RU" sz="1600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Використовується</a:t>
            </a:r>
            <a:r>
              <a:rPr lang="ru-RU" sz="1600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в </a:t>
            </a:r>
            <a:r>
              <a:rPr lang="ru-RU" sz="1600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гірництві</a:t>
            </a:r>
            <a:r>
              <a:rPr lang="ru-RU" sz="1600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, як </a:t>
            </a:r>
            <a:r>
              <a:rPr lang="ru-RU" sz="1600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вибухівка</a:t>
            </a:r>
            <a:r>
              <a:rPr lang="ru-RU" sz="1600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для </a:t>
            </a:r>
            <a:r>
              <a:rPr lang="ru-RU" sz="1600" dirty="0" err="1" smtClean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дробіння</a:t>
            </a:r>
            <a:r>
              <a:rPr lang="ru-RU" sz="1600" dirty="0" smtClean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.</a:t>
            </a:r>
          </a:p>
          <a:p>
            <a:pPr>
              <a:buFont typeface="+mj-lt"/>
              <a:buAutoNum type="arabicPeriod"/>
            </a:pPr>
            <a:endParaRPr lang="ru-RU" sz="1600" dirty="0">
              <a:solidFill>
                <a:srgbClr val="202122"/>
              </a:solidFill>
              <a:latin typeface="UAF Sans Medium" pitchFamily="2" charset="-52"/>
              <a:ea typeface="UAF Sans Medium" pitchFamily="2" charset="-52"/>
            </a:endParaRPr>
          </a:p>
          <a:p>
            <a:pPr>
              <a:buFont typeface="+mj-lt"/>
              <a:buAutoNum type="arabicPeriod"/>
            </a:pPr>
            <a:r>
              <a:rPr lang="ru-RU" sz="1600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Шнейдерит</a:t>
            </a:r>
            <a:r>
              <a:rPr lang="ru-RU" sz="1600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78/22 та 88/12 </a:t>
            </a:r>
            <a:r>
              <a:rPr lang="ru-RU" sz="1600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складається</a:t>
            </a:r>
            <a:r>
              <a:rPr lang="ru-RU" sz="1600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з 78 </a:t>
            </a:r>
            <a:r>
              <a:rPr lang="ru-RU" sz="1600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або</a:t>
            </a:r>
            <a:r>
              <a:rPr lang="ru-RU" sz="1600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88 </a:t>
            </a:r>
            <a:r>
              <a:rPr lang="ru-RU" sz="1600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вагових</a:t>
            </a:r>
            <a:r>
              <a:rPr lang="ru-RU" sz="1600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600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частин</a:t>
            </a:r>
            <a:r>
              <a:rPr lang="ru-RU" sz="1600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600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нітрату</a:t>
            </a:r>
            <a:r>
              <a:rPr lang="ru-RU" sz="1600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600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амонію</a:t>
            </a:r>
            <a:r>
              <a:rPr lang="ru-RU" sz="1600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і </a:t>
            </a:r>
            <a:r>
              <a:rPr lang="ru-RU" sz="1600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відповідно</a:t>
            </a:r>
            <a:r>
              <a:rPr lang="ru-RU" sz="1600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22 </a:t>
            </a:r>
            <a:r>
              <a:rPr lang="ru-RU" sz="1600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або</a:t>
            </a:r>
            <a:r>
              <a:rPr lang="ru-RU" sz="1600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12 </a:t>
            </a:r>
            <a:r>
              <a:rPr lang="ru-RU" sz="1600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вагових</a:t>
            </a:r>
            <a:r>
              <a:rPr lang="ru-RU" sz="1600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600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частин</a:t>
            </a:r>
            <a:r>
              <a:rPr lang="ru-RU" sz="1600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 </a:t>
            </a:r>
            <a:r>
              <a:rPr lang="ru-RU" sz="1600" dirty="0" err="1">
                <a:solidFill>
                  <a:srgbClr val="0645AD"/>
                </a:solidFill>
                <a:latin typeface="UAF Sans Medium" pitchFamily="2" charset="-52"/>
                <a:ea typeface="UAF Sans Medium" pitchFamily="2" charset="-52"/>
                <a:hlinkClick r:id="rId9" tooltip="Динітронафталін"/>
              </a:rPr>
              <a:t>динітронафталіну</a:t>
            </a:r>
            <a:r>
              <a:rPr lang="ru-RU" sz="1600" dirty="0" smtClean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;</a:t>
            </a:r>
          </a:p>
          <a:p>
            <a:pPr>
              <a:buFont typeface="+mj-lt"/>
              <a:buAutoNum type="arabicPeriod"/>
            </a:pPr>
            <a:endParaRPr lang="ru-RU" sz="1600" dirty="0">
              <a:solidFill>
                <a:srgbClr val="202122"/>
              </a:solidFill>
              <a:latin typeface="UAF Sans Medium" pitchFamily="2" charset="-52"/>
              <a:ea typeface="UAF Sans Medium" pitchFamily="2" charset="-52"/>
            </a:endParaRPr>
          </a:p>
          <a:p>
            <a:pPr>
              <a:buFont typeface="+mj-lt"/>
              <a:buAutoNum type="arabicPeriod"/>
            </a:pPr>
            <a:r>
              <a:rPr lang="ru-RU" sz="1600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Громобій</a:t>
            </a:r>
            <a:r>
              <a:rPr lang="ru-RU" sz="1600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 — </a:t>
            </a:r>
            <a:r>
              <a:rPr lang="ru-RU" sz="1600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складається</a:t>
            </a:r>
            <a:r>
              <a:rPr lang="ru-RU" sz="1600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з 72,5 % </a:t>
            </a:r>
            <a:r>
              <a:rPr lang="ru-RU" sz="1600" dirty="0" err="1">
                <a:solidFill>
                  <a:srgbClr val="0645AD"/>
                </a:solidFill>
                <a:latin typeface="UAF Sans Medium" pitchFamily="2" charset="-52"/>
                <a:ea typeface="UAF Sans Medium" pitchFamily="2" charset="-52"/>
                <a:hlinkClick r:id="rId4" tooltip="Нітрат амонію"/>
              </a:rPr>
              <a:t>нітрату</a:t>
            </a:r>
            <a:r>
              <a:rPr lang="ru-RU" sz="1600" dirty="0">
                <a:solidFill>
                  <a:srgbClr val="0645AD"/>
                </a:solidFill>
                <a:latin typeface="UAF Sans Medium" pitchFamily="2" charset="-52"/>
                <a:ea typeface="UAF Sans Medium" pitchFamily="2" charset="-52"/>
                <a:hlinkClick r:id="rId4" tooltip="Нітрат амонію"/>
              </a:rPr>
              <a:t> </a:t>
            </a:r>
            <a:r>
              <a:rPr lang="ru-RU" sz="1600" dirty="0" err="1">
                <a:solidFill>
                  <a:srgbClr val="0645AD"/>
                </a:solidFill>
                <a:latin typeface="UAF Sans Medium" pitchFamily="2" charset="-52"/>
                <a:ea typeface="UAF Sans Medium" pitchFamily="2" charset="-52"/>
                <a:hlinkClick r:id="rId4" tooltip="Нітрат амонію"/>
              </a:rPr>
              <a:t>амонію</a:t>
            </a:r>
            <a:r>
              <a:rPr lang="ru-RU" sz="1600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 та 27,5 % </a:t>
            </a:r>
            <a:r>
              <a:rPr lang="ru-RU" sz="1600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пікрату</a:t>
            </a:r>
            <a:r>
              <a:rPr lang="ru-RU" sz="1600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600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амонію</a:t>
            </a:r>
            <a:r>
              <a:rPr lang="ru-RU" sz="1600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.</a:t>
            </a:r>
            <a:endParaRPr lang="ru-RU" sz="1600" b="0" i="0" dirty="0">
              <a:solidFill>
                <a:srgbClr val="202122"/>
              </a:solidFill>
              <a:effectLst/>
              <a:latin typeface="UAF Sans Medium" pitchFamily="2" charset="-52"/>
              <a:ea typeface="UAF Sans Medium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8606869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73823F-D99E-419B-9C02-3EFA2FCA7C90}" type="slidenum">
              <a:rPr lang="ru-RU" altLang="ru-RU" smtClean="0"/>
              <a:pPr>
                <a:defRPr/>
              </a:pPr>
              <a:t>13</a:t>
            </a:fld>
            <a:endParaRPr lang="ru-RU" alt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B67DE25-675E-97FA-3878-471572C54E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530435"/>
            <a:ext cx="504056" cy="504056"/>
          </a:xfrm>
          <a:prstGeom prst="rect">
            <a:avLst/>
          </a:prstGeom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 </a:t>
            </a:r>
            <a:endParaRPr lang="en-US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7504" y="205979"/>
            <a:ext cx="63184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Найважливішими</a:t>
            </a:r>
            <a:r>
              <a:rPr lang="ru-RU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представниками</a:t>
            </a:r>
            <a:r>
              <a:rPr lang="ru-RU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ініціювальних</a:t>
            </a:r>
            <a:r>
              <a:rPr lang="ru-RU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вибухових</a:t>
            </a:r>
            <a:r>
              <a:rPr lang="ru-RU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речовин</a:t>
            </a:r>
            <a:r>
              <a:rPr lang="ru-RU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є:</a:t>
            </a:r>
            <a:endParaRPr lang="en-US" dirty="0">
              <a:latin typeface="UAF Sans Medium" pitchFamily="2" charset="-52"/>
              <a:ea typeface="UAF Sans Medium" pitchFamily="2" charset="-52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7504" y="1011153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+mj-lt"/>
              <a:buAutoNum type="arabicPeriod"/>
            </a:pPr>
            <a:r>
              <a:rPr lang="ru-RU" dirty="0" err="1">
                <a:solidFill>
                  <a:srgbClr val="0645AD"/>
                </a:solidFill>
                <a:latin typeface="UAF Sans Medium" pitchFamily="2" charset="-52"/>
                <a:ea typeface="UAF Sans Medium" pitchFamily="2" charset="-52"/>
                <a:hlinkClick r:id="rId3" tooltip="Гримуча ртуть"/>
              </a:rPr>
              <a:t>Гримуча</a:t>
            </a:r>
            <a:r>
              <a:rPr lang="ru-RU" dirty="0">
                <a:solidFill>
                  <a:srgbClr val="0645AD"/>
                </a:solidFill>
                <a:latin typeface="UAF Sans Medium" pitchFamily="2" charset="-52"/>
                <a:ea typeface="UAF Sans Medium" pitchFamily="2" charset="-52"/>
                <a:hlinkClick r:id="rId3" tooltip="Гримуча ртуть"/>
              </a:rPr>
              <a:t> ртуть</a:t>
            </a:r>
            <a:r>
              <a:rPr lang="ru-RU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 </a:t>
            </a:r>
            <a:r>
              <a:rPr lang="en-US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Hg(ONC)</a:t>
            </a:r>
            <a:r>
              <a:rPr lang="en-US" baseline="-25000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2</a:t>
            </a:r>
            <a:r>
              <a:rPr lang="en-US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 — </a:t>
            </a:r>
            <a:r>
              <a:rPr lang="ru-RU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ртутна</a:t>
            </a:r>
            <a:r>
              <a:rPr lang="ru-RU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сіль</a:t>
            </a:r>
            <a:r>
              <a:rPr lang="ru-RU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гримучої</a:t>
            </a:r>
            <a:r>
              <a:rPr lang="ru-RU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(</a:t>
            </a:r>
            <a:r>
              <a:rPr lang="ru-RU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фульмінової</a:t>
            </a:r>
            <a:r>
              <a:rPr lang="ru-RU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) </a:t>
            </a:r>
            <a:r>
              <a:rPr lang="ru-RU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кислоти</a:t>
            </a:r>
            <a:r>
              <a:rPr lang="ru-RU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en-US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CNOH (</a:t>
            </a:r>
            <a:r>
              <a:rPr lang="ru-RU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застосовується</a:t>
            </a:r>
            <a:r>
              <a:rPr lang="ru-RU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у </a:t>
            </a:r>
            <a:r>
              <a:rPr lang="ru-RU" dirty="0" err="1">
                <a:solidFill>
                  <a:srgbClr val="0645AD"/>
                </a:solidFill>
                <a:latin typeface="UAF Sans Medium" pitchFamily="2" charset="-52"/>
                <a:ea typeface="UAF Sans Medium" pitchFamily="2" charset="-52"/>
                <a:hlinkClick r:id="rId4" tooltip="Капсуль-детонатор"/>
              </a:rPr>
              <a:t>капсулях</a:t>
            </a:r>
            <a:r>
              <a:rPr lang="ru-RU" dirty="0">
                <a:solidFill>
                  <a:srgbClr val="0645AD"/>
                </a:solidFill>
                <a:latin typeface="UAF Sans Medium" pitchFamily="2" charset="-52"/>
                <a:ea typeface="UAF Sans Medium" pitchFamily="2" charset="-52"/>
                <a:hlinkClick r:id="rId4" tooltip="Капсуль-детонатор"/>
              </a:rPr>
              <a:t>-детонаторах</a:t>
            </a:r>
            <a:r>
              <a:rPr lang="ru-RU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 та </a:t>
            </a:r>
            <a:r>
              <a:rPr lang="ru-RU" dirty="0" err="1">
                <a:solidFill>
                  <a:srgbClr val="0645AD"/>
                </a:solidFill>
                <a:latin typeface="UAF Sans Medium" pitchFamily="2" charset="-52"/>
                <a:ea typeface="UAF Sans Medium" pitchFamily="2" charset="-52"/>
                <a:hlinkClick r:id="rId5" tooltip="Капсуль-запальник"/>
              </a:rPr>
              <a:t>капсулях</a:t>
            </a:r>
            <a:r>
              <a:rPr lang="ru-RU" dirty="0">
                <a:solidFill>
                  <a:srgbClr val="0645AD"/>
                </a:solidFill>
                <a:latin typeface="UAF Sans Medium" pitchFamily="2" charset="-52"/>
                <a:ea typeface="UAF Sans Medium" pitchFamily="2" charset="-52"/>
                <a:hlinkClick r:id="rId5" tooltip="Капсуль-запальник"/>
              </a:rPr>
              <a:t>-запальниках</a:t>
            </a:r>
            <a:r>
              <a:rPr lang="ru-RU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, є </a:t>
            </a:r>
            <a:r>
              <a:rPr lang="ru-RU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найчутливішою</a:t>
            </a:r>
            <a:r>
              <a:rPr lang="ru-RU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ініціювальною</a:t>
            </a:r>
            <a:r>
              <a:rPr lang="ru-RU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вибуховою</a:t>
            </a:r>
            <a:r>
              <a:rPr lang="ru-RU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речовиною</a:t>
            </a:r>
            <a:r>
              <a:rPr lang="ru-RU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);</a:t>
            </a:r>
          </a:p>
          <a:p>
            <a:pPr>
              <a:buFont typeface="+mj-lt"/>
              <a:buAutoNum type="arabicPeriod"/>
            </a:pPr>
            <a:r>
              <a:rPr lang="ru-RU" dirty="0">
                <a:solidFill>
                  <a:srgbClr val="0645AD"/>
                </a:solidFill>
                <a:latin typeface="UAF Sans Medium" pitchFamily="2" charset="-52"/>
                <a:ea typeface="UAF Sans Medium" pitchFamily="2" charset="-52"/>
                <a:hlinkClick r:id="rId6" tooltip="Азид свинцю"/>
              </a:rPr>
              <a:t>Азид </a:t>
            </a:r>
            <a:r>
              <a:rPr lang="ru-RU" dirty="0" err="1">
                <a:solidFill>
                  <a:srgbClr val="0645AD"/>
                </a:solidFill>
                <a:latin typeface="UAF Sans Medium" pitchFamily="2" charset="-52"/>
                <a:ea typeface="UAF Sans Medium" pitchFamily="2" charset="-52"/>
                <a:hlinkClick r:id="rId6" tooltip="Азид свинцю"/>
              </a:rPr>
              <a:t>свинцю</a:t>
            </a:r>
            <a:r>
              <a:rPr lang="ru-RU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 </a:t>
            </a:r>
            <a:r>
              <a:rPr lang="en-US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PbN</a:t>
            </a:r>
            <a:r>
              <a:rPr lang="en-US" baseline="-25000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6</a:t>
            </a:r>
            <a:r>
              <a:rPr lang="en-US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 — </a:t>
            </a:r>
            <a:r>
              <a:rPr lang="ru-RU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свинцева</a:t>
            </a:r>
            <a:r>
              <a:rPr lang="ru-RU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сіль</a:t>
            </a:r>
            <a:r>
              <a:rPr lang="ru-RU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азотисто-</a:t>
            </a:r>
            <a:r>
              <a:rPr lang="ru-RU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водневої</a:t>
            </a:r>
            <a:r>
              <a:rPr lang="ru-RU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кислоти</a:t>
            </a:r>
            <a:r>
              <a:rPr lang="ru-RU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en-US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HN</a:t>
            </a:r>
            <a:r>
              <a:rPr lang="en-US" baseline="-25000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3</a:t>
            </a:r>
            <a:r>
              <a:rPr lang="en-US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 (</a:t>
            </a:r>
            <a:r>
              <a:rPr lang="ru-RU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використовується</a:t>
            </a:r>
            <a:r>
              <a:rPr lang="ru-RU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в </a:t>
            </a:r>
            <a:r>
              <a:rPr lang="ru-RU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капсулях</a:t>
            </a:r>
            <a:r>
              <a:rPr lang="ru-RU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-детонаторах і </a:t>
            </a:r>
            <a:r>
              <a:rPr lang="ru-RU" dirty="0" err="1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електродетонаторах</a:t>
            </a:r>
            <a:r>
              <a:rPr lang="ru-RU" dirty="0">
                <a:solidFill>
                  <a:srgbClr val="202122"/>
                </a:solidFill>
                <a:latin typeface="UAF Sans Medium" pitchFamily="2" charset="-52"/>
                <a:ea typeface="UAF Sans Medium" pitchFamily="2" charset="-52"/>
              </a:rPr>
              <a:t> з 1907 року);</a:t>
            </a:r>
            <a:endParaRPr lang="ru-RU" b="0" i="0" dirty="0">
              <a:solidFill>
                <a:srgbClr val="202122"/>
              </a:solidFill>
              <a:effectLst/>
              <a:latin typeface="UAF Sans Medium" pitchFamily="2" charset="-52"/>
              <a:ea typeface="UAF Sans Medium" pitchFamily="2" charset="-52"/>
            </a:endParaRPr>
          </a:p>
        </p:txBody>
      </p:sp>
      <p:pic>
        <p:nvPicPr>
          <p:cNvPr id="6146" name="Picture 2" descr="Гремучая ртуть • Аркадий Курамшин • Научная картинка дня на «Элементах» •  История науки, Химия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852310"/>
            <a:ext cx="2705100" cy="1685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Азид | Порівняти ціни та купити на Prom.ua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2010" y="2728947"/>
            <a:ext cx="2547883" cy="1908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16018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  </a:t>
            </a:r>
            <a:endParaRPr lang="en-US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73823F-D99E-419B-9C02-3EFA2FCA7C90}" type="slidenum">
              <a:rPr lang="ru-RU" altLang="ru-RU" smtClean="0"/>
              <a:pPr>
                <a:defRPr/>
              </a:pPr>
              <a:t>14</a:t>
            </a:fld>
            <a:endParaRPr lang="ru-RU" alt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B67DE25-675E-97FA-3878-471572C54E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585033"/>
            <a:ext cx="504056" cy="50405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61256" y="205979"/>
            <a:ext cx="6635080" cy="369332"/>
          </a:xfrm>
          <a:prstGeom prst="rect">
            <a:avLst/>
          </a:prstGeom>
          <a:solidFill>
            <a:srgbClr val="5A5434"/>
          </a:solidFill>
        </p:spPr>
        <p:txBody>
          <a:bodyPr wrap="square">
            <a:spAutoFit/>
          </a:bodyPr>
          <a:lstStyle/>
          <a:p>
            <a:pPr algn="ctr"/>
            <a:r>
              <a:rPr lang="uk-UA" smtClean="0">
                <a:solidFill>
                  <a:schemeClr val="bg1"/>
                </a:solidFill>
                <a:latin typeface="UAF Sans" pitchFamily="2" charset="-52"/>
                <a:ea typeface="UAF Sans" pitchFamily="2" charset="-52"/>
              </a:rPr>
              <a:t>Поняття про жорсткість води</a:t>
            </a:r>
            <a:endParaRPr lang="en-US" dirty="0">
              <a:solidFill>
                <a:schemeClr val="bg1"/>
              </a:solidFill>
              <a:latin typeface="UAF Sans" pitchFamily="2" charset="-52"/>
              <a:ea typeface="UAF Sans" pitchFamily="2" charset="-5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707024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err="1" smtClean="0">
                <a:latin typeface="UAF Sans Medium" pitchFamily="2" charset="-52"/>
                <a:ea typeface="UAF Sans Medium" pitchFamily="2" charset="-52"/>
              </a:rPr>
              <a:t>Жорсткість</a:t>
            </a:r>
            <a:r>
              <a:rPr lang="ru-RU" sz="1600" dirty="0" smtClean="0">
                <a:latin typeface="UAF Sans Medium" pitchFamily="2" charset="-52"/>
                <a:ea typeface="UAF Sans Medium" pitchFamily="2" charset="-52"/>
              </a:rPr>
              <a:t> води — </a:t>
            </a:r>
            <a:r>
              <a:rPr lang="ru-RU" sz="1600" dirty="0" err="1" smtClean="0">
                <a:latin typeface="UAF Sans Medium" pitchFamily="2" charset="-52"/>
                <a:ea typeface="UAF Sans Medium" pitchFamily="2" charset="-52"/>
              </a:rPr>
              <a:t>сукупність</a:t>
            </a:r>
            <a:r>
              <a:rPr lang="ru-RU" sz="1600" dirty="0" smtClean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600" dirty="0" err="1" smtClean="0">
                <a:latin typeface="UAF Sans Medium" pitchFamily="2" charset="-52"/>
                <a:ea typeface="UAF Sans Medium" pitchFamily="2" charset="-52"/>
              </a:rPr>
              <a:t>властивостей</a:t>
            </a:r>
            <a:r>
              <a:rPr lang="ru-RU" sz="1600" dirty="0" smtClean="0">
                <a:latin typeface="UAF Sans Medium" pitchFamily="2" charset="-52"/>
                <a:ea typeface="UAF Sans Medium" pitchFamily="2" charset="-52"/>
              </a:rPr>
              <a:t> води, </a:t>
            </a:r>
            <a:r>
              <a:rPr lang="ru-RU" sz="1600" dirty="0" err="1" smtClean="0">
                <a:latin typeface="UAF Sans Medium" pitchFamily="2" charset="-52"/>
                <a:ea typeface="UAF Sans Medium" pitchFamily="2" charset="-52"/>
              </a:rPr>
              <a:t>зумовлена</a:t>
            </a:r>
            <a:r>
              <a:rPr lang="ru-RU" sz="1600" dirty="0" smtClean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600" dirty="0" err="1" smtClean="0">
                <a:latin typeface="UAF Sans Medium" pitchFamily="2" charset="-52"/>
                <a:ea typeface="UAF Sans Medium" pitchFamily="2" charset="-52"/>
              </a:rPr>
              <a:t>наявністю</a:t>
            </a:r>
            <a:r>
              <a:rPr lang="ru-RU" sz="1600" dirty="0" smtClean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600" dirty="0" err="1" smtClean="0">
                <a:latin typeface="UAF Sans Medium" pitchFamily="2" charset="-52"/>
                <a:ea typeface="UAF Sans Medium" pitchFamily="2" charset="-52"/>
              </a:rPr>
              <a:t>катіонів</a:t>
            </a:r>
            <a:r>
              <a:rPr lang="ru-RU" sz="1600" dirty="0" smtClean="0">
                <a:latin typeface="UAF Sans Medium" pitchFamily="2" charset="-52"/>
                <a:ea typeface="UAF Sans Medium" pitchFamily="2" charset="-52"/>
              </a:rPr>
              <a:t> Са2+ і </a:t>
            </a:r>
            <a:r>
              <a:rPr lang="en-US" sz="1600" dirty="0" smtClean="0">
                <a:latin typeface="UAF Sans Medium" pitchFamily="2" charset="-52"/>
                <a:ea typeface="UAF Sans Medium" pitchFamily="2" charset="-52"/>
              </a:rPr>
              <a:t>Mg2+. </a:t>
            </a:r>
            <a:r>
              <a:rPr lang="ru-RU" sz="1600" dirty="0" err="1" smtClean="0">
                <a:latin typeface="UAF Sans Medium" pitchFamily="2" charset="-52"/>
                <a:ea typeface="UAF Sans Medium" pitchFamily="2" charset="-52"/>
              </a:rPr>
              <a:t>Ці</a:t>
            </a:r>
            <a:r>
              <a:rPr lang="ru-RU" sz="1600" dirty="0" smtClean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600" dirty="0" err="1" smtClean="0">
                <a:latin typeface="UAF Sans Medium" pitchFamily="2" charset="-52"/>
                <a:ea typeface="UAF Sans Medium" pitchFamily="2" charset="-52"/>
              </a:rPr>
              <a:t>йони</a:t>
            </a:r>
            <a:r>
              <a:rPr lang="ru-RU" sz="1600" dirty="0" smtClean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600" dirty="0" err="1" smtClean="0">
                <a:latin typeface="UAF Sans Medium" pitchFamily="2" charset="-52"/>
                <a:ea typeface="UAF Sans Medium" pitchFamily="2" charset="-52"/>
              </a:rPr>
              <a:t>входять</a:t>
            </a:r>
            <a:r>
              <a:rPr lang="ru-RU" sz="1600" dirty="0" smtClean="0">
                <a:latin typeface="UAF Sans Medium" pitchFamily="2" charset="-52"/>
                <a:ea typeface="UAF Sans Medium" pitchFamily="2" charset="-52"/>
              </a:rPr>
              <a:t> до складу солей </a:t>
            </a:r>
            <a:r>
              <a:rPr lang="ru-RU" sz="1600" dirty="0" err="1" smtClean="0">
                <a:latin typeface="UAF Sans Medium" pitchFamily="2" charset="-52"/>
                <a:ea typeface="UAF Sans Medium" pitchFamily="2" charset="-52"/>
              </a:rPr>
              <a:t>хлоридів</a:t>
            </a:r>
            <a:r>
              <a:rPr lang="ru-RU" sz="1600" dirty="0" smtClean="0">
                <a:latin typeface="UAF Sans Medium" pitchFamily="2" charset="-52"/>
                <a:ea typeface="UAF Sans Medium" pitchFamily="2" charset="-52"/>
              </a:rPr>
              <a:t>, </a:t>
            </a:r>
            <a:r>
              <a:rPr lang="ru-RU" sz="1600" dirty="0" err="1" smtClean="0">
                <a:latin typeface="UAF Sans Medium" pitchFamily="2" charset="-52"/>
                <a:ea typeface="UAF Sans Medium" pitchFamily="2" charset="-52"/>
              </a:rPr>
              <a:t>сульфатів</a:t>
            </a:r>
            <a:r>
              <a:rPr lang="ru-RU" sz="1600" dirty="0" smtClean="0">
                <a:latin typeface="UAF Sans Medium" pitchFamily="2" charset="-52"/>
                <a:ea typeface="UAF Sans Medium" pitchFamily="2" charset="-52"/>
              </a:rPr>
              <a:t>, </a:t>
            </a:r>
            <a:r>
              <a:rPr lang="ru-RU" sz="1600" dirty="0" err="1" smtClean="0">
                <a:latin typeface="UAF Sans Medium" pitchFamily="2" charset="-52"/>
                <a:ea typeface="UAF Sans Medium" pitchFamily="2" charset="-52"/>
              </a:rPr>
              <a:t>гідрогенкарбонатів</a:t>
            </a:r>
            <a:r>
              <a:rPr lang="ru-RU" sz="1600" dirty="0" smtClean="0">
                <a:latin typeface="UAF Sans Medium" pitchFamily="2" charset="-52"/>
                <a:ea typeface="UAF Sans Medium" pitchFamily="2" charset="-52"/>
              </a:rPr>
              <a:t>.</a:t>
            </a:r>
            <a:endParaRPr lang="en-US" sz="1600" dirty="0">
              <a:latin typeface="UAF Sans Medium" pitchFamily="2" charset="-52"/>
              <a:ea typeface="UAF Sans Medium" pitchFamily="2" charset="-52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7509" y="2461350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>
                <a:latin typeface="UAF Sans Medium" pitchFamily="2" charset="-52"/>
                <a:ea typeface="UAF Sans Medium" pitchFamily="2" charset="-52"/>
              </a:rPr>
              <a:t>Вода, 1 л </a:t>
            </a:r>
            <a:r>
              <a:rPr lang="ru-RU" sz="1600" dirty="0" err="1">
                <a:latin typeface="UAF Sans Medium" pitchFamily="2" charset="-52"/>
                <a:ea typeface="UAF Sans Medium" pitchFamily="2" charset="-52"/>
              </a:rPr>
              <a:t>якої</a:t>
            </a:r>
            <a:r>
              <a:rPr lang="ru-RU" sz="1600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600" dirty="0" err="1">
                <a:latin typeface="UAF Sans Medium" pitchFamily="2" charset="-52"/>
                <a:ea typeface="UAF Sans Medium" pitchFamily="2" charset="-52"/>
              </a:rPr>
              <a:t>містить</a:t>
            </a:r>
            <a:r>
              <a:rPr lang="ru-RU" sz="1600" dirty="0">
                <a:latin typeface="UAF Sans Medium" pitchFamily="2" charset="-52"/>
                <a:ea typeface="UAF Sans Medium" pitchFamily="2" charset="-52"/>
              </a:rPr>
              <a:t> до 2 </a:t>
            </a:r>
            <a:r>
              <a:rPr lang="ru-RU" sz="1600" dirty="0" err="1">
                <a:latin typeface="UAF Sans Medium" pitchFamily="2" charset="-52"/>
                <a:ea typeface="UAF Sans Medium" pitchFamily="2" charset="-52"/>
              </a:rPr>
              <a:t>ммоль</a:t>
            </a:r>
            <a:r>
              <a:rPr lang="ru-RU" sz="1600" dirty="0">
                <a:latin typeface="UAF Sans Medium" pitchFamily="2" charset="-52"/>
                <a:ea typeface="UAF Sans Medium" pitchFamily="2" charset="-52"/>
              </a:rPr>
              <a:t>/л </a:t>
            </a:r>
            <a:r>
              <a:rPr lang="ru-RU" sz="1600" dirty="0" err="1">
                <a:latin typeface="UAF Sans Medium" pitchFamily="2" charset="-52"/>
                <a:ea typeface="UAF Sans Medium" pitchFamily="2" charset="-52"/>
              </a:rPr>
              <a:t>йонів</a:t>
            </a:r>
            <a:r>
              <a:rPr lang="ru-RU" sz="1600" dirty="0">
                <a:latin typeface="UAF Sans Medium" pitchFamily="2" charset="-52"/>
                <a:ea typeface="UAF Sans Medium" pitchFamily="2" charset="-52"/>
              </a:rPr>
              <a:t> Са2+ і </a:t>
            </a:r>
            <a:r>
              <a:rPr lang="en-US" sz="1600" dirty="0">
                <a:latin typeface="UAF Sans Medium" pitchFamily="2" charset="-52"/>
                <a:ea typeface="UAF Sans Medium" pitchFamily="2" charset="-52"/>
              </a:rPr>
              <a:t>Mg2+, </a:t>
            </a:r>
            <a:r>
              <a:rPr lang="ru-RU" sz="1600" dirty="0" err="1">
                <a:latin typeface="UAF Sans Medium" pitchFamily="2" charset="-52"/>
                <a:ea typeface="UAF Sans Medium" pitchFamily="2" charset="-52"/>
              </a:rPr>
              <a:t>вважається</a:t>
            </a:r>
            <a:r>
              <a:rPr lang="ru-RU" sz="1600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600" dirty="0" err="1">
                <a:latin typeface="UAF Sans Medium" pitchFamily="2" charset="-52"/>
                <a:ea typeface="UAF Sans Medium" pitchFamily="2" charset="-52"/>
              </a:rPr>
              <a:t>м'якою</a:t>
            </a:r>
            <a:r>
              <a:rPr lang="ru-RU" sz="1600" dirty="0">
                <a:latin typeface="UAF Sans Medium" pitchFamily="2" charset="-52"/>
                <a:ea typeface="UAF Sans Medium" pitchFamily="2" charset="-52"/>
              </a:rPr>
              <a:t>. Вода </a:t>
            </a:r>
            <a:r>
              <a:rPr lang="ru-RU" sz="1600" dirty="0" err="1">
                <a:latin typeface="UAF Sans Medium" pitchFamily="2" charset="-52"/>
                <a:ea typeface="UAF Sans Medium" pitchFamily="2" charset="-52"/>
              </a:rPr>
              <a:t>із</a:t>
            </a:r>
            <a:r>
              <a:rPr lang="ru-RU" sz="1600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600" dirty="0" err="1">
                <a:latin typeface="UAF Sans Medium" pitchFamily="2" charset="-52"/>
                <a:ea typeface="UAF Sans Medium" pitchFamily="2" charset="-52"/>
              </a:rPr>
              <a:t>вмістом</a:t>
            </a:r>
            <a:r>
              <a:rPr lang="ru-RU" sz="1600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600" dirty="0" err="1">
                <a:latin typeface="UAF Sans Medium" pitchFamily="2" charset="-52"/>
                <a:ea typeface="UAF Sans Medium" pitchFamily="2" charset="-52"/>
              </a:rPr>
              <a:t>йонів</a:t>
            </a:r>
            <a:r>
              <a:rPr lang="ru-RU" sz="1600" dirty="0">
                <a:latin typeface="UAF Sans Medium" pitchFamily="2" charset="-52"/>
                <a:ea typeface="UAF Sans Medium" pitchFamily="2" charset="-52"/>
              </a:rPr>
              <a:t> Са2+ і </a:t>
            </a:r>
            <a:r>
              <a:rPr lang="en-US" sz="1600" dirty="0">
                <a:latin typeface="UAF Sans Medium" pitchFamily="2" charset="-52"/>
                <a:ea typeface="UAF Sans Medium" pitchFamily="2" charset="-52"/>
              </a:rPr>
              <a:t>Mg2+ </a:t>
            </a:r>
            <a:r>
              <a:rPr lang="ru-RU" sz="1600" dirty="0" err="1">
                <a:latin typeface="UAF Sans Medium" pitchFamily="2" charset="-52"/>
                <a:ea typeface="UAF Sans Medium" pitchFamily="2" charset="-52"/>
              </a:rPr>
              <a:t>понад</a:t>
            </a:r>
            <a:r>
              <a:rPr lang="ru-RU" sz="1600" dirty="0">
                <a:latin typeface="UAF Sans Medium" pitchFamily="2" charset="-52"/>
                <a:ea typeface="UAF Sans Medium" pitchFamily="2" charset="-52"/>
              </a:rPr>
              <a:t> 10 </a:t>
            </a:r>
            <a:r>
              <a:rPr lang="ru-RU" sz="1600" dirty="0" err="1">
                <a:latin typeface="UAF Sans Medium" pitchFamily="2" charset="-52"/>
                <a:ea typeface="UAF Sans Medium" pitchFamily="2" charset="-52"/>
              </a:rPr>
              <a:t>ммоль</a:t>
            </a:r>
            <a:r>
              <a:rPr lang="ru-RU" sz="1600" dirty="0">
                <a:latin typeface="UAF Sans Medium" pitchFamily="2" charset="-52"/>
                <a:ea typeface="UAF Sans Medium" pitchFamily="2" charset="-52"/>
              </a:rPr>
              <a:t>/л </a:t>
            </a:r>
            <a:r>
              <a:rPr lang="ru-RU" sz="1600" dirty="0" err="1">
                <a:latin typeface="UAF Sans Medium" pitchFamily="2" charset="-52"/>
                <a:ea typeface="UAF Sans Medium" pitchFamily="2" charset="-52"/>
              </a:rPr>
              <a:t>вважається</a:t>
            </a:r>
            <a:r>
              <a:rPr lang="ru-RU" sz="1600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600" dirty="0" err="1">
                <a:latin typeface="UAF Sans Medium" pitchFamily="2" charset="-52"/>
                <a:ea typeface="UAF Sans Medium" pitchFamily="2" charset="-52"/>
              </a:rPr>
              <a:t>жорсткою</a:t>
            </a:r>
            <a:r>
              <a:rPr lang="ru-RU" sz="1600" dirty="0">
                <a:latin typeface="UAF Sans Medium" pitchFamily="2" charset="-52"/>
                <a:ea typeface="UAF Sans Medium" pitchFamily="2" charset="-52"/>
              </a:rPr>
              <a:t>. Прикладом </a:t>
            </a:r>
            <a:r>
              <a:rPr lang="ru-RU" sz="1600" dirty="0" err="1">
                <a:latin typeface="UAF Sans Medium" pitchFamily="2" charset="-52"/>
                <a:ea typeface="UAF Sans Medium" pitchFamily="2" charset="-52"/>
              </a:rPr>
              <a:t>м'якої</a:t>
            </a:r>
            <a:r>
              <a:rPr lang="ru-RU" sz="1600" dirty="0">
                <a:latin typeface="UAF Sans Medium" pitchFamily="2" charset="-52"/>
                <a:ea typeface="UAF Sans Medium" pitchFamily="2" charset="-52"/>
              </a:rPr>
              <a:t> води є </a:t>
            </a:r>
            <a:r>
              <a:rPr lang="ru-RU" sz="1600" dirty="0" err="1">
                <a:latin typeface="UAF Sans Medium" pitchFamily="2" charset="-52"/>
                <a:ea typeface="UAF Sans Medium" pitchFamily="2" charset="-52"/>
              </a:rPr>
              <a:t>дощова</a:t>
            </a:r>
            <a:r>
              <a:rPr lang="ru-RU" sz="1600" dirty="0">
                <a:latin typeface="UAF Sans Medium" pitchFamily="2" charset="-52"/>
                <a:ea typeface="UAF Sans Medium" pitchFamily="2" charset="-52"/>
              </a:rPr>
              <a:t> вода, </a:t>
            </a:r>
            <a:r>
              <a:rPr lang="ru-RU" sz="1600" dirty="0" err="1">
                <a:latin typeface="UAF Sans Medium" pitchFamily="2" charset="-52"/>
                <a:ea typeface="UAF Sans Medium" pitchFamily="2" charset="-52"/>
              </a:rPr>
              <a:t>жорсткої</a:t>
            </a:r>
            <a:r>
              <a:rPr lang="ru-RU" sz="1600" dirty="0">
                <a:latin typeface="UAF Sans Medium" pitchFamily="2" charset="-52"/>
                <a:ea typeface="UAF Sans Medium" pitchFamily="2" charset="-52"/>
              </a:rPr>
              <a:t> — вода </a:t>
            </a:r>
            <a:r>
              <a:rPr lang="ru-RU" sz="1600" dirty="0" err="1">
                <a:latin typeface="UAF Sans Medium" pitchFamily="2" charset="-52"/>
                <a:ea typeface="UAF Sans Medium" pitchFamily="2" charset="-52"/>
              </a:rPr>
              <a:t>морів</a:t>
            </a:r>
            <a:r>
              <a:rPr lang="ru-RU" sz="1600" dirty="0">
                <a:latin typeface="UAF Sans Medium" pitchFamily="2" charset="-52"/>
                <a:ea typeface="UAF Sans Medium" pitchFamily="2" charset="-52"/>
              </a:rPr>
              <a:t> і </a:t>
            </a:r>
            <a:r>
              <a:rPr lang="ru-RU" sz="1600" dirty="0" err="1">
                <a:latin typeface="UAF Sans Medium" pitchFamily="2" charset="-52"/>
                <a:ea typeface="UAF Sans Medium" pitchFamily="2" charset="-52"/>
              </a:rPr>
              <a:t>океанів</a:t>
            </a:r>
            <a:r>
              <a:rPr lang="ru-RU" sz="1600" dirty="0">
                <a:latin typeface="UAF Sans Medium" pitchFamily="2" charset="-52"/>
                <a:ea typeface="UAF Sans Medium" pitchFamily="2" charset="-52"/>
              </a:rPr>
              <a:t>. </a:t>
            </a:r>
            <a:r>
              <a:rPr lang="ru-RU" sz="1600" dirty="0" err="1">
                <a:latin typeface="UAF Sans Medium" pitchFamily="2" charset="-52"/>
                <a:ea typeface="UAF Sans Medium" pitchFamily="2" charset="-52"/>
              </a:rPr>
              <a:t>Розрізняють</a:t>
            </a:r>
            <a:r>
              <a:rPr lang="ru-RU" sz="1600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600" dirty="0" err="1">
                <a:latin typeface="UAF Sans Medium" pitchFamily="2" charset="-52"/>
                <a:ea typeface="UAF Sans Medium" pitchFamily="2" charset="-52"/>
              </a:rPr>
              <a:t>тимчасову</a:t>
            </a:r>
            <a:r>
              <a:rPr lang="ru-RU" sz="1600" dirty="0">
                <a:latin typeface="UAF Sans Medium" pitchFamily="2" charset="-52"/>
                <a:ea typeface="UAF Sans Medium" pitchFamily="2" charset="-52"/>
              </a:rPr>
              <a:t>, </a:t>
            </a:r>
            <a:r>
              <a:rPr lang="ru-RU" sz="1600" dirty="0" err="1">
                <a:latin typeface="UAF Sans Medium" pitchFamily="2" charset="-52"/>
                <a:ea typeface="UAF Sans Medium" pitchFamily="2" charset="-52"/>
              </a:rPr>
              <a:t>постійну</a:t>
            </a:r>
            <a:r>
              <a:rPr lang="ru-RU" sz="1600" dirty="0">
                <a:latin typeface="UAF Sans Medium" pitchFamily="2" charset="-52"/>
                <a:ea typeface="UAF Sans Medium" pitchFamily="2" charset="-52"/>
              </a:rPr>
              <a:t> та </a:t>
            </a:r>
            <a:r>
              <a:rPr lang="ru-RU" sz="1600" dirty="0" err="1">
                <a:latin typeface="UAF Sans Medium" pitchFamily="2" charset="-52"/>
                <a:ea typeface="UAF Sans Medium" pitchFamily="2" charset="-52"/>
              </a:rPr>
              <a:t>загальну</a:t>
            </a:r>
            <a:r>
              <a:rPr lang="ru-RU" sz="1600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600" dirty="0" err="1">
                <a:latin typeface="UAF Sans Medium" pitchFamily="2" charset="-52"/>
                <a:ea typeface="UAF Sans Medium" pitchFamily="2" charset="-52"/>
              </a:rPr>
              <a:t>жорсткість</a:t>
            </a:r>
            <a:r>
              <a:rPr lang="ru-RU" sz="1600" dirty="0">
                <a:latin typeface="UAF Sans Medium" pitchFamily="2" charset="-52"/>
                <a:ea typeface="UAF Sans Medium" pitchFamily="2" charset="-52"/>
              </a:rPr>
              <a:t> води</a:t>
            </a:r>
            <a:endParaRPr lang="en-US" sz="1600" dirty="0">
              <a:latin typeface="UAF Sans Medium" pitchFamily="2" charset="-52"/>
              <a:ea typeface="UAF Sans Medium" pitchFamily="2" charset="-52"/>
            </a:endParaRPr>
          </a:p>
        </p:txBody>
      </p:sp>
      <p:pic>
        <p:nvPicPr>
          <p:cNvPr id="11" name="Объект 4">
            <a:extLst>
              <a:ext uri="{FF2B5EF4-FFF2-40B4-BE49-F238E27FC236}">
                <a16:creationId xmlns:a16="http://schemas.microsoft.com/office/drawing/2014/main" id="{D86EB23E-F7C1-4A59-B5F8-7B20D91A7C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505" y="1191673"/>
            <a:ext cx="4308338" cy="3036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8260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 </a:t>
            </a:r>
            <a:endParaRPr lang="en-US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73823F-D99E-419B-9C02-3EFA2FCA7C90}" type="slidenum">
              <a:rPr lang="ru-RU" altLang="ru-RU" smtClean="0"/>
              <a:pPr>
                <a:defRPr/>
              </a:pPr>
              <a:t>15</a:t>
            </a:fld>
            <a:endParaRPr lang="ru-RU" alt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205978"/>
            <a:ext cx="561662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Враховуючи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здатність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гідрогенкарбонатів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розкладатися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під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час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нагрівання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з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утворенням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нерозчинного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у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воді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кальцій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карбонату,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тимчасову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жорсткість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води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можна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усунути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кип'ятінням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: </a:t>
            </a:r>
            <a:endParaRPr lang="ru-RU" sz="1400" dirty="0" smtClean="0">
              <a:latin typeface="UAF Sans Medium" pitchFamily="2" charset="-52"/>
              <a:ea typeface="UAF Sans Medium" pitchFamily="2" charset="-52"/>
            </a:endParaRPr>
          </a:p>
          <a:p>
            <a:r>
              <a:rPr lang="ru-RU" sz="1400" dirty="0" err="1" smtClean="0">
                <a:latin typeface="UAF Sans Medium" pitchFamily="2" charset="-52"/>
                <a:ea typeface="UAF Sans Medium" pitchFamily="2" charset="-52"/>
              </a:rPr>
              <a:t>Са</a:t>
            </a:r>
            <a:r>
              <a:rPr lang="ru-RU" sz="1400" dirty="0" smtClean="0">
                <a:latin typeface="UAF Sans Medium" pitchFamily="2" charset="-52"/>
                <a:ea typeface="UAF Sans Medium" pitchFamily="2" charset="-52"/>
              </a:rPr>
              <a:t>(НСО3)2 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= СаСО3↓ + Н2О + СО2↑. </a:t>
            </a:r>
            <a:endParaRPr lang="ru-RU" sz="1400" dirty="0" smtClean="0">
              <a:latin typeface="UAF Sans Medium" pitchFamily="2" charset="-52"/>
              <a:ea typeface="UAF Sans Medium" pitchFamily="2" charset="-52"/>
            </a:endParaRPr>
          </a:p>
          <a:p>
            <a:r>
              <a:rPr lang="ru-RU" sz="1400" dirty="0" err="1" smtClean="0">
                <a:latin typeface="UAF Sans Medium" pitchFamily="2" charset="-52"/>
                <a:ea typeface="UAF Sans Medium" pitchFamily="2" charset="-52"/>
              </a:rPr>
              <a:t>Саме</a:t>
            </a:r>
            <a:r>
              <a:rPr lang="ru-RU" sz="1400" dirty="0" smtClean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ця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реакція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відбувається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під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час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кип'ятіння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води,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що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має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тимчасову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жорсткість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.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Нерозчинні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у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воді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карбонати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,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що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утворюються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з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гідрогенкарбонатів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,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осідають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на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внутрішній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поверхні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посудин у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вигляді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білого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осаду,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утворюючи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накип</a:t>
            </a:r>
            <a:r>
              <a:rPr lang="ru-RU" sz="1400" dirty="0" smtClean="0">
                <a:latin typeface="UAF Sans Medium" pitchFamily="2" charset="-52"/>
                <a:ea typeface="UAF Sans Medium" pitchFamily="2" charset="-52"/>
              </a:rPr>
              <a:t>.</a:t>
            </a:r>
          </a:p>
          <a:p>
            <a:r>
              <a:rPr lang="ru-RU" sz="1400" dirty="0" smtClean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Якщо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вода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містить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солі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Феруму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, то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накип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набуває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коричневого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відтінку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. </a:t>
            </a:r>
            <a:endParaRPr lang="ru-RU" sz="1400" dirty="0" smtClean="0">
              <a:latin typeface="UAF Sans Medium" pitchFamily="2" charset="-52"/>
              <a:ea typeface="UAF Sans Medium" pitchFamily="2" charset="-52"/>
            </a:endParaRPr>
          </a:p>
          <a:p>
            <a:r>
              <a:rPr lang="ru-RU" sz="1400" dirty="0" err="1" smtClean="0">
                <a:latin typeface="UAF Sans Medium" pitchFamily="2" charset="-52"/>
                <a:ea typeface="UAF Sans Medium" pitchFamily="2" charset="-52"/>
              </a:rPr>
              <a:t>Накип</a:t>
            </a:r>
            <a:r>
              <a:rPr lang="ru-RU" sz="1400" dirty="0" smtClean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погіршує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процес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теплообміну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в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парових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котлах і чайниках,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призводить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до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перевитрат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палива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і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перегрівання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металевих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поверхонь</a:t>
            </a:r>
            <a:r>
              <a:rPr lang="ru-RU" sz="1400" dirty="0" smtClean="0">
                <a:latin typeface="UAF Sans Medium" pitchFamily="2" charset="-52"/>
                <a:ea typeface="UAF Sans Medium" pitchFamily="2" charset="-52"/>
              </a:rPr>
              <a:t>.</a:t>
            </a:r>
          </a:p>
          <a:p>
            <a:r>
              <a:rPr lang="ru-RU" sz="1400" dirty="0" smtClean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З часом чайники,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нагрівальні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елементи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пральних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машин </a:t>
            </a:r>
            <a:r>
              <a:rPr lang="ru-RU" sz="1400" dirty="0" err="1" smtClean="0">
                <a:latin typeface="UAF Sans Medium" pitchFamily="2" charset="-52"/>
                <a:ea typeface="UAF Sans Medium" pitchFamily="2" charset="-52"/>
              </a:rPr>
              <a:t>виходять</a:t>
            </a:r>
            <a:r>
              <a:rPr lang="ru-RU" sz="1400" dirty="0" smtClean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з ладу,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просвіти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батарей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опалення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звужуються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й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тепловіддача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1400" dirty="0" err="1">
                <a:latin typeface="UAF Sans Medium" pitchFamily="2" charset="-52"/>
                <a:ea typeface="UAF Sans Medium" pitchFamily="2" charset="-52"/>
              </a:rPr>
              <a:t>погіршується</a:t>
            </a:r>
            <a:r>
              <a:rPr lang="ru-RU" sz="1400" dirty="0">
                <a:latin typeface="UAF Sans Medium" pitchFamily="2" charset="-52"/>
                <a:ea typeface="UAF Sans Medium" pitchFamily="2" charset="-52"/>
              </a:rPr>
              <a:t>. </a:t>
            </a:r>
            <a:endParaRPr lang="en-US" sz="1400" dirty="0">
              <a:latin typeface="UAF Sans Medium" pitchFamily="2" charset="-52"/>
              <a:ea typeface="UAF Sans Medium" pitchFamily="2" charset="-52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B67DE25-675E-97FA-3878-471572C54E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585033"/>
            <a:ext cx="504056" cy="504056"/>
          </a:xfrm>
          <a:prstGeom prst="rect">
            <a:avLst/>
          </a:prstGeom>
        </p:spPr>
      </p:pic>
      <p:pic>
        <p:nvPicPr>
          <p:cNvPr id="7170" name="Picture 2" descr="Загальна жорсткість води — EKSPERTIZA.COM.U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1569" y="627534"/>
            <a:ext cx="3072341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80077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Якісні реакції на катіони та аніони . Стенд НУШ у кабінет хімії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407" y="1061592"/>
            <a:ext cx="4049393" cy="4049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5A5434"/>
          </a:solidFill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>Практична робота №1 «</a:t>
            </a:r>
            <a:r>
              <a:rPr lang="ru-RU" sz="2000" dirty="0" err="1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>Дослідження</a:t>
            </a:r>
            <a:r>
              <a:rPr lang="ru-RU" sz="2000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>якісного</a:t>
            </a:r>
            <a:r>
              <a:rPr lang="ru-RU" sz="2000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> складу солей»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73823F-D99E-419B-9C02-3EFA2FCA7C90}" type="slidenum">
              <a:rPr lang="ru-RU" altLang="ru-RU" smtClean="0"/>
              <a:pPr>
                <a:defRPr/>
              </a:pPr>
              <a:t>16</a:t>
            </a:fld>
            <a:endParaRPr lang="ru-RU" alt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24690" y="1073945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 smtClean="0">
                <a:latin typeface="UAF Sans Medium" pitchFamily="2" charset="-52"/>
                <a:ea typeface="UAF Sans Medium" pitchFamily="2" charset="-52"/>
                <a:cs typeface="Times New Roman"/>
              </a:rPr>
              <a:t>МЕТА: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 smtClean="0">
                <a:latin typeface="UAF Sans Medium" pitchFamily="2" charset="-52"/>
                <a:ea typeface="UAF Sans Medium" pitchFamily="2" charset="-52"/>
                <a:cs typeface="Times New Roman"/>
              </a:rPr>
              <a:t>узагальнити </a:t>
            </a:r>
            <a:r>
              <a:rPr lang="uk-UA" dirty="0">
                <a:latin typeface="UAF Sans Medium" pitchFamily="2" charset="-52"/>
                <a:ea typeface="UAF Sans Medium" pitchFamily="2" charset="-52"/>
                <a:cs typeface="Times New Roman"/>
              </a:rPr>
              <a:t>знання про властивості основних класів неорганічних </a:t>
            </a:r>
            <a:r>
              <a:rPr lang="uk-UA" dirty="0" err="1">
                <a:latin typeface="UAF Sans Medium" pitchFamily="2" charset="-52"/>
                <a:ea typeface="UAF Sans Medium" pitchFamily="2" charset="-52"/>
                <a:cs typeface="Times New Roman"/>
              </a:rPr>
              <a:t>сполук</a:t>
            </a:r>
            <a:r>
              <a:rPr lang="uk-UA" dirty="0" smtClean="0">
                <a:latin typeface="UAF Sans Medium" pitchFamily="2" charset="-52"/>
                <a:ea typeface="UAF Sans Medium" pitchFamily="2" charset="-52"/>
                <a:cs typeface="Times New Roman"/>
              </a:rPr>
              <a:t>;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uk-UA" dirty="0">
              <a:latin typeface="UAF Sans Medium" pitchFamily="2" charset="-52"/>
              <a:ea typeface="UAF Sans Medium" pitchFamily="2" charset="-52"/>
              <a:cs typeface="Times New Roman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навчитися</a:t>
            </a:r>
            <a:r>
              <a:rPr lang="ru-RU" dirty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розпізнавати</a:t>
            </a:r>
            <a:r>
              <a:rPr lang="ru-RU" dirty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йони</a:t>
            </a:r>
            <a:r>
              <a:rPr lang="ru-RU" dirty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 за </a:t>
            </a:r>
            <a:r>
              <a:rPr lang="ru-RU" dirty="0" err="1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якісними</a:t>
            </a:r>
            <a:r>
              <a:rPr lang="ru-RU" dirty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реакціями</a:t>
            </a:r>
            <a:r>
              <a:rPr lang="ru-RU" dirty="0" smtClean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rgbClr val="212121"/>
              </a:solidFill>
              <a:latin typeface="UAF Sans Medium" pitchFamily="2" charset="-52"/>
              <a:ea typeface="UAF Sans Medium" pitchFamily="2" charset="-52"/>
              <a:cs typeface="Times New Roman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0000"/>
                </a:solidFill>
                <a:latin typeface="UAF Sans Medium" pitchFamily="2" charset="-52"/>
                <a:ea typeface="UAF Sans Medium" pitchFamily="2" charset="-52"/>
                <a:cs typeface="Times New Roman"/>
              </a:rPr>
              <a:t> продовжити формувати практичні навички проводити  якісні реакції</a:t>
            </a:r>
            <a:r>
              <a:rPr lang="ru-RU" dirty="0">
                <a:solidFill>
                  <a:srgbClr val="000000"/>
                </a:solidFill>
                <a:latin typeface="UAF Sans Medium" pitchFamily="2" charset="-52"/>
                <a:ea typeface="UAF Sans Medium" pitchFamily="2" charset="-52"/>
                <a:cs typeface="Times New Roman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UAF Sans Medium" pitchFamily="2" charset="-52"/>
                <a:ea typeface="UAF Sans Medium" pitchFamily="2" charset="-52"/>
                <a:cs typeface="Times New Roman"/>
              </a:rPr>
              <a:t>виявлення</a:t>
            </a:r>
            <a:r>
              <a:rPr lang="ru-RU" dirty="0">
                <a:solidFill>
                  <a:srgbClr val="000000"/>
                </a:solidFill>
                <a:latin typeface="UAF Sans Medium" pitchFamily="2" charset="-52"/>
                <a:ea typeface="UAF Sans Medium" pitchFamily="2" charset="-52"/>
                <a:cs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UAF Sans Medium" pitchFamily="2" charset="-52"/>
                <a:ea typeface="UAF Sans Medium" pitchFamily="2" charset="-52"/>
                <a:cs typeface="Times New Roman"/>
              </a:rPr>
              <a:t>катіонів</a:t>
            </a:r>
            <a:r>
              <a:rPr lang="ru-RU" dirty="0">
                <a:solidFill>
                  <a:srgbClr val="000000"/>
                </a:solidFill>
                <a:latin typeface="UAF Sans Medium" pitchFamily="2" charset="-52"/>
                <a:ea typeface="UAF Sans Medium" pitchFamily="2" charset="-52"/>
                <a:cs typeface="Times New Roman"/>
              </a:rPr>
              <a:t> та </a:t>
            </a:r>
            <a:r>
              <a:rPr lang="ru-RU" dirty="0" err="1">
                <a:solidFill>
                  <a:srgbClr val="000000"/>
                </a:solidFill>
                <a:latin typeface="UAF Sans Medium" pitchFamily="2" charset="-52"/>
                <a:ea typeface="UAF Sans Medium" pitchFamily="2" charset="-52"/>
                <a:cs typeface="Times New Roman"/>
              </a:rPr>
              <a:t>аніонів</a:t>
            </a:r>
            <a:r>
              <a:rPr lang="uk-UA" dirty="0">
                <a:solidFill>
                  <a:srgbClr val="000000"/>
                </a:solidFill>
                <a:latin typeface="UAF Sans Medium" pitchFamily="2" charset="-52"/>
                <a:ea typeface="UAF Sans Medium" pitchFamily="2" charset="-52"/>
                <a:cs typeface="Times New Roman"/>
              </a:rPr>
              <a:t>; </a:t>
            </a:r>
            <a:endParaRPr lang="uk-UA" dirty="0" smtClean="0">
              <a:solidFill>
                <a:srgbClr val="000000"/>
              </a:solidFill>
              <a:latin typeface="UAF Sans Medium" pitchFamily="2" charset="-52"/>
              <a:ea typeface="UAF Sans Medium" pitchFamily="2" charset="-52"/>
              <a:cs typeface="Times New Roman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dirty="0">
              <a:solidFill>
                <a:srgbClr val="000000"/>
              </a:solidFill>
              <a:latin typeface="UAF Sans Medium" pitchFamily="2" charset="-52"/>
              <a:ea typeface="UAF Sans Medium" pitchFamily="2" charset="-52"/>
              <a:cs typeface="Times New Roman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pc="20" dirty="0" smtClean="0">
                <a:solidFill>
                  <a:srgbClr val="000000"/>
                </a:solidFill>
                <a:latin typeface="UAF Sans Medium" pitchFamily="2" charset="-52"/>
                <a:ea typeface="UAF Sans Medium" pitchFamily="2" charset="-52"/>
                <a:cs typeface="Times New Roman"/>
              </a:rPr>
              <a:t>Скласти висновок </a:t>
            </a:r>
            <a:endParaRPr lang="ru-RU" dirty="0">
              <a:latin typeface="UAF Sans Medium" pitchFamily="2" charset="-52"/>
              <a:ea typeface="UAF Sans Medium" pitchFamily="2" charset="-52"/>
              <a:cs typeface="Times New Roman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B67DE25-675E-97FA-3878-471572C54E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585033"/>
            <a:ext cx="504056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9428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73823F-D99E-419B-9C02-3EFA2FCA7C90}" type="slidenum">
              <a:rPr lang="ru-RU" altLang="ru-RU" smtClean="0"/>
              <a:pPr>
                <a:defRPr/>
              </a:pPr>
              <a:t>17</a:t>
            </a:fld>
            <a:endParaRPr lang="ru-RU" altLang="ru-RU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3478"/>
            <a:ext cx="8640960" cy="4917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B67DE25-675E-97FA-3878-471572C54E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585033"/>
            <a:ext cx="504056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6867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9502"/>
            <a:ext cx="8363272" cy="792087"/>
          </a:xfrm>
          <a:solidFill>
            <a:srgbClr val="5A5434"/>
          </a:solidFill>
        </p:spPr>
        <p:txBody>
          <a:bodyPr>
            <a:normAutofit fontScale="90000"/>
          </a:bodyPr>
          <a:lstStyle/>
          <a:p>
            <a:r>
              <a:rPr lang="uk-UA" altLang="uk-UA" sz="2000" dirty="0" smtClean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/>
            </a:r>
            <a:br>
              <a:rPr lang="uk-UA" altLang="uk-UA" sz="2000" dirty="0" smtClean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</a:br>
            <a:r>
              <a:rPr lang="uk-UA" altLang="uk-UA" sz="2000" dirty="0" smtClean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Інструктаж </a:t>
            </a:r>
            <a:r>
              <a:rPr lang="uk-UA" altLang="uk-UA" sz="2000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з правил безпеки під час роботи </a:t>
            </a:r>
            <a:r>
              <a:rPr lang="uk-UA" altLang="uk-UA" sz="2000" dirty="0" smtClean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в кабінеті хімії</a:t>
            </a:r>
            <a:r>
              <a:rPr lang="uk-UA" altLang="uk-UA" dirty="0">
                <a:latin typeface="Arial" pitchFamily="34" charset="0"/>
              </a:rPr>
              <a:t/>
            </a:r>
            <a:br>
              <a:rPr lang="uk-UA" altLang="uk-UA" dirty="0">
                <a:latin typeface="Arial" pitchFamily="34" charset="0"/>
              </a:rPr>
            </a:br>
            <a:endParaRPr lang="en-US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73823F-D99E-419B-9C02-3EFA2FCA7C90}" type="slidenum">
              <a:rPr lang="ru-RU" altLang="ru-RU" smtClean="0"/>
              <a:pPr>
                <a:defRPr/>
              </a:pPr>
              <a:t>18</a:t>
            </a:fld>
            <a:endParaRPr lang="ru-RU" alt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275606"/>
            <a:ext cx="5184576" cy="2862322"/>
          </a:xfrm>
          <a:prstGeom prst="rect">
            <a:avLst/>
          </a:prstGeom>
          <a:solidFill>
            <a:srgbClr val="5A5434"/>
          </a:solidFill>
        </p:spPr>
        <p:txBody>
          <a:bodyPr wrap="square">
            <a:spAutoFit/>
          </a:bodyPr>
          <a:lstStyle/>
          <a:p>
            <a:pPr indent="215900">
              <a:spcAft>
                <a:spcPts val="0"/>
              </a:spcAft>
            </a:pPr>
            <a:r>
              <a:rPr lang="uk-UA" spc="20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/>
              </a:rPr>
              <a:t>1.	Звільніть робоче місце від предметів, які непотрібні для проведення досліду.</a:t>
            </a:r>
            <a:endParaRPr lang="ru-RU" dirty="0">
              <a:solidFill>
                <a:schemeClr val="bg1"/>
              </a:solidFill>
              <a:latin typeface="UAF Sans Medium" pitchFamily="2" charset="-52"/>
              <a:ea typeface="UAF Sans Medium" pitchFamily="2" charset="-52"/>
              <a:cs typeface="Times New Roman"/>
            </a:endParaRPr>
          </a:p>
          <a:p>
            <a:pPr indent="215900">
              <a:spcAft>
                <a:spcPts val="0"/>
              </a:spcAft>
            </a:pPr>
            <a:r>
              <a:rPr lang="uk-UA" spc="20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/>
              </a:rPr>
              <a:t>2.	Чітко визначте порядок і правила безпечного виконання досліду.</a:t>
            </a:r>
            <a:endParaRPr lang="ru-RU" dirty="0">
              <a:solidFill>
                <a:schemeClr val="bg1"/>
              </a:solidFill>
              <a:latin typeface="UAF Sans Medium" pitchFamily="2" charset="-52"/>
              <a:ea typeface="UAF Sans Medium" pitchFamily="2" charset="-52"/>
              <a:cs typeface="Times New Roman"/>
            </a:endParaRPr>
          </a:p>
          <a:p>
            <a:pPr indent="215900">
              <a:spcAft>
                <a:spcPts val="0"/>
              </a:spcAft>
            </a:pPr>
            <a:r>
              <a:rPr lang="uk-UA" spc="20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/>
              </a:rPr>
              <a:t>3.	Перевірте наявність і надійність посуду, приладів та реактивів, необхідних для виконання досліду.</a:t>
            </a:r>
            <a:endParaRPr lang="ru-RU" dirty="0">
              <a:solidFill>
                <a:schemeClr val="bg1"/>
              </a:solidFill>
              <a:latin typeface="UAF Sans Medium" pitchFamily="2" charset="-52"/>
              <a:ea typeface="UAF Sans Medium" pitchFamily="2" charset="-52"/>
              <a:cs typeface="Times New Roman"/>
            </a:endParaRPr>
          </a:p>
          <a:p>
            <a:pPr indent="215900">
              <a:spcAft>
                <a:spcPts val="0"/>
              </a:spcAft>
            </a:pPr>
            <a:r>
              <a:rPr lang="uk-UA" spc="20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/>
              </a:rPr>
              <a:t>4.	Починайте виконувати завдання тільки з дозволу вчителя.</a:t>
            </a:r>
            <a:endParaRPr lang="ru-RU" dirty="0">
              <a:solidFill>
                <a:schemeClr val="bg1"/>
              </a:solidFill>
              <a:latin typeface="UAF Sans Medium" pitchFamily="2" charset="-52"/>
              <a:ea typeface="UAF Sans Medium" pitchFamily="2" charset="-52"/>
              <a:cs typeface="Times New Roman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B67DE25-675E-97FA-3878-471572C54E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585033"/>
            <a:ext cx="504056" cy="504056"/>
          </a:xfrm>
          <a:prstGeom prst="rect">
            <a:avLst/>
          </a:prstGeom>
        </p:spPr>
      </p:pic>
      <p:pic>
        <p:nvPicPr>
          <p:cNvPr id="10242" name="Picture 2" descr="Охорона праці, техніка безпеки і пожежна безпека у Річицькому ліцеї :  Інструкції з охорони праці в кабінеті хімії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384687"/>
            <a:ext cx="3317482" cy="174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36225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5A5434"/>
          </a:solidFill>
        </p:spPr>
        <p:txBody>
          <a:bodyPr>
            <a:normAutofit/>
          </a:bodyPr>
          <a:lstStyle/>
          <a:p>
            <a:r>
              <a:rPr lang="ru-RU" sz="2800" b="1" dirty="0" err="1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Дослід</a:t>
            </a:r>
            <a:r>
              <a:rPr lang="ru-RU" sz="2800" b="1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 1. </a:t>
            </a:r>
            <a:r>
              <a:rPr lang="ru-RU" sz="2800" b="1" dirty="0" err="1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Якісна</a:t>
            </a:r>
            <a:r>
              <a:rPr lang="ru-RU" sz="2800" b="1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реакція</a:t>
            </a:r>
            <a:r>
              <a:rPr lang="ru-RU" sz="2800" b="1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 на хлорид-</a:t>
            </a:r>
            <a:r>
              <a:rPr lang="ru-RU" sz="2800" b="1" dirty="0" err="1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йон</a:t>
            </a:r>
            <a:endParaRPr lang="en-US" sz="2800" dirty="0">
              <a:solidFill>
                <a:schemeClr val="bg1"/>
              </a:solidFill>
              <a:latin typeface="UAF Sans Medium" pitchFamily="2" charset="-52"/>
              <a:ea typeface="UAF Sans Medium" pitchFamily="2" charset="-52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73823F-D99E-419B-9C02-3EFA2FCA7C90}" type="slidenum">
              <a:rPr lang="ru-RU" altLang="ru-RU" smtClean="0"/>
              <a:pPr>
                <a:defRPr/>
              </a:pPr>
              <a:t>19</a:t>
            </a:fld>
            <a:endParaRPr lang="ru-RU" alt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1419622"/>
            <a:ext cx="6923112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err="1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Хід</a:t>
            </a:r>
            <a:r>
              <a:rPr lang="ru-RU" sz="2800" b="1" i="1" dirty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роботи</a:t>
            </a:r>
            <a:r>
              <a:rPr lang="ru-RU" sz="2800" b="1" i="1" dirty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:</a:t>
            </a:r>
            <a:endParaRPr lang="ru-RU" sz="2800" b="1" i="1" dirty="0" smtClean="0">
              <a:solidFill>
                <a:srgbClr val="212121"/>
              </a:solidFill>
              <a:latin typeface="UAF Sans Medium" pitchFamily="2" charset="-52"/>
              <a:ea typeface="UAF Sans Medium" pitchFamily="2" charset="-52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У </a:t>
            </a:r>
            <a:r>
              <a:rPr lang="ru-RU" sz="2400" dirty="0" err="1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пробірку</a:t>
            </a:r>
            <a:r>
              <a:rPr lang="ru-RU" sz="2400" dirty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наливаємо</a:t>
            </a:r>
            <a:r>
              <a:rPr lang="ru-RU" sz="2400" dirty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 1 мл </a:t>
            </a:r>
            <a:r>
              <a:rPr lang="ru-RU" sz="2400" dirty="0" err="1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розчину</a:t>
            </a:r>
            <a:r>
              <a:rPr lang="ru-RU" sz="2400" dirty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натрій</a:t>
            </a:r>
            <a:r>
              <a:rPr lang="ru-RU" sz="2400" dirty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 хлориду та </a:t>
            </a:r>
            <a:r>
              <a:rPr lang="ru-RU" sz="2400" dirty="0" err="1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додаємо</a:t>
            </a:r>
            <a:r>
              <a:rPr lang="ru-RU" sz="2400" dirty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 1-2 </a:t>
            </a:r>
            <a:r>
              <a:rPr lang="ru-RU" sz="2400" dirty="0" err="1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краплі</a:t>
            </a:r>
            <a:r>
              <a:rPr lang="ru-RU" sz="2400" dirty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розчину</a:t>
            </a:r>
            <a:r>
              <a:rPr lang="ru-RU" sz="2400" dirty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аргентум</a:t>
            </a:r>
            <a:r>
              <a:rPr lang="ru-RU" sz="2400" dirty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нітрату</a:t>
            </a:r>
            <a:r>
              <a:rPr lang="ru-RU" sz="2400" dirty="0" smtClean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.</a:t>
            </a:r>
          </a:p>
          <a:p>
            <a:endParaRPr lang="ru-RU" sz="2400" dirty="0">
              <a:solidFill>
                <a:srgbClr val="212121"/>
              </a:solidFill>
              <a:latin typeface="UAF Sans Medium" pitchFamily="2" charset="-52"/>
              <a:ea typeface="UAF Sans Medium" pitchFamily="2" charset="-52"/>
              <a:cs typeface="Times New Roman" panose="02020603050405020304" pitchFamily="18" charset="0"/>
            </a:endParaRPr>
          </a:p>
          <a:p>
            <a:pPr lvl="0"/>
            <a:r>
              <a:rPr lang="ru-RU" sz="2800" b="1" i="1" dirty="0" err="1" smtClean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Спостереження</a:t>
            </a:r>
            <a:r>
              <a:rPr lang="ru-RU" sz="2800" b="1" i="1" dirty="0" smtClean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 :</a:t>
            </a:r>
            <a:endParaRPr lang="en-US" sz="2800" dirty="0">
              <a:latin typeface="UAF Sans Medium" pitchFamily="2" charset="-52"/>
              <a:ea typeface="UAF Sans Medium" pitchFamily="2" charset="-52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B67DE25-675E-97FA-3878-471572C54E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585033"/>
            <a:ext cx="504056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887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73823F-D99E-419B-9C02-3EFA2FCA7C90}" type="slidenum">
              <a:rPr lang="ru-RU" altLang="ru-RU" smtClean="0"/>
              <a:pPr>
                <a:defRPr/>
              </a:pPr>
              <a:t>2</a:t>
            </a:fld>
            <a:endParaRPr lang="ru-RU" altLang="ru-RU" dirty="0"/>
          </a:p>
        </p:txBody>
      </p:sp>
      <p:sp>
        <p:nvSpPr>
          <p:cNvPr id="8" name="Google Shape;1233;p49">
            <a:extLst>
              <a:ext uri="{FF2B5EF4-FFF2-40B4-BE49-F238E27FC236}">
                <a16:creationId xmlns:a16="http://schemas.microsoft.com/office/drawing/2014/main" id="{E192D56D-BB03-7406-75A7-3B9769A8CFC4}"/>
              </a:ext>
            </a:extLst>
          </p:cNvPr>
          <p:cNvSpPr txBox="1"/>
          <p:nvPr/>
        </p:nvSpPr>
        <p:spPr>
          <a:xfrm>
            <a:off x="251520" y="267494"/>
            <a:ext cx="8712968" cy="2448272"/>
          </a:xfrm>
          <a:prstGeom prst="rect">
            <a:avLst/>
          </a:prstGeom>
          <a:solidFill>
            <a:srgbClr val="5A5434"/>
          </a:solidFill>
          <a:ln w="38100"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uk-UA"/>
            </a:defPPr>
            <a:lvl1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A2D32"/>
              </a:buClr>
              <a:buSzPts val="1100"/>
              <a:buFont typeface="Arial"/>
              <a:buNone/>
              <a:defRPr sz="1400" b="1" kern="0">
                <a:solidFill>
                  <a:schemeClr val="bg1"/>
                </a:solidFill>
                <a:latin typeface="UAF Sans OnBoard" pitchFamily="2" charset="-52"/>
                <a:ea typeface="UAF Sans OnBoard" pitchFamily="2" charset="-52"/>
                <a:cs typeface="Nunito Sans"/>
              </a:defRPr>
            </a:lvl1pPr>
          </a:lstStyle>
          <a:p>
            <a:r>
              <a:rPr lang="ru-RU" sz="2000" i="1" dirty="0" err="1">
                <a:solidFill>
                  <a:srgbClr val="FFC000"/>
                </a:solidFill>
              </a:rPr>
              <a:t>Солі</a:t>
            </a:r>
            <a:r>
              <a:rPr lang="ru-RU" sz="2000" i="1" dirty="0"/>
              <a:t> </a:t>
            </a:r>
            <a:r>
              <a:rPr lang="ru-RU" sz="2000" dirty="0"/>
              <a:t>– </a:t>
            </a:r>
            <a:r>
              <a:rPr lang="ru-RU" sz="2000" dirty="0" err="1"/>
              <a:t>це</a:t>
            </a:r>
            <a:r>
              <a:rPr lang="ru-RU" sz="2000" dirty="0"/>
              <a:t> </a:t>
            </a:r>
            <a:r>
              <a:rPr lang="ru-RU" sz="2000" dirty="0" err="1"/>
              <a:t>складні</a:t>
            </a:r>
            <a:r>
              <a:rPr lang="ru-RU" sz="2000" dirty="0"/>
              <a:t> </a:t>
            </a:r>
            <a:r>
              <a:rPr lang="ru-RU" sz="2000" dirty="0" err="1"/>
              <a:t>речовини</a:t>
            </a:r>
            <a:r>
              <a:rPr lang="ru-RU" sz="2000" dirty="0"/>
              <a:t>, до складу </a:t>
            </a:r>
            <a:r>
              <a:rPr lang="ru-RU" sz="2000" dirty="0" err="1"/>
              <a:t>яких</a:t>
            </a:r>
            <a:r>
              <a:rPr lang="ru-RU" sz="2000" dirty="0"/>
              <a:t> </a:t>
            </a:r>
            <a:r>
              <a:rPr lang="ru-RU" sz="2000" dirty="0" err="1"/>
              <a:t>входять</a:t>
            </a:r>
            <a:r>
              <a:rPr lang="ru-RU" sz="2000" dirty="0"/>
              <a:t> </a:t>
            </a:r>
            <a:r>
              <a:rPr lang="ru-RU" sz="2000" dirty="0" err="1"/>
              <a:t>атоми</a:t>
            </a:r>
            <a:r>
              <a:rPr lang="ru-RU" sz="2000" dirty="0"/>
              <a:t> </a:t>
            </a:r>
            <a:r>
              <a:rPr lang="ru-RU" sz="2000" dirty="0" err="1"/>
              <a:t>металу</a:t>
            </a:r>
            <a:r>
              <a:rPr lang="ru-RU" sz="2000" dirty="0"/>
              <a:t> й </a:t>
            </a:r>
            <a:r>
              <a:rPr lang="ru-RU" sz="2000" dirty="0" err="1"/>
              <a:t>кислотні</a:t>
            </a:r>
            <a:r>
              <a:rPr lang="ru-RU" sz="2000" dirty="0"/>
              <a:t> </a:t>
            </a:r>
            <a:r>
              <a:rPr lang="ru-RU" sz="2000" dirty="0" err="1"/>
              <a:t>залишки</a:t>
            </a:r>
            <a:r>
              <a:rPr lang="ru-RU" sz="2000" dirty="0"/>
              <a:t> </a:t>
            </a:r>
            <a:r>
              <a:rPr lang="ru-RU" sz="2000" b="0" dirty="0"/>
              <a:t> </a:t>
            </a:r>
            <a:endParaRPr lang="uk-UA" sz="2000" dirty="0">
              <a:sym typeface="Nunito Sans"/>
            </a:endParaRPr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id="{58758005-5664-2A2E-2162-1DDC955C2F97}"/>
              </a:ext>
            </a:extLst>
          </p:cNvPr>
          <p:cNvSpPr txBox="1">
            <a:spLocks/>
          </p:cNvSpPr>
          <p:nvPr/>
        </p:nvSpPr>
        <p:spPr>
          <a:xfrm>
            <a:off x="1133649" y="4444320"/>
            <a:ext cx="5832648" cy="53438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endParaRPr lang="en-US" sz="1400" dirty="0">
              <a:solidFill>
                <a:srgbClr val="4D4634"/>
              </a:solidFill>
              <a:latin typeface="UAF Sans SemiBold" pitchFamily="2" charset="-52"/>
              <a:ea typeface="UAF Sans SemiBold" pitchFamily="2" charset="-52"/>
            </a:endParaRPr>
          </a:p>
        </p:txBody>
      </p:sp>
      <p:pic>
        <p:nvPicPr>
          <p:cNvPr id="10" name="Рисунок 4">
            <a:extLst>
              <a:ext uri="{FF2B5EF4-FFF2-40B4-BE49-F238E27FC236}">
                <a16:creationId xmlns:a16="http://schemas.microsoft.com/office/drawing/2014/main" id="{D6BC7B3A-BA38-595E-F517-CFCDDF0B2A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162" y="4425990"/>
            <a:ext cx="504056" cy="504056"/>
          </a:xfrm>
          <a:prstGeom prst="rect">
            <a:avLst/>
          </a:prstGeom>
        </p:spPr>
      </p:pic>
      <p:pic>
        <p:nvPicPr>
          <p:cNvPr id="7" name="Picture 2" descr="Картинки по запросу &quot;NaCl соль&quot;">
            <a:extLst>
              <a:ext uri="{FF2B5EF4-FFF2-40B4-BE49-F238E27FC236}">
                <a16:creationId xmlns:a16="http://schemas.microsoft.com/office/drawing/2014/main" id="{C1BC075B-9408-489B-8F1B-6E128E9DAB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31789"/>
            <a:ext cx="2633181" cy="1611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Картинки по запросу &quot;(𝐶𝑎𝐶𝑂)3&quot;">
            <a:extLst>
              <a:ext uri="{FF2B5EF4-FFF2-40B4-BE49-F238E27FC236}">
                <a16:creationId xmlns:a16="http://schemas.microsoft.com/office/drawing/2014/main" id="{22291868-462B-46C2-801E-19F19D8973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952" y="2931789"/>
            <a:ext cx="2260938" cy="1611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Картинки по запросу &quot;𝐶𝑢𝑆𝑂4&quot;">
            <a:extLst>
              <a:ext uri="{FF2B5EF4-FFF2-40B4-BE49-F238E27FC236}">
                <a16:creationId xmlns:a16="http://schemas.microsoft.com/office/drawing/2014/main" id="{9674DF10-9D30-4564-8236-7273700291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868" y="2901118"/>
            <a:ext cx="2452362" cy="1680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55123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5A5434"/>
          </a:solidFill>
        </p:spPr>
        <p:txBody>
          <a:bodyPr>
            <a:normAutofit/>
          </a:bodyPr>
          <a:lstStyle/>
          <a:p>
            <a:r>
              <a:rPr lang="ru-RU" sz="2800" dirty="0" err="1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Дослід</a:t>
            </a:r>
            <a:r>
              <a:rPr lang="ru-RU" sz="2800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 2. </a:t>
            </a:r>
            <a:r>
              <a:rPr lang="ru-RU" sz="2800" b="1" dirty="0" err="1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Якісна</a:t>
            </a:r>
            <a:r>
              <a:rPr lang="ru-RU" sz="2800" b="1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реакція</a:t>
            </a:r>
            <a:r>
              <a:rPr lang="ru-RU" sz="2800" b="1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 на сульфат-</a:t>
            </a:r>
            <a:r>
              <a:rPr lang="ru-RU" sz="2800" b="1" dirty="0" err="1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йон</a:t>
            </a:r>
            <a:endParaRPr lang="en-US" sz="2800" dirty="0">
              <a:solidFill>
                <a:schemeClr val="bg1"/>
              </a:solidFill>
              <a:latin typeface="UAF Sans Medium" pitchFamily="2" charset="-52"/>
              <a:ea typeface="UAF Sans Medium" pitchFamily="2" charset="-52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73823F-D99E-419B-9C02-3EFA2FCA7C90}" type="slidenum">
              <a:rPr lang="ru-RU" altLang="ru-RU" smtClean="0"/>
              <a:pPr>
                <a:defRPr/>
              </a:pPr>
              <a:t>20</a:t>
            </a:fld>
            <a:endParaRPr lang="ru-RU" alt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B67DE25-675E-97FA-3878-471572C54E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585033"/>
            <a:ext cx="504056" cy="50405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83568" y="1275606"/>
            <a:ext cx="77048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err="1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Хід</a:t>
            </a:r>
            <a:r>
              <a:rPr lang="ru-RU" sz="3200" b="1" i="1" dirty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роботи</a:t>
            </a:r>
            <a:r>
              <a:rPr lang="ru-RU" sz="3200" b="1" i="1" dirty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:</a:t>
            </a:r>
            <a:endParaRPr lang="ru-RU" sz="3200" b="1" i="1" dirty="0" smtClean="0">
              <a:solidFill>
                <a:srgbClr val="212121"/>
              </a:solidFill>
              <a:latin typeface="UAF Sans Medium" pitchFamily="2" charset="-52"/>
              <a:ea typeface="UAF Sans Medium" pitchFamily="2" charset="-52"/>
              <a:cs typeface="Times New Roman" panose="02020603050405020304" pitchFamily="18" charset="0"/>
            </a:endParaRPr>
          </a:p>
          <a:p>
            <a:r>
              <a:rPr lang="ru-RU" sz="2800" dirty="0" smtClean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У </a:t>
            </a:r>
            <a:r>
              <a:rPr lang="ru-RU" sz="2800" dirty="0" err="1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пробірку</a:t>
            </a:r>
            <a:r>
              <a:rPr lang="ru-RU" sz="2800" dirty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налийте</a:t>
            </a:r>
            <a:r>
              <a:rPr lang="ru-RU" sz="2800" dirty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 1 мл </a:t>
            </a:r>
            <a:r>
              <a:rPr lang="ru-RU" sz="2800" dirty="0" err="1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розчину</a:t>
            </a:r>
            <a:r>
              <a:rPr lang="ru-RU" sz="2800" dirty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натрій</a:t>
            </a:r>
            <a:r>
              <a:rPr lang="ru-RU" sz="2800" dirty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 сульфату та додайте 1-2 </a:t>
            </a:r>
            <a:r>
              <a:rPr lang="ru-RU" sz="2800" dirty="0" err="1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краплі</a:t>
            </a:r>
            <a:r>
              <a:rPr lang="ru-RU" sz="2800" dirty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розчину</a:t>
            </a:r>
            <a:r>
              <a:rPr lang="ru-RU" sz="2800" dirty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барій</a:t>
            </a:r>
            <a:r>
              <a:rPr lang="ru-RU" sz="2800" dirty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 хлориду. </a:t>
            </a:r>
            <a:endParaRPr lang="ru-RU" sz="2800" dirty="0" smtClean="0">
              <a:solidFill>
                <a:srgbClr val="212121"/>
              </a:solidFill>
              <a:latin typeface="UAF Sans Medium" pitchFamily="2" charset="-52"/>
              <a:ea typeface="UAF Sans Medium" pitchFamily="2" charset="-52"/>
              <a:cs typeface="Times New Roman" panose="02020603050405020304" pitchFamily="18" charset="0"/>
            </a:endParaRPr>
          </a:p>
          <a:p>
            <a:endParaRPr lang="ru-RU" sz="3200" dirty="0">
              <a:solidFill>
                <a:srgbClr val="212121"/>
              </a:solidFill>
              <a:latin typeface="UAF Sans Medium" pitchFamily="2" charset="-52"/>
              <a:ea typeface="UAF Sans Medium" pitchFamily="2" charset="-52"/>
              <a:cs typeface="Times New Roman" panose="02020603050405020304" pitchFamily="18" charset="0"/>
            </a:endParaRPr>
          </a:p>
          <a:p>
            <a:pPr lvl="0"/>
            <a:r>
              <a:rPr lang="ru-RU" sz="3200" b="1" i="1" dirty="0" err="1" smtClean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Спостереження</a:t>
            </a:r>
            <a:r>
              <a:rPr lang="ru-RU" sz="3200" b="1" i="1" dirty="0" smtClean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 :</a:t>
            </a:r>
            <a:endParaRPr lang="en-US" sz="3200" dirty="0">
              <a:latin typeface="UAF Sans Medium" pitchFamily="2" charset="-52"/>
              <a:ea typeface="UAF Sans Medium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4717628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5A5434"/>
          </a:solidFill>
        </p:spPr>
        <p:txBody>
          <a:bodyPr>
            <a:normAutofit/>
          </a:bodyPr>
          <a:lstStyle/>
          <a:p>
            <a:r>
              <a:rPr lang="ru-RU" sz="2800" dirty="0" err="1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Дослід</a:t>
            </a:r>
            <a:r>
              <a:rPr lang="ru-RU" sz="2800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 3. </a:t>
            </a:r>
            <a:r>
              <a:rPr lang="ru-RU" sz="2800" b="1" dirty="0" err="1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Якісна</a:t>
            </a:r>
            <a:r>
              <a:rPr lang="ru-RU" sz="2800" b="1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реакція</a:t>
            </a:r>
            <a:r>
              <a:rPr lang="ru-RU" sz="2800" b="1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 на карбонат-</a:t>
            </a:r>
            <a:r>
              <a:rPr lang="ru-RU" sz="2800" b="1" dirty="0" err="1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йон</a:t>
            </a:r>
            <a:endParaRPr lang="en-US" sz="2800" dirty="0">
              <a:solidFill>
                <a:schemeClr val="bg1"/>
              </a:solidFill>
              <a:latin typeface="UAF Sans Medium" pitchFamily="2" charset="-52"/>
              <a:ea typeface="UAF Sans Medium" pitchFamily="2" charset="-52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73823F-D99E-419B-9C02-3EFA2FCA7C90}" type="slidenum">
              <a:rPr lang="ru-RU" altLang="ru-RU" smtClean="0"/>
              <a:pPr>
                <a:defRPr/>
              </a:pPr>
              <a:t>21</a:t>
            </a:fld>
            <a:endParaRPr lang="ru-RU" alt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347614"/>
            <a:ext cx="86044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err="1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Хід</a:t>
            </a:r>
            <a:r>
              <a:rPr lang="ru-RU" sz="3200" b="1" i="1" dirty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роботи</a:t>
            </a:r>
            <a:r>
              <a:rPr lang="ru-RU" sz="3200" b="1" i="1" dirty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 </a:t>
            </a:r>
            <a:r>
              <a:rPr lang="ru-RU" sz="3200" b="1" i="1" dirty="0" smtClean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:</a:t>
            </a:r>
          </a:p>
          <a:p>
            <a:r>
              <a:rPr lang="ru-RU" sz="2800" dirty="0" smtClean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У </a:t>
            </a:r>
            <a:r>
              <a:rPr lang="ru-RU" sz="2800" dirty="0" err="1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пробірку</a:t>
            </a:r>
            <a:r>
              <a:rPr lang="ru-RU" sz="2800" dirty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налийте</a:t>
            </a:r>
            <a:r>
              <a:rPr lang="ru-RU" sz="2800" dirty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 1 мл </a:t>
            </a:r>
            <a:r>
              <a:rPr lang="ru-RU" sz="2800" dirty="0" err="1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розчину</a:t>
            </a:r>
            <a:r>
              <a:rPr lang="ru-RU" sz="2800" dirty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натрій</a:t>
            </a:r>
            <a:r>
              <a:rPr lang="ru-RU" sz="2800" dirty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 карбонату та додайте 1 мл </a:t>
            </a:r>
            <a:r>
              <a:rPr lang="ru-RU" sz="2800" dirty="0" err="1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розчину</a:t>
            </a:r>
            <a:r>
              <a:rPr lang="ru-RU" sz="2800" dirty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хлоридної</a:t>
            </a:r>
            <a:r>
              <a:rPr lang="ru-RU" sz="2800" dirty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кислоти</a:t>
            </a:r>
            <a:r>
              <a:rPr lang="ru-RU" sz="2800" dirty="0" smtClean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 smtClean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rgbClr val="212121"/>
              </a:solidFill>
              <a:latin typeface="UAF Sans Medium" pitchFamily="2" charset="-52"/>
              <a:ea typeface="UAF Sans Medium" pitchFamily="2" charset="-52"/>
              <a:cs typeface="Times New Roman" panose="02020603050405020304" pitchFamily="18" charset="0"/>
            </a:endParaRPr>
          </a:p>
          <a:p>
            <a:pPr lvl="0"/>
            <a:r>
              <a:rPr lang="ru-RU" sz="3200" b="1" i="1" dirty="0" err="1" smtClean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Спостереження</a:t>
            </a:r>
            <a:r>
              <a:rPr lang="ru-RU" sz="3200" b="1" i="1" dirty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:</a:t>
            </a:r>
            <a:endParaRPr lang="en-US" sz="3200" dirty="0">
              <a:latin typeface="UAF Sans Medium" pitchFamily="2" charset="-52"/>
              <a:ea typeface="UAF Sans Medium" pitchFamily="2" charset="-52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B67DE25-675E-97FA-3878-471572C54E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585033"/>
            <a:ext cx="504056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7023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5A5434"/>
          </a:solidFill>
        </p:spPr>
        <p:txBody>
          <a:bodyPr>
            <a:normAutofit/>
          </a:bodyPr>
          <a:lstStyle/>
          <a:p>
            <a:r>
              <a:rPr lang="ru-RU" sz="2800" b="1" dirty="0" err="1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Дослід</a:t>
            </a:r>
            <a:r>
              <a:rPr lang="ru-RU" sz="2800" b="1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 4. </a:t>
            </a:r>
            <a:r>
              <a:rPr lang="ru-RU" sz="2800" b="1" dirty="0" err="1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Якісна</a:t>
            </a:r>
            <a:r>
              <a:rPr lang="ru-RU" sz="2800" b="1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реакція</a:t>
            </a:r>
            <a:r>
              <a:rPr lang="ru-RU" sz="2800" b="1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 на </a:t>
            </a:r>
            <a:r>
              <a:rPr lang="ru-RU" sz="2800" b="1" dirty="0" err="1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ортофосфат-йон</a:t>
            </a:r>
            <a:endParaRPr lang="en-US" sz="2800" dirty="0">
              <a:solidFill>
                <a:schemeClr val="bg1"/>
              </a:solidFill>
              <a:latin typeface="UAF Sans Medium" pitchFamily="2" charset="-52"/>
              <a:ea typeface="UAF Sans Medium" pitchFamily="2" charset="-52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73823F-D99E-419B-9C02-3EFA2FCA7C90}" type="slidenum">
              <a:rPr lang="ru-RU" altLang="ru-RU" smtClean="0"/>
              <a:pPr>
                <a:defRPr/>
              </a:pPr>
              <a:t>22</a:t>
            </a:fld>
            <a:endParaRPr lang="ru-RU" alt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82997" y="1347614"/>
            <a:ext cx="8229600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err="1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Хід</a:t>
            </a:r>
            <a:r>
              <a:rPr lang="ru-RU" sz="3200" b="1" i="1" dirty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роботи</a:t>
            </a:r>
            <a:r>
              <a:rPr lang="ru-RU" sz="3200" b="1" i="1" dirty="0" smtClean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:</a:t>
            </a:r>
          </a:p>
          <a:p>
            <a:r>
              <a:rPr lang="ru-RU" sz="2800" dirty="0" smtClean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До </a:t>
            </a:r>
            <a:r>
              <a:rPr lang="ru-RU" sz="2800" dirty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1 мл </a:t>
            </a:r>
            <a:r>
              <a:rPr lang="ru-RU" sz="2800" dirty="0" err="1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розчину</a:t>
            </a:r>
            <a:r>
              <a:rPr lang="ru-RU" sz="2800" dirty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натрій</a:t>
            </a:r>
            <a:r>
              <a:rPr lang="ru-RU" sz="2800" dirty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ортофосфату</a:t>
            </a:r>
            <a:r>
              <a:rPr lang="ru-RU" sz="2800" dirty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 додайте 4 </a:t>
            </a:r>
            <a:r>
              <a:rPr lang="ru-RU" sz="2800" dirty="0" err="1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краплі</a:t>
            </a:r>
            <a:r>
              <a:rPr lang="ru-RU" sz="2800" dirty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розчину</a:t>
            </a:r>
            <a:r>
              <a:rPr lang="ru-RU" sz="2800" dirty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аргентум</a:t>
            </a:r>
            <a:r>
              <a:rPr lang="ru-RU" sz="2800" dirty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нітрату</a:t>
            </a:r>
            <a:r>
              <a:rPr lang="ru-RU" sz="2800" dirty="0" smtClean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.</a:t>
            </a:r>
          </a:p>
          <a:p>
            <a:r>
              <a:rPr lang="ru-RU" sz="2800" dirty="0" smtClean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 </a:t>
            </a:r>
            <a:endParaRPr lang="ru-RU" sz="2800" dirty="0">
              <a:solidFill>
                <a:srgbClr val="212121"/>
              </a:solidFill>
              <a:latin typeface="UAF Sans Medium" pitchFamily="2" charset="-52"/>
              <a:ea typeface="UAF Sans Medium" pitchFamily="2" charset="-52"/>
              <a:cs typeface="Times New Roman" panose="02020603050405020304" pitchFamily="18" charset="0"/>
            </a:endParaRPr>
          </a:p>
          <a:p>
            <a:pPr lvl="0"/>
            <a:r>
              <a:rPr lang="ru-RU" sz="3200" b="1" i="1" dirty="0" err="1" smtClean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Спостереження</a:t>
            </a:r>
            <a:r>
              <a:rPr lang="ru-RU" sz="3200" b="1" i="1" dirty="0" smtClean="0">
                <a:solidFill>
                  <a:srgbClr val="212121"/>
                </a:solidFill>
                <a:latin typeface="UAF Sans Medium" pitchFamily="2" charset="-52"/>
                <a:ea typeface="UAF Sans Medium" pitchFamily="2" charset="-52"/>
                <a:cs typeface="Times New Roman" panose="02020603050405020304" pitchFamily="18" charset="0"/>
              </a:rPr>
              <a:t>:</a:t>
            </a:r>
            <a:endParaRPr lang="en-US" sz="3200" dirty="0">
              <a:latin typeface="UAF Sans Medium" pitchFamily="2" charset="-52"/>
              <a:ea typeface="UAF Sans Medium" pitchFamily="2" charset="-52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B67DE25-675E-97FA-3878-471572C54E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585033"/>
            <a:ext cx="504056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5703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5A5434"/>
          </a:solidFill>
        </p:spPr>
        <p:txBody>
          <a:bodyPr>
            <a:normAutofit/>
          </a:bodyPr>
          <a:lstStyle/>
          <a:p>
            <a:r>
              <a:rPr lang="ru-RU" sz="2800" b="1" kern="0" dirty="0" err="1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Дослід</a:t>
            </a:r>
            <a:r>
              <a:rPr lang="ru-RU" sz="2800" b="1" kern="0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 5.</a:t>
            </a:r>
            <a:r>
              <a:rPr lang="ru-RU" sz="2800" kern="0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Визначення</a:t>
            </a:r>
            <a:r>
              <a:rPr lang="ru-RU" sz="2800" b="1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 складу </a:t>
            </a:r>
            <a:r>
              <a:rPr lang="ru-RU" sz="2800" b="1" dirty="0" err="1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солі</a:t>
            </a:r>
            <a:endParaRPr lang="en-US" sz="2800" dirty="0">
              <a:solidFill>
                <a:schemeClr val="bg1"/>
              </a:solidFill>
              <a:latin typeface="UAF Sans Medium" pitchFamily="2" charset="-52"/>
              <a:ea typeface="UAF Sans Medium" pitchFamily="2" charset="-52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73823F-D99E-419B-9C02-3EFA2FCA7C90}" type="slidenum">
              <a:rPr lang="ru-RU" altLang="ru-RU" smtClean="0"/>
              <a:pPr>
                <a:defRPr/>
              </a:pPr>
              <a:t>23</a:t>
            </a:fld>
            <a:endParaRPr lang="ru-RU" alt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1275606"/>
            <a:ext cx="7632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fontAlgn="t">
              <a:buNone/>
            </a:pPr>
            <a:r>
              <a:rPr lang="ru-RU" sz="2000" b="1" i="1" dirty="0" err="1">
                <a:solidFill>
                  <a:srgbClr val="4D4634"/>
                </a:solidFill>
                <a:latin typeface="UAF Sans SemiBold" pitchFamily="2" charset="-52"/>
                <a:ea typeface="UAF Sans SemiBold" pitchFamily="2" charset="-52"/>
                <a:cs typeface="Times New Roman" panose="02020603050405020304" pitchFamily="18" charset="0"/>
              </a:rPr>
              <a:t>Доведіть</a:t>
            </a:r>
            <a:r>
              <a:rPr lang="ru-RU" sz="2000" b="1" i="1" dirty="0">
                <a:solidFill>
                  <a:srgbClr val="4D4634"/>
                </a:solidFill>
                <a:latin typeface="UAF Sans SemiBold" pitchFamily="2" charset="-52"/>
                <a:ea typeface="UAF Sans SemiBold" pitchFamily="2" charset="-52"/>
                <a:cs typeface="Times New Roman" panose="02020603050405020304" pitchFamily="18" charset="0"/>
              </a:rPr>
              <a:t>, </a:t>
            </a:r>
            <a:r>
              <a:rPr lang="ru-RU" sz="2000" b="1" i="1" dirty="0" err="1">
                <a:solidFill>
                  <a:srgbClr val="4D4634"/>
                </a:solidFill>
                <a:latin typeface="UAF Sans SemiBold" pitchFamily="2" charset="-52"/>
                <a:ea typeface="UAF Sans SemiBold" pitchFamily="2" charset="-52"/>
                <a:cs typeface="Times New Roman" panose="02020603050405020304" pitchFamily="18" charset="0"/>
              </a:rPr>
              <a:t>що</a:t>
            </a:r>
            <a:r>
              <a:rPr lang="ru-RU" sz="2000" b="1" i="1" dirty="0">
                <a:solidFill>
                  <a:srgbClr val="4D4634"/>
                </a:solidFill>
                <a:latin typeface="UAF Sans SemiBold" pitchFamily="2" charset="-52"/>
                <a:ea typeface="UAF Sans SemiBold" pitchFamily="2" charset="-52"/>
                <a:cs typeface="Times New Roman" panose="02020603050405020304" pitchFamily="18" charset="0"/>
              </a:rPr>
              <a:t> видана вам </a:t>
            </a:r>
            <a:r>
              <a:rPr lang="ru-RU" sz="2000" b="1" i="1" dirty="0" err="1">
                <a:solidFill>
                  <a:srgbClr val="4D4634"/>
                </a:solidFill>
                <a:latin typeface="UAF Sans SemiBold" pitchFamily="2" charset="-52"/>
                <a:ea typeface="UAF Sans SemiBold" pitchFamily="2" charset="-52"/>
                <a:cs typeface="Times New Roman" panose="02020603050405020304" pitchFamily="18" charset="0"/>
              </a:rPr>
              <a:t>сіль</a:t>
            </a:r>
            <a:r>
              <a:rPr lang="ru-RU" sz="2000" b="1" i="1" dirty="0">
                <a:solidFill>
                  <a:srgbClr val="4D4634"/>
                </a:solidFill>
                <a:latin typeface="UAF Sans SemiBold" pitchFamily="2" charset="-52"/>
                <a:ea typeface="UAF Sans SemiBold" pitchFamily="2" charset="-52"/>
                <a:cs typeface="Times New Roman" panose="02020603050405020304" pitchFamily="18" charset="0"/>
              </a:rPr>
              <a:t> є </a:t>
            </a:r>
            <a:r>
              <a:rPr lang="ru-RU" sz="2000" b="1" i="1" dirty="0" err="1">
                <a:solidFill>
                  <a:srgbClr val="4D4634"/>
                </a:solidFill>
                <a:latin typeface="UAF Sans SemiBold" pitchFamily="2" charset="-52"/>
                <a:ea typeface="UAF Sans SemiBold" pitchFamily="2" charset="-52"/>
                <a:cs typeface="Times New Roman" panose="02020603050405020304" pitchFamily="18" charset="0"/>
              </a:rPr>
              <a:t>барій</a:t>
            </a:r>
            <a:r>
              <a:rPr lang="ru-RU" sz="2000" b="1" i="1" dirty="0">
                <a:solidFill>
                  <a:srgbClr val="4D4634"/>
                </a:solidFill>
                <a:latin typeface="UAF Sans SemiBold" pitchFamily="2" charset="-52"/>
                <a:ea typeface="UAF Sans SemiBold" pitchFamily="2" charset="-52"/>
                <a:cs typeface="Times New Roman" panose="02020603050405020304" pitchFamily="18" charset="0"/>
              </a:rPr>
              <a:t> </a:t>
            </a:r>
            <a:r>
              <a:rPr lang="ru-RU" sz="2000" b="1" i="1" dirty="0" smtClean="0">
                <a:solidFill>
                  <a:srgbClr val="4D4634"/>
                </a:solidFill>
                <a:latin typeface="UAF Sans SemiBold" pitchFamily="2" charset="-52"/>
                <a:ea typeface="UAF Sans SemiBold" pitchFamily="2" charset="-52"/>
                <a:cs typeface="Times New Roman" panose="02020603050405020304" pitchFamily="18" charset="0"/>
              </a:rPr>
              <a:t>хлоридом</a:t>
            </a:r>
            <a:endParaRPr lang="ru-RU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9054" y="1890236"/>
            <a:ext cx="492503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2000" kern="0" dirty="0" err="1" smtClean="0"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Якісною</a:t>
            </a:r>
            <a:r>
              <a:rPr lang="ru-RU" sz="2000" kern="0" dirty="0" smtClean="0"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 </a:t>
            </a:r>
            <a:r>
              <a:rPr lang="ru-RU" sz="2000" kern="0" dirty="0" err="1"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реакцією</a:t>
            </a:r>
            <a:r>
              <a:rPr lang="ru-RU" sz="2000" kern="0" dirty="0"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 на </a:t>
            </a:r>
            <a:r>
              <a:rPr lang="ru-RU" sz="2000" kern="0" dirty="0" err="1"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катіони</a:t>
            </a:r>
            <a:r>
              <a:rPr lang="ru-RU" sz="2000" kern="0" dirty="0"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 </a:t>
            </a:r>
            <a:r>
              <a:rPr lang="ru-RU" sz="2000" kern="0" dirty="0" err="1"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барію</a:t>
            </a:r>
            <a:r>
              <a:rPr lang="ru-RU" sz="2000" kern="0" dirty="0"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 є </a:t>
            </a:r>
            <a:r>
              <a:rPr lang="ru-RU" sz="2000" kern="0" dirty="0" err="1"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взаємодія</a:t>
            </a:r>
            <a:r>
              <a:rPr lang="ru-RU" sz="2000" kern="0" dirty="0"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 </a:t>
            </a:r>
            <a:r>
              <a:rPr lang="ru-RU" sz="2000" kern="0" dirty="0" err="1"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із</a:t>
            </a:r>
            <a:r>
              <a:rPr lang="ru-RU" sz="2000" kern="0" dirty="0"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 сульфатною кислотою (</a:t>
            </a:r>
            <a:r>
              <a:rPr lang="ru-RU" sz="2000" kern="0" dirty="0" err="1"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або</a:t>
            </a:r>
            <a:r>
              <a:rPr lang="ru-RU" sz="2000" kern="0" dirty="0"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 сульфатами). </a:t>
            </a:r>
            <a:endParaRPr lang="ru-RU" sz="2000" kern="0" dirty="0" smtClean="0">
              <a:latin typeface="UAF Sans Medium" pitchFamily="2" charset="-52"/>
              <a:ea typeface="UAF Sans Medium" pitchFamily="2" charset="-52"/>
              <a:cs typeface="Times New Roman" pitchFamily="18" charset="0"/>
            </a:endParaRPr>
          </a:p>
          <a:p>
            <a:pPr marL="342900" indent="-342900">
              <a:buAutoNum type="arabicPeriod"/>
            </a:pPr>
            <a:endParaRPr lang="ru-RU" sz="2000" kern="0" dirty="0" smtClean="0">
              <a:latin typeface="UAF Sans Medium" pitchFamily="2" charset="-52"/>
              <a:ea typeface="UAF Sans Medium" pitchFamily="2" charset="-52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ru-RU" sz="2000" kern="0" dirty="0" err="1"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Якісною</a:t>
            </a:r>
            <a:r>
              <a:rPr lang="ru-RU" sz="2000" kern="0" dirty="0"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 </a:t>
            </a:r>
            <a:r>
              <a:rPr lang="ru-RU" sz="2000" kern="0" dirty="0" err="1"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реакцією</a:t>
            </a:r>
            <a:r>
              <a:rPr lang="ru-RU" sz="2000" kern="0" dirty="0"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 на хлорид - </a:t>
            </a:r>
            <a:r>
              <a:rPr lang="ru-RU" sz="2000" kern="0" dirty="0" err="1"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аніон</a:t>
            </a:r>
            <a:r>
              <a:rPr lang="ru-RU" sz="2000" kern="0" dirty="0"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 є </a:t>
            </a:r>
            <a:r>
              <a:rPr lang="ru-RU" sz="2000" kern="0" dirty="0" err="1"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взаємодія</a:t>
            </a:r>
            <a:r>
              <a:rPr lang="ru-RU" sz="2000" kern="0" dirty="0"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 </a:t>
            </a:r>
            <a:r>
              <a:rPr lang="ru-RU" sz="2000" kern="0" dirty="0" err="1"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із</a:t>
            </a:r>
            <a:r>
              <a:rPr lang="ru-RU" sz="2000" kern="0" dirty="0"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 </a:t>
            </a:r>
            <a:r>
              <a:rPr lang="ru-RU" sz="2000" kern="0" dirty="0" err="1"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розчинними</a:t>
            </a:r>
            <a:r>
              <a:rPr lang="ru-RU" sz="2000" kern="0" dirty="0"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 солями </a:t>
            </a:r>
            <a:r>
              <a:rPr lang="ru-RU" sz="2000" kern="0" dirty="0" err="1"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аргентуму</a:t>
            </a:r>
            <a:r>
              <a:rPr lang="ru-RU" sz="2000" kern="0" dirty="0"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 (</a:t>
            </a:r>
            <a:r>
              <a:rPr lang="ru-RU" sz="2000" kern="0" dirty="0" err="1"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аргентум</a:t>
            </a:r>
            <a:r>
              <a:rPr lang="ru-RU" sz="2000" kern="0" dirty="0"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 </a:t>
            </a:r>
            <a:r>
              <a:rPr lang="ru-RU" sz="2000" kern="0" dirty="0" err="1"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нітрат</a:t>
            </a:r>
            <a:r>
              <a:rPr lang="ru-RU" sz="2000" kern="0" dirty="0"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)</a:t>
            </a:r>
            <a:endParaRPr lang="en-US" sz="2000" dirty="0">
              <a:latin typeface="UAF Sans Medium" pitchFamily="2" charset="-52"/>
              <a:ea typeface="UAF Sans Medium" pitchFamily="2" charset="-52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92080" y="2502723"/>
            <a:ext cx="3744416" cy="1200329"/>
          </a:xfrm>
          <a:prstGeom prst="rect">
            <a:avLst/>
          </a:prstGeom>
          <a:solidFill>
            <a:srgbClr val="5A5434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kern="0" dirty="0" err="1" smtClean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Скласти</a:t>
            </a:r>
            <a:r>
              <a:rPr lang="ru-RU" sz="2400" kern="0" dirty="0" smtClean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 </a:t>
            </a:r>
            <a:r>
              <a:rPr lang="ru-RU" sz="2400" kern="0" dirty="0" err="1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рівняння</a:t>
            </a:r>
            <a:r>
              <a:rPr lang="ru-RU" sz="2400" kern="0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 </a:t>
            </a:r>
            <a:r>
              <a:rPr lang="ru-RU" sz="2400" kern="0" dirty="0" err="1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реакції</a:t>
            </a:r>
            <a:r>
              <a:rPr lang="ru-RU" sz="2400" kern="0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 та </a:t>
            </a:r>
            <a:r>
              <a:rPr lang="ru-RU" sz="2400" kern="0" dirty="0" err="1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написати</a:t>
            </a:r>
            <a:r>
              <a:rPr lang="ru-RU" sz="2400" kern="0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 </a:t>
            </a:r>
            <a:r>
              <a:rPr lang="ru-RU" sz="2400" kern="0" dirty="0" err="1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спостереження</a:t>
            </a:r>
            <a:endParaRPr lang="ru-RU" sz="2400" kern="0" dirty="0">
              <a:solidFill>
                <a:schemeClr val="bg1"/>
              </a:solidFill>
              <a:latin typeface="UAF Sans Medium" pitchFamily="2" charset="-52"/>
              <a:ea typeface="UAF Sans Medium" pitchFamily="2" charset="-52"/>
              <a:cs typeface="Times New Roman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B67DE25-675E-97FA-3878-471572C54E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585033"/>
            <a:ext cx="504056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6836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5A5434"/>
          </a:solidFill>
        </p:spPr>
        <p:txBody>
          <a:bodyPr>
            <a:normAutofit/>
          </a:bodyPr>
          <a:lstStyle/>
          <a:p>
            <a:r>
              <a:rPr lang="ru-RU" sz="2800" b="1" dirty="0" err="1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Дослід</a:t>
            </a:r>
            <a:r>
              <a:rPr lang="ru-RU" sz="2800" b="1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 6.</a:t>
            </a:r>
            <a:r>
              <a:rPr lang="ru-RU" sz="2800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Визначення</a:t>
            </a:r>
            <a:r>
              <a:rPr lang="ru-RU" sz="2800" b="1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катіонів</a:t>
            </a:r>
            <a:endParaRPr lang="en-US" sz="2800" dirty="0">
              <a:solidFill>
                <a:schemeClr val="bg1"/>
              </a:solidFill>
              <a:latin typeface="UAF Sans Medium" pitchFamily="2" charset="-52"/>
              <a:ea typeface="UAF Sans Medium" pitchFamily="2" charset="-52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73823F-D99E-419B-9C02-3EFA2FCA7C90}" type="slidenum">
              <a:rPr lang="ru-RU" altLang="ru-RU" smtClean="0"/>
              <a:pPr>
                <a:defRPr/>
              </a:pPr>
              <a:t>24</a:t>
            </a:fld>
            <a:endParaRPr lang="ru-RU" alt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90704" y="1326751"/>
            <a:ext cx="8496944" cy="92333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UAF Sans SemiBold" pitchFamily="2" charset="-52"/>
                <a:ea typeface="UAF Sans SemiBold" pitchFamily="2" charset="-52"/>
                <a:cs typeface="Times New Roman" panose="02020603050405020304" pitchFamily="18" charset="0"/>
              </a:rPr>
              <a:t>У </a:t>
            </a:r>
            <a:r>
              <a:rPr lang="ru-RU" b="1" dirty="0" err="1">
                <a:solidFill>
                  <a:schemeClr val="bg1"/>
                </a:solidFill>
                <a:latin typeface="UAF Sans SemiBold" pitchFamily="2" charset="-52"/>
                <a:ea typeface="UAF Sans SemiBold" pitchFamily="2" charset="-52"/>
                <a:cs typeface="Times New Roman" panose="02020603050405020304" pitchFamily="18" charset="0"/>
              </a:rPr>
              <a:t>пробірках</a:t>
            </a:r>
            <a:r>
              <a:rPr lang="ru-RU" b="1" dirty="0">
                <a:solidFill>
                  <a:schemeClr val="bg1"/>
                </a:solidFill>
                <a:latin typeface="UAF Sans SemiBold" pitchFamily="2" charset="-52"/>
                <a:ea typeface="UAF Sans SemiBold" pitchFamily="2" charset="-52"/>
                <a:cs typeface="Times New Roman" panose="02020603050405020304" pitchFamily="18" charset="0"/>
              </a:rPr>
              <a:t> без </a:t>
            </a:r>
            <a:r>
              <a:rPr lang="ru-RU" b="1" dirty="0" err="1">
                <a:solidFill>
                  <a:schemeClr val="bg1"/>
                </a:solidFill>
                <a:latin typeface="UAF Sans SemiBold" pitchFamily="2" charset="-52"/>
                <a:ea typeface="UAF Sans SemiBold" pitchFamily="2" charset="-52"/>
                <a:cs typeface="Times New Roman" panose="02020603050405020304" pitchFamily="18" charset="0"/>
              </a:rPr>
              <a:t>написів</a:t>
            </a:r>
            <a:r>
              <a:rPr lang="ru-RU" b="1" dirty="0">
                <a:solidFill>
                  <a:schemeClr val="bg1"/>
                </a:solidFill>
                <a:latin typeface="UAF Sans SemiBold" pitchFamily="2" charset="-52"/>
                <a:ea typeface="UAF Sans SemiBold" pitchFamily="2" charset="-52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UAF Sans SemiBold" pitchFamily="2" charset="-52"/>
                <a:ea typeface="UAF Sans SemiBold" pitchFamily="2" charset="-52"/>
                <a:cs typeface="Times New Roman" panose="02020603050405020304" pitchFamily="18" charset="0"/>
              </a:rPr>
              <a:t>містяться</a:t>
            </a:r>
            <a:r>
              <a:rPr lang="ru-RU" b="1" dirty="0">
                <a:solidFill>
                  <a:schemeClr val="bg1"/>
                </a:solidFill>
                <a:latin typeface="UAF Sans SemiBold" pitchFamily="2" charset="-52"/>
                <a:ea typeface="UAF Sans SemiBold" pitchFamily="2" charset="-52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UAF Sans SemiBold" pitchFamily="2" charset="-52"/>
                <a:ea typeface="UAF Sans SemiBold" pitchFamily="2" charset="-52"/>
                <a:cs typeface="Times New Roman" panose="02020603050405020304" pitchFamily="18" charset="0"/>
              </a:rPr>
              <a:t>розчини</a:t>
            </a:r>
            <a:r>
              <a:rPr lang="ru-RU" b="1" dirty="0">
                <a:solidFill>
                  <a:schemeClr val="bg1"/>
                </a:solidFill>
                <a:latin typeface="UAF Sans SemiBold" pitchFamily="2" charset="-52"/>
                <a:ea typeface="UAF Sans SemiBold" pitchFamily="2" charset="-52"/>
                <a:cs typeface="Times New Roman" panose="02020603050405020304" pitchFamily="18" charset="0"/>
              </a:rPr>
              <a:t> солей </a:t>
            </a:r>
            <a:r>
              <a:rPr lang="ru-RU" b="1" dirty="0" err="1" smtClean="0">
                <a:solidFill>
                  <a:schemeClr val="bg1"/>
                </a:solidFill>
                <a:latin typeface="UAF Sans SemiBold" pitchFamily="2" charset="-52"/>
                <a:ea typeface="UAF Sans SemiBold" pitchFamily="2" charset="-52"/>
                <a:cs typeface="Times New Roman" panose="02020603050405020304" pitchFamily="18" charset="0"/>
              </a:rPr>
              <a:t>ферум</a:t>
            </a:r>
            <a:r>
              <a:rPr lang="ru-RU" b="1" dirty="0" smtClean="0">
                <a:solidFill>
                  <a:schemeClr val="bg1"/>
                </a:solidFill>
                <a:latin typeface="UAF Sans SemiBold" pitchFamily="2" charset="-52"/>
                <a:ea typeface="UAF Sans SemiBold" pitchFamily="2" charset="-52"/>
                <a:cs typeface="Times New Roman" panose="02020603050405020304" pitchFamily="18" charset="0"/>
              </a:rPr>
              <a:t>(ІІ)сульфату </a:t>
            </a:r>
            <a:r>
              <a:rPr lang="ru-RU" b="1" dirty="0">
                <a:solidFill>
                  <a:schemeClr val="bg1"/>
                </a:solidFill>
                <a:latin typeface="UAF Sans SemiBold" pitchFamily="2" charset="-52"/>
                <a:ea typeface="UAF Sans SemiBold" pitchFamily="2" charset="-52"/>
                <a:cs typeface="Times New Roman" panose="02020603050405020304" pitchFamily="18" charset="0"/>
              </a:rPr>
              <a:t>та </a:t>
            </a:r>
            <a:r>
              <a:rPr lang="ru-RU" b="1" dirty="0" err="1" smtClean="0">
                <a:solidFill>
                  <a:schemeClr val="bg1"/>
                </a:solidFill>
                <a:latin typeface="UAF Sans SemiBold" pitchFamily="2" charset="-52"/>
                <a:ea typeface="UAF Sans SemiBold" pitchFamily="2" charset="-52"/>
                <a:cs typeface="Times New Roman" panose="02020603050405020304" pitchFamily="18" charset="0"/>
              </a:rPr>
              <a:t>ферум</a:t>
            </a:r>
            <a:r>
              <a:rPr lang="ru-RU" b="1" dirty="0" smtClean="0">
                <a:solidFill>
                  <a:schemeClr val="bg1"/>
                </a:solidFill>
                <a:latin typeface="UAF Sans SemiBold" pitchFamily="2" charset="-52"/>
                <a:ea typeface="UAF Sans SemiBold" pitchFamily="2" charset="-52"/>
                <a:cs typeface="Times New Roman" panose="02020603050405020304" pitchFamily="18" charset="0"/>
              </a:rPr>
              <a:t>(ІІІ)сульфату. </a:t>
            </a:r>
            <a:r>
              <a:rPr lang="ru-RU" b="1" dirty="0" err="1">
                <a:solidFill>
                  <a:schemeClr val="bg1"/>
                </a:solidFill>
                <a:latin typeface="UAF Sans SemiBold" pitchFamily="2" charset="-52"/>
                <a:ea typeface="UAF Sans SemiBold" pitchFamily="2" charset="-52"/>
                <a:cs typeface="Times New Roman" panose="02020603050405020304" pitchFamily="18" charset="0"/>
              </a:rPr>
              <a:t>Дослідіть</a:t>
            </a:r>
            <a:r>
              <a:rPr lang="ru-RU" b="1" dirty="0">
                <a:solidFill>
                  <a:schemeClr val="bg1"/>
                </a:solidFill>
                <a:latin typeface="UAF Sans SemiBold" pitchFamily="2" charset="-52"/>
                <a:ea typeface="UAF Sans SemiBold" pitchFamily="2" charset="-52"/>
                <a:cs typeface="Times New Roman" panose="02020603050405020304" pitchFamily="18" charset="0"/>
              </a:rPr>
              <a:t> за </a:t>
            </a:r>
            <a:r>
              <a:rPr lang="ru-RU" b="1" dirty="0" err="1">
                <a:solidFill>
                  <a:schemeClr val="bg1"/>
                </a:solidFill>
                <a:latin typeface="UAF Sans SemiBold" pitchFamily="2" charset="-52"/>
                <a:ea typeface="UAF Sans SemiBold" pitchFamily="2" charset="-52"/>
                <a:cs typeface="Times New Roman" panose="02020603050405020304" pitchFamily="18" charset="0"/>
              </a:rPr>
              <a:t>допомогою</a:t>
            </a:r>
            <a:r>
              <a:rPr lang="ru-RU" b="1" dirty="0">
                <a:solidFill>
                  <a:schemeClr val="bg1"/>
                </a:solidFill>
                <a:latin typeface="UAF Sans SemiBold" pitchFamily="2" charset="-52"/>
                <a:ea typeface="UAF Sans SemiBold" pitchFamily="2" charset="-52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UAF Sans SemiBold" pitchFamily="2" charset="-52"/>
                <a:ea typeface="UAF Sans SemiBold" pitchFamily="2" charset="-52"/>
                <a:cs typeface="Times New Roman" panose="02020603050405020304" pitchFamily="18" charset="0"/>
              </a:rPr>
              <a:t>якісних</a:t>
            </a:r>
            <a:r>
              <a:rPr lang="ru-RU" b="1" dirty="0">
                <a:solidFill>
                  <a:schemeClr val="bg1"/>
                </a:solidFill>
                <a:latin typeface="UAF Sans SemiBold" pitchFamily="2" charset="-52"/>
                <a:ea typeface="UAF Sans SemiBold" pitchFamily="2" charset="-52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UAF Sans SemiBold" pitchFamily="2" charset="-52"/>
                <a:ea typeface="UAF Sans SemiBold" pitchFamily="2" charset="-52"/>
                <a:cs typeface="Times New Roman" panose="02020603050405020304" pitchFamily="18" charset="0"/>
              </a:rPr>
              <a:t>реакцій</a:t>
            </a:r>
            <a:r>
              <a:rPr lang="ru-RU" b="1" dirty="0">
                <a:solidFill>
                  <a:schemeClr val="bg1"/>
                </a:solidFill>
                <a:latin typeface="UAF Sans SemiBold" pitchFamily="2" charset="-52"/>
                <a:ea typeface="UAF Sans SemiBold" pitchFamily="2" charset="-52"/>
                <a:cs typeface="Times New Roman" panose="02020603050405020304" pitchFamily="18" charset="0"/>
              </a:rPr>
              <a:t> на </a:t>
            </a:r>
            <a:r>
              <a:rPr lang="ru-RU" b="1" dirty="0" err="1">
                <a:solidFill>
                  <a:schemeClr val="bg1"/>
                </a:solidFill>
                <a:latin typeface="UAF Sans SemiBold" pitchFamily="2" charset="-52"/>
                <a:ea typeface="UAF Sans SemiBold" pitchFamily="2" charset="-52"/>
                <a:cs typeface="Times New Roman" panose="02020603050405020304" pitchFamily="18" charset="0"/>
              </a:rPr>
              <a:t>катіони</a:t>
            </a:r>
            <a:r>
              <a:rPr lang="ru-RU" b="1" dirty="0">
                <a:solidFill>
                  <a:schemeClr val="bg1"/>
                </a:solidFill>
                <a:latin typeface="UAF Sans SemiBold" pitchFamily="2" charset="-52"/>
                <a:ea typeface="UAF Sans SemiBold" pitchFamily="2" charset="-52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UAF Sans SemiBold" pitchFamily="2" charset="-52"/>
                <a:ea typeface="UAF Sans SemiBold" pitchFamily="2" charset="-52"/>
                <a:cs typeface="Times New Roman" panose="02020603050405020304" pitchFamily="18" charset="0"/>
              </a:rPr>
              <a:t>кожну</a:t>
            </a:r>
            <a:r>
              <a:rPr lang="ru-RU" b="1" dirty="0">
                <a:solidFill>
                  <a:schemeClr val="bg1"/>
                </a:solidFill>
                <a:latin typeface="UAF Sans SemiBold" pitchFamily="2" charset="-52"/>
                <a:ea typeface="UAF Sans SemiBold" pitchFamily="2" charset="-52"/>
                <a:cs typeface="Times New Roman" panose="02020603050405020304" pitchFamily="18" charset="0"/>
              </a:rPr>
              <a:t> з </a:t>
            </a:r>
            <a:r>
              <a:rPr lang="ru-RU" b="1" dirty="0" err="1">
                <a:solidFill>
                  <a:schemeClr val="bg1"/>
                </a:solidFill>
                <a:latin typeface="UAF Sans SemiBold" pitchFamily="2" charset="-52"/>
                <a:ea typeface="UAF Sans SemiBold" pitchFamily="2" charset="-52"/>
                <a:cs typeface="Times New Roman" panose="02020603050405020304" pitchFamily="18" charset="0"/>
              </a:rPr>
              <a:t>цих</a:t>
            </a:r>
            <a:r>
              <a:rPr lang="ru-RU" b="1" dirty="0">
                <a:solidFill>
                  <a:schemeClr val="bg1"/>
                </a:solidFill>
                <a:latin typeface="UAF Sans SemiBold" pitchFamily="2" charset="-52"/>
                <a:ea typeface="UAF Sans SemiBold" pitchFamily="2" charset="-52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UAF Sans SemiBold" pitchFamily="2" charset="-52"/>
                <a:ea typeface="UAF Sans SemiBold" pitchFamily="2" charset="-52"/>
                <a:cs typeface="Times New Roman" panose="02020603050405020304" pitchFamily="18" charset="0"/>
              </a:rPr>
              <a:t>речовин</a:t>
            </a:r>
            <a:endParaRPr lang="en-US" dirty="0">
              <a:solidFill>
                <a:schemeClr val="bg1"/>
              </a:solidFill>
              <a:latin typeface="UAF Sans SemiBold" pitchFamily="2" charset="-52"/>
              <a:ea typeface="UAF Sans SemiBold" pitchFamily="2" charset="-52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0704" y="2513603"/>
            <a:ext cx="7233624" cy="646331"/>
          </a:xfrm>
          <a:prstGeom prst="rect">
            <a:avLst/>
          </a:prstGeom>
          <a:solidFill>
            <a:srgbClr val="5A5434"/>
          </a:solidFill>
        </p:spPr>
        <p:txBody>
          <a:bodyPr wrap="square">
            <a:spAutoFit/>
          </a:bodyPr>
          <a:lstStyle/>
          <a:p>
            <a:r>
              <a:rPr lang="ru-RU" b="1" kern="0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Реактивом на </a:t>
            </a:r>
            <a:r>
              <a:rPr lang="ru-RU" b="1" kern="0" dirty="0" err="1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зазначені</a:t>
            </a:r>
            <a:r>
              <a:rPr lang="ru-RU" b="1" kern="0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 </a:t>
            </a:r>
            <a:r>
              <a:rPr lang="ru-RU" b="1" kern="0" dirty="0" err="1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катіони</a:t>
            </a:r>
            <a:r>
              <a:rPr lang="ru-RU" b="1" kern="0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 буде </a:t>
            </a:r>
            <a:r>
              <a:rPr lang="ru-RU" b="1" kern="0" dirty="0" err="1" smtClean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гідроксид-аніон</a:t>
            </a:r>
            <a:endParaRPr lang="ru-RU" b="1" kern="0" dirty="0" smtClean="0">
              <a:solidFill>
                <a:schemeClr val="bg1"/>
              </a:solidFill>
              <a:latin typeface="UAF Sans Medium" pitchFamily="2" charset="-52"/>
              <a:ea typeface="UAF Sans Medium" pitchFamily="2" charset="-52"/>
              <a:cs typeface="Times New Roman" pitchFamily="18" charset="0"/>
            </a:endParaRPr>
          </a:p>
          <a:p>
            <a:endParaRPr lang="ru-RU" b="1" kern="0" dirty="0">
              <a:solidFill>
                <a:schemeClr val="bg1"/>
              </a:solidFill>
              <a:latin typeface="UAF Sans Medium" pitchFamily="2" charset="-52"/>
              <a:ea typeface="UAF Sans Medium" pitchFamily="2" charset="-52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0704" y="3291830"/>
            <a:ext cx="5027688" cy="830997"/>
          </a:xfrm>
          <a:prstGeom prst="rect">
            <a:avLst/>
          </a:prstGeom>
          <a:solidFill>
            <a:srgbClr val="5A5434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kern="0" dirty="0" err="1" smtClean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Скласти</a:t>
            </a:r>
            <a:r>
              <a:rPr lang="ru-RU" sz="2400" kern="0" dirty="0" smtClean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 </a:t>
            </a:r>
            <a:r>
              <a:rPr lang="ru-RU" sz="2400" kern="0" dirty="0" err="1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рівняння</a:t>
            </a:r>
            <a:r>
              <a:rPr lang="ru-RU" sz="2400" kern="0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 </a:t>
            </a:r>
            <a:r>
              <a:rPr lang="ru-RU" sz="2400" kern="0" dirty="0" err="1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реакції</a:t>
            </a:r>
            <a:r>
              <a:rPr lang="ru-RU" sz="2400" kern="0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 та </a:t>
            </a:r>
            <a:r>
              <a:rPr lang="ru-RU" sz="2400" kern="0" dirty="0" err="1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написати</a:t>
            </a:r>
            <a:r>
              <a:rPr lang="ru-RU" sz="2400" kern="0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 </a:t>
            </a:r>
            <a:r>
              <a:rPr lang="ru-RU" sz="2400" kern="0" dirty="0" err="1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  <a:cs typeface="Times New Roman" pitchFamily="18" charset="0"/>
              </a:rPr>
              <a:t>спостереження</a:t>
            </a:r>
            <a:endParaRPr lang="ru-RU" sz="2400" kern="0" dirty="0">
              <a:solidFill>
                <a:schemeClr val="bg1"/>
              </a:solidFill>
              <a:latin typeface="UAF Sans Medium" pitchFamily="2" charset="-52"/>
              <a:ea typeface="UAF Sans Medium" pitchFamily="2" charset="-52"/>
              <a:cs typeface="Times New Roman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B67DE25-675E-97FA-3878-471572C54E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585033"/>
            <a:ext cx="504056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9621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5A5434"/>
          </a:solidFill>
        </p:spPr>
        <p:txBody>
          <a:bodyPr>
            <a:normAutofit/>
          </a:bodyPr>
          <a:lstStyle/>
          <a:p>
            <a:r>
              <a:rPr lang="uk-UA" sz="2800" dirty="0" smtClean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>Скласти загальні висновки</a:t>
            </a:r>
            <a:endParaRPr lang="en-US" sz="2800" dirty="0">
              <a:solidFill>
                <a:schemeClr val="bg1"/>
              </a:solidFill>
              <a:latin typeface="UAF Sans Medium" pitchFamily="2" charset="-52"/>
              <a:ea typeface="UAF Sans Medium" pitchFamily="2" charset="-52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73823F-D99E-419B-9C02-3EFA2FCA7C90}" type="slidenum">
              <a:rPr lang="ru-RU" altLang="ru-RU" smtClean="0"/>
              <a:pPr>
                <a:defRPr/>
              </a:pPr>
              <a:t>25</a:t>
            </a:fld>
            <a:endParaRPr lang="ru-RU" alt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70679" y="1714917"/>
            <a:ext cx="84904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UAF Sans Medium" pitchFamily="2" charset="-52"/>
                <a:ea typeface="UAF Sans Medium" pitchFamily="2" charset="-52"/>
              </a:rPr>
              <a:t>1.Які </a:t>
            </a:r>
            <a:r>
              <a:rPr lang="ru-RU" sz="2400" dirty="0" err="1">
                <a:latin typeface="UAF Sans Medium" pitchFamily="2" charset="-52"/>
                <a:ea typeface="UAF Sans Medium" pitchFamily="2" charset="-52"/>
              </a:rPr>
              <a:t>реакції</a:t>
            </a:r>
            <a:r>
              <a:rPr lang="ru-RU" sz="2400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2400" dirty="0" err="1">
                <a:latin typeface="UAF Sans Medium" pitchFamily="2" charset="-52"/>
                <a:ea typeface="UAF Sans Medium" pitchFamily="2" charset="-52"/>
              </a:rPr>
              <a:t>називаються</a:t>
            </a:r>
            <a:r>
              <a:rPr lang="ru-RU" sz="2400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2400" dirty="0" err="1" smtClean="0">
                <a:latin typeface="UAF Sans Medium" pitchFamily="2" charset="-52"/>
                <a:ea typeface="UAF Sans Medium" pitchFamily="2" charset="-52"/>
              </a:rPr>
              <a:t>якісними</a:t>
            </a:r>
            <a:r>
              <a:rPr lang="ru-RU" sz="2400" dirty="0" smtClean="0">
                <a:latin typeface="UAF Sans Medium" pitchFamily="2" charset="-52"/>
                <a:ea typeface="UAF Sans Medium" pitchFamily="2" charset="-52"/>
              </a:rPr>
              <a:t>?</a:t>
            </a:r>
          </a:p>
          <a:p>
            <a:r>
              <a:rPr lang="ru-RU" sz="2400" dirty="0" smtClean="0">
                <a:latin typeface="UAF Sans Medium" pitchFamily="2" charset="-52"/>
                <a:ea typeface="UAF Sans Medium" pitchFamily="2" charset="-52"/>
              </a:rPr>
              <a:t>2.</a:t>
            </a:r>
            <a:r>
              <a:rPr lang="ru-RU" sz="2400" dirty="0">
                <a:latin typeface="UAF Sans Medium" pitchFamily="2" charset="-52"/>
                <a:ea typeface="UAF Sans Medium" pitchFamily="2" charset="-52"/>
              </a:rPr>
              <a:t> За </a:t>
            </a:r>
            <a:r>
              <a:rPr lang="ru-RU" sz="2400" dirty="0" err="1">
                <a:latin typeface="UAF Sans Medium" pitchFamily="2" charset="-52"/>
                <a:ea typeface="UAF Sans Medium" pitchFamily="2" charset="-52"/>
              </a:rPr>
              <a:t>якими</a:t>
            </a:r>
            <a:r>
              <a:rPr lang="ru-RU" sz="2400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2400" dirty="0" err="1">
                <a:latin typeface="UAF Sans Medium" pitchFamily="2" charset="-52"/>
                <a:ea typeface="UAF Sans Medium" pitchFamily="2" charset="-52"/>
              </a:rPr>
              <a:t>ознаками</a:t>
            </a:r>
            <a:r>
              <a:rPr lang="ru-RU" sz="2400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2400" dirty="0" err="1">
                <a:latin typeface="UAF Sans Medium" pitchFamily="2" charset="-52"/>
                <a:ea typeface="UAF Sans Medium" pitchFamily="2" charset="-52"/>
              </a:rPr>
              <a:t>виявляють</a:t>
            </a:r>
            <a:r>
              <a:rPr lang="ru-RU" sz="2400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2400" dirty="0" err="1">
                <a:latin typeface="UAF Sans Medium" pitchFamily="2" charset="-52"/>
                <a:ea typeface="UAF Sans Medium" pitchFamily="2" charset="-52"/>
              </a:rPr>
              <a:t>ті</a:t>
            </a:r>
            <a:r>
              <a:rPr lang="ru-RU" sz="2400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2400" dirty="0" err="1">
                <a:latin typeface="UAF Sans Medium" pitchFamily="2" charset="-52"/>
                <a:ea typeface="UAF Sans Medium" pitchFamily="2" charset="-52"/>
              </a:rPr>
              <a:t>чи</a:t>
            </a:r>
            <a:r>
              <a:rPr lang="ru-RU" sz="2400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2400" dirty="0" err="1">
                <a:latin typeface="UAF Sans Medium" pitchFamily="2" charset="-52"/>
                <a:ea typeface="UAF Sans Medium" pitchFamily="2" charset="-52"/>
              </a:rPr>
              <a:t>інші</a:t>
            </a:r>
            <a:r>
              <a:rPr lang="ru-RU" sz="2400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2400" dirty="0" err="1">
                <a:latin typeface="UAF Sans Medium" pitchFamily="2" charset="-52"/>
                <a:ea typeface="UAF Sans Medium" pitchFamily="2" charset="-52"/>
              </a:rPr>
              <a:t>йони</a:t>
            </a:r>
            <a:r>
              <a:rPr lang="ru-RU" sz="2400" dirty="0">
                <a:latin typeface="UAF Sans Medium" pitchFamily="2" charset="-52"/>
                <a:ea typeface="UAF Sans Medium" pitchFamily="2" charset="-52"/>
              </a:rPr>
              <a:t> у </a:t>
            </a:r>
            <a:r>
              <a:rPr lang="ru-RU" sz="2400" dirty="0" err="1" smtClean="0">
                <a:latin typeface="UAF Sans Medium" pitchFamily="2" charset="-52"/>
                <a:ea typeface="UAF Sans Medium" pitchFamily="2" charset="-52"/>
              </a:rPr>
              <a:t>розчині</a:t>
            </a:r>
            <a:r>
              <a:rPr lang="ru-RU" sz="2400" dirty="0" smtClean="0">
                <a:latin typeface="UAF Sans Medium" pitchFamily="2" charset="-52"/>
                <a:ea typeface="UAF Sans Medium" pitchFamily="2" charset="-52"/>
              </a:rPr>
              <a:t>?</a:t>
            </a:r>
            <a:endParaRPr lang="en-US" sz="2400" dirty="0">
              <a:latin typeface="UAF Sans Medium" pitchFamily="2" charset="-52"/>
              <a:ea typeface="UAF Sans Medium" pitchFamily="2" charset="-52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B67DE25-675E-97FA-3878-471572C54E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585033"/>
            <a:ext cx="504056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7314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D46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2"/>
          <p:cNvSpPr txBox="1">
            <a:spLocks/>
          </p:cNvSpPr>
          <p:nvPr/>
        </p:nvSpPr>
        <p:spPr>
          <a:xfrm>
            <a:off x="2735796" y="1635646"/>
            <a:ext cx="3672408" cy="144016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3600" dirty="0">
                <a:solidFill>
                  <a:schemeClr val="bg1"/>
                </a:solidFill>
                <a:latin typeface="UAF Sans SemiBold" pitchFamily="2" charset="-52"/>
                <a:ea typeface="UAF Sans SemiBold" pitchFamily="2" charset="-52"/>
              </a:rPr>
              <a:t>Слава Україні!</a:t>
            </a:r>
          </a:p>
          <a:p>
            <a:pPr marL="0" indent="0">
              <a:buNone/>
            </a:pPr>
            <a:r>
              <a:rPr lang="uk-UA" sz="3600" dirty="0">
                <a:solidFill>
                  <a:schemeClr val="bg1"/>
                </a:solidFill>
                <a:latin typeface="UAF Sans SemiBold" pitchFamily="2" charset="-52"/>
                <a:ea typeface="UAF Sans SemiBold" pitchFamily="2" charset="-52"/>
              </a:rPr>
              <a:t>Героям слава!</a:t>
            </a:r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id="{7F51E06C-D7DC-B76E-6AD8-0E487B94015A}"/>
              </a:ext>
            </a:extLst>
          </p:cNvPr>
          <p:cNvSpPr txBox="1">
            <a:spLocks/>
          </p:cNvSpPr>
          <p:nvPr/>
        </p:nvSpPr>
        <p:spPr>
          <a:xfrm>
            <a:off x="1115616" y="4374321"/>
            <a:ext cx="5832648" cy="53438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endParaRPr lang="uk-UA" sz="1400" dirty="0">
              <a:solidFill>
                <a:schemeClr val="bg1"/>
              </a:solidFill>
              <a:latin typeface="UAF Sans SemiBold" pitchFamily="2" charset="-52"/>
              <a:ea typeface="UAF Sans SemiBold" pitchFamily="2" charset="-52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FF14212-C4E6-41B1-1CBE-2EFCF44B18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4" y="4374321"/>
            <a:ext cx="504056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768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73823F-D99E-419B-9C02-3EFA2FCA7C90}" type="slidenum">
              <a:rPr lang="ru-RU" altLang="ru-RU" smtClean="0"/>
              <a:pPr>
                <a:defRPr/>
              </a:pPr>
              <a:t>3</a:t>
            </a:fld>
            <a:endParaRPr lang="ru-RU" altLang="ru-RU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0B67DE25-675E-97FA-3878-471572C54E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530435"/>
            <a:ext cx="504056" cy="50405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2BD4A3F-030E-46AA-9A49-734359D1F0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091" y="253768"/>
            <a:ext cx="8482709" cy="4513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101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5">
            <a:extLst>
              <a:ext uri="{FF2B5EF4-FFF2-40B4-BE49-F238E27FC236}">
                <a16:creationId xmlns:a16="http://schemas.microsoft.com/office/drawing/2014/main" id="{878A1D75-A9FB-418E-9857-3A824BFAAEDE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771550"/>
            <a:ext cx="8229600" cy="426294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565571"/>
          </a:xfrm>
          <a:solidFill>
            <a:srgbClr val="5A5434"/>
          </a:solidFill>
        </p:spPr>
        <p:txBody>
          <a:bodyPr>
            <a:normAutofit fontScale="90000"/>
          </a:bodyPr>
          <a:lstStyle/>
          <a:p>
            <a:r>
              <a:rPr lang="ru-RU" sz="2700" dirty="0" smtClean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/>
            </a:r>
            <a:br>
              <a:rPr lang="ru-RU" sz="2700" dirty="0" smtClean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</a:br>
            <a:r>
              <a:rPr lang="ru-RU" sz="2700" dirty="0" smtClean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>Склад </a:t>
            </a:r>
            <a:r>
              <a:rPr lang="ru-RU" sz="2700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>та </a:t>
            </a:r>
            <a:r>
              <a:rPr lang="ru-RU" sz="2700" dirty="0" err="1" smtClean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>назва</a:t>
            </a:r>
            <a:r>
              <a:rPr lang="ru-RU" sz="2700" dirty="0" smtClean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sz="2700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>солей </a:t>
            </a:r>
            <a:r>
              <a:rPr lang="ru-RU" sz="2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2000" dirty="0">
              <a:solidFill>
                <a:schemeClr val="bg1"/>
              </a:solidFill>
              <a:latin typeface="UAF Sans Medium" pitchFamily="2" charset="-52"/>
              <a:ea typeface="UAF Sans Medium" pitchFamily="2" charset="-52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73823F-D99E-419B-9C02-3EFA2FCA7C90}" type="slidenum">
              <a:rPr lang="ru-RU" altLang="ru-RU" smtClean="0"/>
              <a:pPr>
                <a:defRPr/>
              </a:pPr>
              <a:t>4</a:t>
            </a:fld>
            <a:endParaRPr lang="ru-RU" altLang="ru-RU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57200" y="13700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Рисунок 4">
            <a:extLst>
              <a:ext uri="{FF2B5EF4-FFF2-40B4-BE49-F238E27FC236}">
                <a16:creationId xmlns:a16="http://schemas.microsoft.com/office/drawing/2014/main" id="{0B67DE25-675E-97FA-3878-471572C54E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530435"/>
            <a:ext cx="504056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805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Картинки по запросу &quot;види  солей&quot;">
            <a:extLst>
              <a:ext uri="{FF2B5EF4-FFF2-40B4-BE49-F238E27FC236}">
                <a16:creationId xmlns:a16="http://schemas.microsoft.com/office/drawing/2014/main" id="{22E01433-7ED2-471E-B094-AD1D5CB0EF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69" y="915567"/>
            <a:ext cx="8239061" cy="4132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626" y="204974"/>
            <a:ext cx="8229600" cy="710592"/>
          </a:xfrm>
          <a:solidFill>
            <a:srgbClr val="5A5434"/>
          </a:solidFill>
        </p:spPr>
        <p:txBody>
          <a:bodyPr>
            <a:normAutofit/>
          </a:bodyPr>
          <a:lstStyle/>
          <a:p>
            <a:r>
              <a:rPr lang="uk-UA" sz="2400" dirty="0" smtClean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>Види солей</a:t>
            </a:r>
            <a:endParaRPr lang="en-US" sz="2400" dirty="0">
              <a:solidFill>
                <a:schemeClr val="bg1"/>
              </a:solidFill>
              <a:latin typeface="UAF Sans Medium" pitchFamily="2" charset="-52"/>
              <a:ea typeface="UAF Sans Medium" pitchFamily="2" charset="-52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73823F-D99E-419B-9C02-3EFA2FCA7C90}" type="slidenum">
              <a:rPr lang="ru-RU" altLang="ru-RU" smtClean="0"/>
              <a:pPr>
                <a:defRPr/>
              </a:pPr>
              <a:t>5</a:t>
            </a:fld>
            <a:endParaRPr lang="ru-RU" alt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B67DE25-675E-97FA-3878-471572C54E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530435"/>
            <a:ext cx="504056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5978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836263"/>
            <a:ext cx="8229600" cy="420484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721478"/>
          </a:xfrm>
          <a:solidFill>
            <a:srgbClr val="5A5434"/>
          </a:solidFill>
        </p:spPr>
        <p:txBody>
          <a:bodyPr>
            <a:normAutofit/>
          </a:bodyPr>
          <a:lstStyle/>
          <a:p>
            <a:r>
              <a:rPr lang="uk-UA" sz="1600" dirty="0" smtClean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>Фізичні властивості солей</a:t>
            </a:r>
            <a:endParaRPr lang="en-US" sz="1600" dirty="0">
              <a:solidFill>
                <a:schemeClr val="bg1"/>
              </a:solidFill>
              <a:latin typeface="UAF Sans Medium" pitchFamily="2" charset="-52"/>
              <a:ea typeface="UAF Sans Medium" pitchFamily="2" charset="-52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73823F-D99E-419B-9C02-3EFA2FCA7C90}" type="slidenum">
              <a:rPr lang="ru-RU" altLang="ru-RU" smtClean="0"/>
              <a:pPr>
                <a:defRPr/>
              </a:pPr>
              <a:t>6</a:t>
            </a:fld>
            <a:endParaRPr lang="ru-RU" alt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B67DE25-675E-97FA-3878-471572C54E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530435"/>
            <a:ext cx="504056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857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4">
            <a:extLst>
              <a:ext uri="{FF2B5EF4-FFF2-40B4-BE49-F238E27FC236}">
                <a16:creationId xmlns:a16="http://schemas.microsoft.com/office/drawing/2014/main" id="{079A5F2D-98E2-4F3E-802E-5C0724FE57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0"/>
            <a:ext cx="7859216" cy="504110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3479"/>
            <a:ext cx="8229600" cy="648072"/>
          </a:xfrm>
          <a:solidFill>
            <a:srgbClr val="5A5434"/>
          </a:solidFill>
        </p:spPr>
        <p:txBody>
          <a:bodyPr>
            <a:normAutofit/>
          </a:bodyPr>
          <a:lstStyle/>
          <a:p>
            <a:r>
              <a:rPr lang="uk-UA" sz="2000" dirty="0" smtClean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>Хімічні властивості</a:t>
            </a:r>
            <a:endParaRPr lang="en-US" sz="2000" dirty="0">
              <a:solidFill>
                <a:schemeClr val="bg1"/>
              </a:solidFill>
              <a:latin typeface="UAF Sans Medium" pitchFamily="2" charset="-52"/>
              <a:ea typeface="UAF Sans Medium" pitchFamily="2" charset="-52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73823F-D99E-419B-9C02-3EFA2FCA7C90}" type="slidenum">
              <a:rPr lang="ru-RU" altLang="ru-RU" smtClean="0"/>
              <a:pPr>
                <a:defRPr/>
              </a:pPr>
              <a:t>7</a:t>
            </a:fld>
            <a:endParaRPr lang="ru-RU" alt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B67DE25-675E-97FA-3878-471572C54E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530435"/>
            <a:ext cx="504056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7831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133523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 </a:t>
            </a:r>
            <a:br>
              <a:rPr lang="uk-UA" dirty="0" smtClean="0"/>
            </a:br>
            <a:endParaRPr lang="en-US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73823F-D99E-419B-9C02-3EFA2FCA7C90}" type="slidenum">
              <a:rPr lang="ru-RU" altLang="ru-RU" smtClean="0"/>
              <a:pPr>
                <a:defRPr/>
              </a:pPr>
              <a:t>8</a:t>
            </a:fld>
            <a:endParaRPr lang="ru-RU" alt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272349"/>
            <a:ext cx="8712968" cy="707886"/>
          </a:xfrm>
          <a:prstGeom prst="rect">
            <a:avLst/>
          </a:prstGeom>
          <a:solidFill>
            <a:srgbClr val="5A5434"/>
          </a:solidFill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chemeClr val="bg1"/>
              </a:solidFill>
              <a:latin typeface="UAF Sans Medium" pitchFamily="2" charset="-52"/>
              <a:ea typeface="UAF Sans Medium" pitchFamily="2" charset="-52"/>
            </a:endParaRP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>ПОШИРЕННЯ </a:t>
            </a:r>
            <a:r>
              <a:rPr lang="ru-RU" sz="2000" b="1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>СОЛЕЙ У ПРИРОДІ, ЗАСТОСУВАННЯ</a:t>
            </a:r>
            <a:endParaRPr lang="uk-UA" sz="2000" b="1" dirty="0" smtClean="0">
              <a:solidFill>
                <a:schemeClr val="bg1"/>
              </a:solidFill>
              <a:latin typeface="UAF Sans Medium" pitchFamily="2" charset="-52"/>
              <a:ea typeface="UAF Sans Medium" pitchFamily="2" charset="-52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B67DE25-675E-97FA-3878-471572C54E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530435"/>
            <a:ext cx="504056" cy="50405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95536" y="1278007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Найбільше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поширення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у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природі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мають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сульфати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,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карбонати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,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хлориди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.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Природні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сульфати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—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це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гіпс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en-US" dirty="0">
                <a:latin typeface="UAF Sans Medium" pitchFamily="2" charset="-52"/>
                <a:ea typeface="UAF Sans Medium" pitchFamily="2" charset="-52"/>
              </a:rPr>
              <a:t>CaSO4 · 2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Н2О; глауберова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сіль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en-US" dirty="0">
                <a:latin typeface="UAF Sans Medium" pitchFamily="2" charset="-52"/>
                <a:ea typeface="UAF Sans Medium" pitchFamily="2" charset="-52"/>
              </a:rPr>
              <a:t>Na2SO4 · 10H2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О</a:t>
            </a:r>
            <a:r>
              <a:rPr lang="ru-RU" dirty="0" smtClean="0">
                <a:latin typeface="UAF Sans Medium" pitchFamily="2" charset="-52"/>
                <a:ea typeface="UAF Sans Medium" pitchFamily="2" charset="-52"/>
              </a:rPr>
              <a:t>;</a:t>
            </a:r>
          </a:p>
          <a:p>
            <a:r>
              <a:rPr lang="ru-RU" dirty="0" smtClean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гірка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сіль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en-US" dirty="0">
                <a:latin typeface="UAF Sans Medium" pitchFamily="2" charset="-52"/>
                <a:ea typeface="UAF Sans Medium" pitchFamily="2" charset="-52"/>
              </a:rPr>
              <a:t>MgSO4 · 7H2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О.</a:t>
            </a:r>
            <a:endParaRPr lang="en-US" dirty="0">
              <a:latin typeface="UAF Sans Medium" pitchFamily="2" charset="-52"/>
              <a:ea typeface="UAF Sans Medium" pitchFamily="2" charset="-52"/>
            </a:endParaRPr>
          </a:p>
        </p:txBody>
      </p:sp>
      <p:pic>
        <p:nvPicPr>
          <p:cNvPr id="5" name="Picture 2" descr="Гіпс — Вікіпеді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032333"/>
            <a:ext cx="2376264" cy="2002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Глауберова соль - Обухов, Украина. Цена 23 грн.. Купить или продать на  доске бесплатных объявлений Addnew.biz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7658" y="2754564"/>
            <a:ext cx="2664160" cy="228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11597" y="1483753"/>
            <a:ext cx="2188009" cy="2503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4574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732" y="195486"/>
            <a:ext cx="8507288" cy="576064"/>
          </a:xfrm>
          <a:solidFill>
            <a:srgbClr val="5A5434"/>
          </a:solidFill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UAF Sans Medium" pitchFamily="2" charset="-52"/>
                <a:ea typeface="UAF Sans Medium" pitchFamily="2" charset="-52"/>
              </a:rPr>
              <a:t>КАРБОНАТИ В ПРИРОДІ</a:t>
            </a:r>
            <a:endParaRPr lang="en-US" sz="2400" dirty="0">
              <a:solidFill>
                <a:schemeClr val="bg1"/>
              </a:solidFill>
              <a:latin typeface="UAF Sans Medium" pitchFamily="2" charset="-52"/>
              <a:ea typeface="UAF Sans Medium" pitchFamily="2" charset="-52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73823F-D99E-419B-9C02-3EFA2FCA7C90}" type="slidenum">
              <a:rPr lang="ru-RU" altLang="ru-RU" smtClean="0"/>
              <a:pPr>
                <a:defRPr/>
              </a:pPr>
              <a:t>9</a:t>
            </a:fld>
            <a:endParaRPr lang="ru-RU" alt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B67DE25-675E-97FA-3878-471572C54E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530435"/>
            <a:ext cx="504056" cy="50405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70052" y="1059582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 smtClean="0">
                <a:latin typeface="UAF Sans Medium" pitchFamily="2" charset="-52"/>
                <a:ea typeface="UAF Sans Medium" pitchFamily="2" charset="-52"/>
              </a:rPr>
              <a:t>Карбонати</a:t>
            </a:r>
            <a:r>
              <a:rPr lang="ru-RU" dirty="0" smtClean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існують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у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природі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переважно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у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вигляді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кальцій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карбонату СаСО3.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Крейда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,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мармур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,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вапняки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,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ракушняк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— усе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це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кальцій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карбонат з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певним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умістом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некарбонатних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домішок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.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Чистий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кальцій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карбонат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трапляється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в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природі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у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вигляді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мінералу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dirty="0" smtClean="0">
                <a:latin typeface="UAF Sans Medium" pitchFamily="2" charset="-52"/>
                <a:ea typeface="UAF Sans Medium" pitchFamily="2" charset="-52"/>
              </a:rPr>
              <a:t>кальциту. </a:t>
            </a:r>
            <a:r>
              <a:rPr lang="ru-RU" dirty="0" err="1" smtClean="0">
                <a:latin typeface="UAF Sans Medium" pitchFamily="2" charset="-52"/>
                <a:ea typeface="UAF Sans Medium" pitchFamily="2" charset="-52"/>
              </a:rPr>
              <a:t>Ісландський</a:t>
            </a:r>
            <a:r>
              <a:rPr lang="ru-RU" dirty="0" smtClean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шпат (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кальцій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карбонат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високої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чистоти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) </a:t>
            </a:r>
            <a:r>
              <a:rPr lang="ru-RU" dirty="0" err="1" smtClean="0">
                <a:latin typeface="UAF Sans Medium" pitchFamily="2" charset="-52"/>
                <a:ea typeface="UAF Sans Medium" pitchFamily="2" charset="-52"/>
              </a:rPr>
              <a:t>застосовують</a:t>
            </a:r>
            <a:r>
              <a:rPr lang="ru-RU" dirty="0" smtClean="0">
                <a:latin typeface="UAF Sans Medium" pitchFamily="2" charset="-52"/>
                <a:ea typeface="UAF Sans Medium" pitchFamily="2" charset="-52"/>
              </a:rPr>
              <a:t> 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в </a:t>
            </a:r>
            <a:r>
              <a:rPr lang="ru-RU" dirty="0" err="1">
                <a:latin typeface="UAF Sans Medium" pitchFamily="2" charset="-52"/>
                <a:ea typeface="UAF Sans Medium" pitchFamily="2" charset="-52"/>
              </a:rPr>
              <a:t>оптиці</a:t>
            </a:r>
            <a:r>
              <a:rPr lang="ru-RU" dirty="0">
                <a:latin typeface="UAF Sans Medium" pitchFamily="2" charset="-52"/>
                <a:ea typeface="UAF Sans Medium" pitchFamily="2" charset="-52"/>
              </a:rPr>
              <a:t>.</a:t>
            </a:r>
            <a:endParaRPr lang="en-US" dirty="0">
              <a:latin typeface="UAF Sans Medium" pitchFamily="2" charset="-52"/>
              <a:ea typeface="UAF Sans Medium" pitchFamily="2" charset="-52"/>
            </a:endParaRPr>
          </a:p>
        </p:txBody>
      </p:sp>
      <p:pic>
        <p:nvPicPr>
          <p:cNvPr id="3074" name="Picture 2" descr="Кальцит — Вікіпеді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010563"/>
            <a:ext cx="2526844" cy="202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3309" y="3336208"/>
            <a:ext cx="2273200" cy="1704900"/>
          </a:xfrm>
          <a:prstGeom prst="rect">
            <a:avLst/>
          </a:prstGeom>
        </p:spPr>
      </p:pic>
      <p:pic>
        <p:nvPicPr>
          <p:cNvPr id="3078" name="Picture 6" descr="Мармур | STONECONTRACT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500" y="3651869"/>
            <a:ext cx="1660195" cy="1384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50771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20663</TotalTime>
  <Words>1039</Words>
  <Application>Microsoft Office PowerPoint</Application>
  <PresentationFormat>Экран (16:9)</PresentationFormat>
  <Paragraphs>128</Paragraphs>
  <Slides>26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5" baseType="lpstr">
      <vt:lpstr>Arial</vt:lpstr>
      <vt:lpstr>Calibri</vt:lpstr>
      <vt:lpstr>Nunito Sans</vt:lpstr>
      <vt:lpstr>Times New Roman</vt:lpstr>
      <vt:lpstr>UAF Sans</vt:lpstr>
      <vt:lpstr>UAF Sans Medium</vt:lpstr>
      <vt:lpstr>UAF Sans OnBoard</vt:lpstr>
      <vt:lpstr>UAF Sans SemiBold</vt:lpstr>
      <vt:lpstr>Тема Office</vt:lpstr>
      <vt:lpstr>Солі, їх поширення в природі. Середні та кислі солі. Поняття про жорсткість води та способи її усунення.     Практична робота №1 «Дослідження якісного складу солей»</vt:lpstr>
      <vt:lpstr>Презентация PowerPoint</vt:lpstr>
      <vt:lpstr>Презентация PowerPoint</vt:lpstr>
      <vt:lpstr> Склад та назва солей  </vt:lpstr>
      <vt:lpstr>Види солей</vt:lpstr>
      <vt:lpstr>Фізичні властивості солей</vt:lpstr>
      <vt:lpstr>Хімічні властивості</vt:lpstr>
      <vt:lpstr>  </vt:lpstr>
      <vt:lpstr>КАРБОНАТИ В ПРИРОДІ</vt:lpstr>
      <vt:lpstr>ПОШИРЕННЯ ХЛОРИДІВ У ПРИРОДІ</vt:lpstr>
      <vt:lpstr>Використання солей у військовій справі</vt:lpstr>
      <vt:lpstr>Презентация PowerPoint</vt:lpstr>
      <vt:lpstr> </vt:lpstr>
      <vt:lpstr>  </vt:lpstr>
      <vt:lpstr> </vt:lpstr>
      <vt:lpstr>Практична робота №1 «Дослідження якісного складу солей»</vt:lpstr>
      <vt:lpstr>Презентация PowerPoint</vt:lpstr>
      <vt:lpstr> Інструктаж з правил безпеки під час роботи в кабінеті хімії </vt:lpstr>
      <vt:lpstr>Дослід 1. Якісна реакція на хлорид-йон</vt:lpstr>
      <vt:lpstr>Дослід 2. Якісна реакція на сульфат-йон</vt:lpstr>
      <vt:lpstr>Дослід 3. Якісна реакція на карбонат-йон</vt:lpstr>
      <vt:lpstr>Дослід 4. Якісна реакція на ортофосфат-йон</vt:lpstr>
      <vt:lpstr>Дослід 5. Визначення складу солі</vt:lpstr>
      <vt:lpstr>Дослід 6. Визначення катіонів</vt:lpstr>
      <vt:lpstr>Скласти загальні висновки</vt:lpstr>
      <vt:lpstr>Презентация PowerPoint</vt:lpstr>
    </vt:vector>
  </TitlesOfParts>
  <Company>DG Win&amp;Soft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TD</dc:creator>
  <cp:lastModifiedBy>user</cp:lastModifiedBy>
  <cp:revision>439</cp:revision>
  <cp:lastPrinted>2023-07-19T05:45:28Z</cp:lastPrinted>
  <dcterms:created xsi:type="dcterms:W3CDTF">2013-10-22T07:41:03Z</dcterms:created>
  <dcterms:modified xsi:type="dcterms:W3CDTF">2024-03-24T19:31:42Z</dcterms:modified>
</cp:coreProperties>
</file>