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76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smtClean="0">
                <a:solidFill>
                  <a:srgbClr val="92D050"/>
                </a:solidFill>
                <a:latin typeface="Algerian" pitchFamily="82" charset="0"/>
              </a:rPr>
              <a:t>REFLEXIVE PRONOUNS</a:t>
            </a:r>
            <a:endParaRPr lang="ru-RU" sz="5400" b="1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smtClean="0">
                <a:solidFill>
                  <a:srgbClr val="00B050"/>
                </a:solidFill>
                <a:latin typeface="Arial Black" pitchFamily="34" charset="0"/>
              </a:rPr>
              <a:t>ЗВОРОТНІ ЗАЙМЕННИКИ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30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840760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B050"/>
                </a:solidFill>
                <a:latin typeface="Arial Black" pitchFamily="34" charset="0"/>
              </a:rPr>
              <a:t>2. </a:t>
            </a:r>
            <a:r>
              <a:rPr lang="ru-RU" sz="2800" dirty="0" err="1">
                <a:solidFill>
                  <a:srgbClr val="00B050"/>
                </a:solidFill>
                <a:latin typeface="Arial Black" pitchFamily="34" charset="0"/>
              </a:rPr>
              <a:t>Щоб</a:t>
            </a:r>
            <a:r>
              <a:rPr lang="ru-RU" sz="28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800" dirty="0" err="1">
                <a:solidFill>
                  <a:srgbClr val="00B050"/>
                </a:solidFill>
                <a:latin typeface="Arial Black" pitchFamily="34" charset="0"/>
              </a:rPr>
              <a:t>підкреслити</a:t>
            </a:r>
            <a:r>
              <a:rPr lang="ru-RU" sz="2800" dirty="0">
                <a:solidFill>
                  <a:srgbClr val="00B050"/>
                </a:solidFill>
                <a:latin typeface="Arial Black" pitchFamily="34" charset="0"/>
              </a:rPr>
              <a:t>, що людина </a:t>
            </a:r>
            <a:r>
              <a:rPr lang="ru-RU" sz="2800" dirty="0" err="1">
                <a:solidFill>
                  <a:srgbClr val="00B050"/>
                </a:solidFill>
                <a:latin typeface="Arial Black" pitchFamily="34" charset="0"/>
              </a:rPr>
              <a:t>зробила</a:t>
            </a:r>
            <a:r>
              <a:rPr lang="ru-RU" sz="28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800" dirty="0" err="1">
                <a:solidFill>
                  <a:srgbClr val="00B050"/>
                </a:solidFill>
                <a:latin typeface="Arial Black" pitchFamily="34" charset="0"/>
              </a:rPr>
              <a:t>щось</a:t>
            </a:r>
            <a:r>
              <a:rPr lang="ru-RU" sz="28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  <a:latin typeface="Arial Black" pitchFamily="34" charset="0"/>
              </a:rPr>
              <a:t>самостійно</a:t>
            </a:r>
            <a:endParaRPr lang="en-US" sz="2800" dirty="0" smtClean="0">
              <a:solidFill>
                <a:srgbClr val="00B050"/>
              </a:solidFill>
              <a:latin typeface="Arial Black" pitchFamily="34" charset="0"/>
            </a:endParaRPr>
          </a:p>
          <a:p>
            <a:endParaRPr lang="en-US" dirty="0"/>
          </a:p>
          <a:p>
            <a:r>
              <a:rPr lang="ru-RU" sz="2800" b="1" i="1" dirty="0">
                <a:solidFill>
                  <a:srgbClr val="002060"/>
                </a:solidFill>
              </a:rPr>
              <a:t>В цьому випадку зворотний займенник ми </a:t>
            </a:r>
            <a:r>
              <a:rPr lang="ru-RU" sz="2800" b="1" i="1" dirty="0" err="1">
                <a:solidFill>
                  <a:srgbClr val="002060"/>
                </a:solidFill>
              </a:rPr>
              <a:t>ставимо:після</a:t>
            </a:r>
            <a:r>
              <a:rPr lang="ru-RU" sz="2800" b="1" i="1" dirty="0">
                <a:solidFill>
                  <a:srgbClr val="002060"/>
                </a:solidFill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людини</a:t>
            </a:r>
            <a:r>
              <a:rPr lang="ru-RU" sz="2800" b="1" i="1" dirty="0" smtClean="0">
                <a:solidFill>
                  <a:srgbClr val="002060"/>
                </a:solidFill>
              </a:rPr>
              <a:t>, </a:t>
            </a:r>
            <a:r>
              <a:rPr lang="ru-RU" sz="2800" b="1" i="1" dirty="0">
                <a:solidFill>
                  <a:srgbClr val="002060"/>
                </a:solidFill>
              </a:rPr>
              <a:t>яка вчинила </a:t>
            </a:r>
            <a:r>
              <a:rPr lang="ru-RU" sz="2800" b="1" i="1" dirty="0" err="1" smtClean="0">
                <a:solidFill>
                  <a:srgbClr val="002060"/>
                </a:solidFill>
              </a:rPr>
              <a:t>його</a:t>
            </a:r>
            <a:endParaRPr lang="ru-RU" sz="2800" b="1" i="1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B0F0"/>
                </a:solidFill>
              </a:rPr>
              <a:t>Дійова </a:t>
            </a:r>
            <a:r>
              <a:rPr lang="ru-RU" sz="2400" b="1" dirty="0">
                <a:solidFill>
                  <a:srgbClr val="00B0F0"/>
                </a:solidFill>
              </a:rPr>
              <a:t>особа + зворотний займенник + дія + </a:t>
            </a:r>
            <a:r>
              <a:rPr lang="ru-RU" sz="2400" b="1" dirty="0" smtClean="0">
                <a:solidFill>
                  <a:srgbClr val="00B0F0"/>
                </a:solidFill>
              </a:rPr>
              <a:t>предмет в </a:t>
            </a:r>
            <a:r>
              <a:rPr lang="ru-RU" sz="2400" b="1" dirty="0">
                <a:solidFill>
                  <a:srgbClr val="00B0F0"/>
                </a:solidFill>
              </a:rPr>
              <a:t>кінці речення, після предмета, відносно якого відбувається дія</a:t>
            </a:r>
            <a:r>
              <a:rPr lang="ru-RU" sz="2400" b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ru-RU" sz="2400" b="1" dirty="0" smtClean="0">
                <a:solidFill>
                  <a:srgbClr val="00B0F0"/>
                </a:solidFill>
              </a:rPr>
              <a:t>Дійова </a:t>
            </a:r>
            <a:r>
              <a:rPr lang="ru-RU" sz="2400" b="1" dirty="0">
                <a:solidFill>
                  <a:srgbClr val="00B0F0"/>
                </a:solidFill>
              </a:rPr>
              <a:t>особа + дія + предмет + зворотний </a:t>
            </a:r>
            <a:r>
              <a:rPr lang="ru-RU" sz="2400" b="1" dirty="0" smtClean="0">
                <a:solidFill>
                  <a:srgbClr val="00B0F0"/>
                </a:solidFill>
              </a:rPr>
              <a:t>займенник</a:t>
            </a:r>
          </a:p>
          <a:p>
            <a:r>
              <a:rPr lang="ru-RU" sz="2400" b="1" i="1" dirty="0" smtClean="0">
                <a:solidFill>
                  <a:srgbClr val="002060"/>
                </a:solidFill>
              </a:rPr>
              <a:t>Обидва </a:t>
            </a:r>
            <a:r>
              <a:rPr lang="ru-RU" sz="2400" b="1" i="1" dirty="0">
                <a:solidFill>
                  <a:srgbClr val="002060"/>
                </a:solidFill>
              </a:rPr>
              <a:t>варіанти будуть правильними. </a:t>
            </a:r>
            <a:endParaRPr lang="en-US" sz="2400" b="1" i="1" dirty="0" smtClean="0">
              <a:solidFill>
                <a:srgbClr val="002060"/>
              </a:solidFill>
            </a:endParaRPr>
          </a:p>
          <a:p>
            <a:endParaRPr lang="en-US" i="1" dirty="0">
              <a:solidFill>
                <a:srgbClr val="002060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22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980729"/>
            <a:ext cx="626469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rgbClr val="00B050"/>
                </a:solidFill>
              </a:rPr>
              <a:t>Наприклад</a:t>
            </a:r>
          </a:p>
          <a:p>
            <a:endParaRPr lang="uk-UA" sz="2400" b="1" dirty="0"/>
          </a:p>
          <a:p>
            <a:r>
              <a:rPr lang="en-US" sz="2400" b="1" dirty="0">
                <a:solidFill>
                  <a:srgbClr val="002060"/>
                </a:solidFill>
              </a:rPr>
              <a:t>I translated the text myself.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Don’t touch it, you can burn yourself!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She introduced herself.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He finished his project himself.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The kitten entertained itself.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You can read the text yourself.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They enjoyed themselves at the party.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We did the work ourselves.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You can write a letter yourselves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  <a:endParaRPr lang="uk-UA" sz="2400" b="1" dirty="0" smtClean="0">
              <a:solidFill>
                <a:srgbClr val="002060"/>
              </a:solidFill>
            </a:endParaRPr>
          </a:p>
          <a:p>
            <a:endParaRPr lang="uk-UA" dirty="0">
              <a:solidFill>
                <a:srgbClr val="002060"/>
              </a:solidFill>
              <a:latin typeface="Arial Black" pitchFamily="34" charset="0"/>
            </a:endParaRPr>
          </a:p>
          <a:p>
            <a:endParaRPr lang="uk-UA" dirty="0" smtClean="0">
              <a:solidFill>
                <a:srgbClr val="002060"/>
              </a:solidFill>
              <a:latin typeface="Arial Black" pitchFamily="34" charset="0"/>
            </a:endParaRPr>
          </a:p>
          <a:p>
            <a:endParaRPr lang="uk-UA" dirty="0">
              <a:solidFill>
                <a:srgbClr val="002060"/>
              </a:solidFill>
              <a:latin typeface="Arial Black" pitchFamily="34" charset="0"/>
            </a:endParaRPr>
          </a:p>
          <a:p>
            <a:endParaRPr lang="uk-UA" dirty="0" smtClean="0">
              <a:solidFill>
                <a:srgbClr val="002060"/>
              </a:solidFill>
              <a:latin typeface="Arial Black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91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84076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rgbClr val="00B050"/>
                </a:solidFill>
                <a:latin typeface="Arial Black" pitchFamily="34" charset="0"/>
              </a:rPr>
              <a:t>Зворотні займенники </a:t>
            </a:r>
            <a:r>
              <a:rPr lang="ru-RU" sz="4800" b="1" i="1" dirty="0" err="1">
                <a:solidFill>
                  <a:srgbClr val="00B050"/>
                </a:solidFill>
                <a:latin typeface="Arial Black" pitchFamily="34" charset="0"/>
              </a:rPr>
              <a:t>використовуються</a:t>
            </a:r>
            <a:r>
              <a:rPr lang="ru-RU" sz="4800" b="1" i="1" dirty="0">
                <a:solidFill>
                  <a:srgbClr val="00B050"/>
                </a:solidFill>
                <a:latin typeface="Arial Black" pitchFamily="34" charset="0"/>
              </a:rPr>
              <a:t>, коли дія </a:t>
            </a:r>
            <a:r>
              <a:rPr lang="ru-RU" sz="4800" b="1" i="1" dirty="0" err="1">
                <a:solidFill>
                  <a:srgbClr val="00B050"/>
                </a:solidFill>
                <a:latin typeface="Arial Black" pitchFamily="34" charset="0"/>
              </a:rPr>
              <a:t>дієслова</a:t>
            </a:r>
            <a:r>
              <a:rPr lang="ru-RU" sz="4800" b="1" i="1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4800" b="1" i="1" dirty="0" err="1">
                <a:solidFill>
                  <a:srgbClr val="00B050"/>
                </a:solidFill>
                <a:latin typeface="Arial Black" pitchFamily="34" charset="0"/>
              </a:rPr>
              <a:t>повертається</a:t>
            </a:r>
            <a:r>
              <a:rPr lang="ru-RU" sz="4800" b="1" i="1" dirty="0">
                <a:solidFill>
                  <a:srgbClr val="00B050"/>
                </a:solidFill>
                <a:latin typeface="Arial Black" pitchFamily="34" charset="0"/>
              </a:rPr>
              <a:t> до </a:t>
            </a:r>
            <a:r>
              <a:rPr lang="ru-RU" sz="4800" b="1" i="1" dirty="0" err="1">
                <a:solidFill>
                  <a:srgbClr val="00B050"/>
                </a:solidFill>
                <a:latin typeface="Arial Black" pitchFamily="34" charset="0"/>
              </a:rPr>
              <a:t>суб’єкта</a:t>
            </a:r>
            <a:r>
              <a:rPr lang="ru-RU" sz="4800" b="1" i="1" dirty="0">
                <a:solidFill>
                  <a:srgbClr val="00B050"/>
                </a:solidFill>
                <a:latin typeface="Arial Black" pitchFamily="34" charset="0"/>
              </a:rPr>
              <a:t> речення</a:t>
            </a:r>
            <a:r>
              <a:rPr lang="ru-RU" sz="4800" b="1" i="1" dirty="0" smtClean="0">
                <a:solidFill>
                  <a:srgbClr val="00B050"/>
                </a:solidFill>
                <a:latin typeface="Arial Black" pitchFamily="34" charset="0"/>
              </a:rPr>
              <a:t>.</a:t>
            </a:r>
          </a:p>
          <a:p>
            <a:endParaRPr lang="uk-UA" sz="4000" b="1" dirty="0">
              <a:solidFill>
                <a:srgbClr val="00B050"/>
              </a:solidFill>
              <a:latin typeface="Arial Black" pitchFamily="34" charset="0"/>
            </a:endParaRPr>
          </a:p>
          <a:p>
            <a:endParaRPr lang="ru-RU" sz="40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91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908720"/>
            <a:ext cx="6480720" cy="8648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dirty="0">
                <a:solidFill>
                  <a:srgbClr val="00B050"/>
                </a:solidFill>
                <a:latin typeface="Arial Black" pitchFamily="34" charset="0"/>
              </a:rPr>
              <a:t>Зворотні займенники </a:t>
            </a:r>
            <a:r>
              <a:rPr lang="ru-RU" sz="3600" b="1" i="1" dirty="0" smtClean="0">
                <a:latin typeface="Arial Black" pitchFamily="34" charset="0"/>
              </a:rPr>
              <a:t>утворюються </a:t>
            </a:r>
            <a:r>
              <a:rPr lang="ru-RU" sz="3600" b="1" i="1" dirty="0" err="1">
                <a:latin typeface="Arial Black" pitchFamily="34" charset="0"/>
              </a:rPr>
              <a:t>від</a:t>
            </a:r>
            <a:r>
              <a:rPr lang="ru-RU" sz="3600" b="1" i="1" dirty="0">
                <a:latin typeface="Arial Black" pitchFamily="34" charset="0"/>
              </a:rPr>
              <a:t> присвійних займенників з додаванням частки </a:t>
            </a:r>
            <a:r>
              <a:rPr lang="ru-RU" sz="3600" b="1" i="1" dirty="0" smtClean="0">
                <a:solidFill>
                  <a:srgbClr val="92D050"/>
                </a:solidFill>
                <a:latin typeface="Arial Black" pitchFamily="34" charset="0"/>
              </a:rPr>
              <a:t>self </a:t>
            </a:r>
            <a:r>
              <a:rPr lang="ru-RU" sz="3600" b="1" i="1" dirty="0">
                <a:latin typeface="Arial Black" pitchFamily="34" charset="0"/>
              </a:rPr>
              <a:t>для </a:t>
            </a:r>
            <a:r>
              <a:rPr lang="ru-RU" sz="3600" b="1" i="1" dirty="0" err="1">
                <a:latin typeface="Arial Black" pitchFamily="34" charset="0"/>
              </a:rPr>
              <a:t>однини</a:t>
            </a:r>
            <a:r>
              <a:rPr lang="ru-RU" sz="3600" b="1" i="1" dirty="0">
                <a:latin typeface="Arial Black" pitchFamily="34" charset="0"/>
              </a:rPr>
              <a:t> і </a:t>
            </a:r>
            <a:r>
              <a:rPr lang="ru-RU" sz="3600" b="1" i="1" dirty="0" smtClean="0">
                <a:solidFill>
                  <a:srgbClr val="92D050"/>
                </a:solidFill>
                <a:latin typeface="Arial Black" pitchFamily="34" charset="0"/>
              </a:rPr>
              <a:t>selves</a:t>
            </a:r>
            <a:r>
              <a:rPr lang="ru-RU" sz="3600" b="1" i="1" dirty="0" smtClean="0">
                <a:latin typeface="Arial Black" pitchFamily="34" charset="0"/>
              </a:rPr>
              <a:t> </a:t>
            </a:r>
            <a:r>
              <a:rPr lang="ru-RU" sz="3600" b="1" i="1" dirty="0">
                <a:latin typeface="Arial Black" pitchFamily="34" charset="0"/>
              </a:rPr>
              <a:t>для </a:t>
            </a:r>
            <a:r>
              <a:rPr lang="ru-RU" sz="3600" b="1" i="1" dirty="0" err="1" smtClean="0">
                <a:latin typeface="Arial Black" pitchFamily="34" charset="0"/>
              </a:rPr>
              <a:t>множини</a:t>
            </a:r>
            <a:r>
              <a:rPr lang="ru-RU" sz="3600" b="1" i="1" dirty="0" smtClean="0">
                <a:latin typeface="Arial Black" pitchFamily="34" charset="0"/>
              </a:rPr>
              <a:t>.</a:t>
            </a:r>
          </a:p>
          <a:p>
            <a:endParaRPr lang="uk-UA" sz="4000" b="1" i="1" dirty="0">
              <a:latin typeface="Arial Black" pitchFamily="34" charset="0"/>
            </a:endParaRPr>
          </a:p>
          <a:p>
            <a:endParaRPr lang="uk-UA" sz="4400" b="1" i="1" dirty="0" smtClean="0">
              <a:latin typeface="Arial Black" pitchFamily="34" charset="0"/>
            </a:endParaRPr>
          </a:p>
          <a:p>
            <a:endParaRPr lang="uk-UA" sz="2400" b="1" i="1" dirty="0">
              <a:latin typeface="Arial Black" pitchFamily="34" charset="0"/>
            </a:endParaRPr>
          </a:p>
          <a:p>
            <a:endParaRPr lang="uk-UA" sz="2400" b="1" i="1" dirty="0" smtClean="0">
              <a:latin typeface="Arial Black" pitchFamily="34" charset="0"/>
            </a:endParaRPr>
          </a:p>
          <a:p>
            <a:endParaRPr lang="uk-UA" sz="2400" b="1" i="1" dirty="0">
              <a:latin typeface="Arial Black" pitchFamily="34" charset="0"/>
            </a:endParaRPr>
          </a:p>
          <a:p>
            <a:endParaRPr lang="uk-UA" sz="2400" b="1" i="1" dirty="0" smtClean="0">
              <a:latin typeface="Arial Black" pitchFamily="34" charset="0"/>
            </a:endParaRPr>
          </a:p>
          <a:p>
            <a:endParaRPr lang="uk-UA" sz="2400" b="1" i="1" dirty="0">
              <a:latin typeface="Arial Black" pitchFamily="34" charset="0"/>
            </a:endParaRPr>
          </a:p>
          <a:p>
            <a:endParaRPr lang="uk-UA" sz="2400" b="1" i="1" dirty="0" smtClean="0">
              <a:latin typeface="Arial Black" pitchFamily="34" charset="0"/>
            </a:endParaRPr>
          </a:p>
          <a:p>
            <a:endParaRPr lang="uk-UA" sz="2400" b="1" i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74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7077377" cy="739209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ОДНИНА</a:t>
            </a:r>
            <a:r>
              <a:rPr lang="en-US" b="1" dirty="0" smtClean="0">
                <a:latin typeface="Algerian" pitchFamily="82" charset="0"/>
              </a:rPr>
              <a:t> (SINGULAR)</a:t>
            </a: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05306"/>
              </p:ext>
            </p:extLst>
          </p:nvPr>
        </p:nvGraphicFramePr>
        <p:xfrm>
          <a:off x="1524000" y="1397000"/>
          <a:ext cx="6096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en-US" sz="2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I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MYSELF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YOU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YOURSELF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SHE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HERSELF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HE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HIMSELF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IT</a:t>
                      </a:r>
                    </a:p>
                    <a:p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2060"/>
                          </a:solidFill>
                        </a:rPr>
                        <a:t>ITSELF</a:t>
                      </a:r>
                      <a:endParaRPr lang="ru-RU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6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1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  <a:latin typeface="Arial Black" pitchFamily="34" charset="0"/>
              </a:rPr>
              <a:t>МНОЖИНА</a:t>
            </a:r>
            <a:r>
              <a:rPr lang="en-US" sz="3200" b="1" dirty="0" smtClean="0">
                <a:solidFill>
                  <a:srgbClr val="002060"/>
                </a:solidFill>
                <a:latin typeface="Arial Black" pitchFamily="34" charset="0"/>
              </a:rPr>
              <a:t> (PLURAL)</a:t>
            </a:r>
            <a:endParaRPr lang="ru-RU" sz="32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638730"/>
              </p:ext>
            </p:extLst>
          </p:nvPr>
        </p:nvGraphicFramePr>
        <p:xfrm>
          <a:off x="1524000" y="1397000"/>
          <a:ext cx="60960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YOU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YOURSELVES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WE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OURSELVES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THEY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endParaRPr lang="en-US" sz="24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en-US" sz="2400" b="1" dirty="0" smtClean="0">
                          <a:solidFill>
                            <a:srgbClr val="002060"/>
                          </a:solidFill>
                        </a:rPr>
                        <a:t>THEMSELVES</a:t>
                      </a:r>
                      <a:endParaRPr lang="ru-RU" sz="24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27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96752"/>
            <a:ext cx="6696744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rgbClr val="00B050"/>
                </a:solidFill>
                <a:latin typeface="Arial Black" pitchFamily="34" charset="0"/>
              </a:rPr>
              <a:t>Зворотні займенники ми </a:t>
            </a:r>
            <a:r>
              <a:rPr lang="ru-RU" sz="5400" b="1" dirty="0" err="1">
                <a:solidFill>
                  <a:srgbClr val="00B050"/>
                </a:solidFill>
                <a:latin typeface="Arial Black" pitchFamily="34" charset="0"/>
              </a:rPr>
              <a:t>використовуємо</a:t>
            </a:r>
            <a:r>
              <a:rPr lang="ru-RU" sz="5400" b="1" dirty="0">
                <a:solidFill>
                  <a:srgbClr val="00B050"/>
                </a:solidFill>
                <a:latin typeface="Arial Black" pitchFamily="34" charset="0"/>
              </a:rPr>
              <a:t> в </a:t>
            </a:r>
            <a:r>
              <a:rPr lang="ru-RU" sz="5400" b="1" dirty="0" smtClean="0">
                <a:solidFill>
                  <a:srgbClr val="00B050"/>
                </a:solidFill>
                <a:latin typeface="Arial Black" pitchFamily="34" charset="0"/>
              </a:rPr>
              <a:t>2-х </a:t>
            </a:r>
            <a:r>
              <a:rPr lang="ru-RU" sz="5400" b="1" dirty="0" err="1" smtClean="0">
                <a:solidFill>
                  <a:srgbClr val="00B050"/>
                </a:solidFill>
                <a:latin typeface="Arial Black" pitchFamily="34" charset="0"/>
              </a:rPr>
              <a:t>випадках</a:t>
            </a:r>
            <a:r>
              <a:rPr lang="ru-RU" sz="5400" b="1" dirty="0" smtClean="0">
                <a:solidFill>
                  <a:srgbClr val="00B050"/>
                </a:solidFill>
                <a:latin typeface="Arial Black" pitchFamily="34" charset="0"/>
              </a:rPr>
              <a:t>:</a:t>
            </a:r>
            <a:endParaRPr lang="en-US" sz="5400" b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270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>
                <a:solidFill>
                  <a:srgbClr val="00B050"/>
                </a:solidFill>
                <a:latin typeface="Arial Black" pitchFamily="34" charset="0"/>
              </a:rPr>
              <a:t>1.</a:t>
            </a:r>
            <a:r>
              <a:rPr lang="ru-RU" sz="3100" dirty="0" err="1" smtClean="0">
                <a:solidFill>
                  <a:srgbClr val="00B050"/>
                </a:solidFill>
                <a:latin typeface="Arial Black" pitchFamily="34" charset="0"/>
              </a:rPr>
              <a:t>Щоб</a:t>
            </a:r>
            <a:r>
              <a:rPr lang="ru-RU" sz="3100" dirty="0" smtClean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3100" dirty="0" err="1">
                <a:solidFill>
                  <a:srgbClr val="00B050"/>
                </a:solidFill>
                <a:latin typeface="Arial Black" pitchFamily="34" charset="0"/>
              </a:rPr>
              <a:t>показати</a:t>
            </a:r>
            <a:r>
              <a:rPr lang="ru-RU" sz="3100" dirty="0">
                <a:solidFill>
                  <a:srgbClr val="00B050"/>
                </a:solidFill>
                <a:latin typeface="Arial Black" pitchFamily="34" charset="0"/>
              </a:rPr>
              <a:t>, що дія </a:t>
            </a:r>
            <a:r>
              <a:rPr lang="ru-RU" sz="3100" dirty="0" err="1">
                <a:solidFill>
                  <a:srgbClr val="00B050"/>
                </a:solidFill>
                <a:latin typeface="Arial Black" pitchFamily="34" charset="0"/>
              </a:rPr>
              <a:t>людини</a:t>
            </a:r>
            <a:r>
              <a:rPr lang="ru-RU" sz="31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3100" dirty="0" err="1">
                <a:solidFill>
                  <a:srgbClr val="00B050"/>
                </a:solidFill>
                <a:latin typeface="Arial Black" pitchFamily="34" charset="0"/>
              </a:rPr>
              <a:t>спрямована</a:t>
            </a:r>
            <a:r>
              <a:rPr lang="ru-RU" sz="3100" dirty="0">
                <a:solidFill>
                  <a:srgbClr val="00B050"/>
                </a:solidFill>
                <a:latin typeface="Arial Black" pitchFamily="34" charset="0"/>
              </a:rPr>
              <a:t> на </a:t>
            </a:r>
            <a:r>
              <a:rPr lang="ru-RU" sz="3100" dirty="0" err="1">
                <a:solidFill>
                  <a:srgbClr val="00B050"/>
                </a:solidFill>
                <a:latin typeface="Arial Black" pitchFamily="34" charset="0"/>
              </a:rPr>
              <a:t>нього</a:t>
            </a:r>
            <a:r>
              <a:rPr lang="ru-RU" sz="31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r>
              <a:rPr lang="ru-RU" sz="3100" dirty="0" smtClean="0">
                <a:solidFill>
                  <a:srgbClr val="00B050"/>
                </a:solidFill>
                <a:latin typeface="Arial Black" pitchFamily="34" charset="0"/>
              </a:rPr>
              <a:t>самого</a:t>
            </a:r>
            <a:r>
              <a:rPr lang="en-US" sz="3100" dirty="0" smtClean="0">
                <a:solidFill>
                  <a:srgbClr val="00B050"/>
                </a:solidFill>
                <a:latin typeface="Arial Black" pitchFamily="34" charset="0"/>
              </a:rPr>
              <a:t/>
            </a:r>
            <a:br>
              <a:rPr lang="en-US" sz="3100" dirty="0" smtClean="0">
                <a:solidFill>
                  <a:srgbClr val="00B050"/>
                </a:solidFill>
                <a:latin typeface="Arial Black" pitchFamily="34" charset="0"/>
              </a:rPr>
            </a:br>
            <a:endParaRPr lang="ru-RU" sz="31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2551837"/>
            <a:ext cx="6624736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>
                <a:solidFill>
                  <a:srgbClr val="0070C0"/>
                </a:solidFill>
              </a:rPr>
              <a:t>Наприклад</a:t>
            </a:r>
            <a:r>
              <a:rPr lang="ru-RU" sz="3600" b="1" i="1" dirty="0">
                <a:solidFill>
                  <a:srgbClr val="0070C0"/>
                </a:solidFill>
              </a:rPr>
              <a:t>: </a:t>
            </a:r>
            <a:endParaRPr lang="en-US" sz="3600" b="1" i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r>
              <a:rPr lang="ru-RU" sz="3600" b="1" dirty="0" smtClean="0">
                <a:solidFill>
                  <a:srgbClr val="002060"/>
                </a:solidFill>
              </a:rPr>
              <a:t>Я </a:t>
            </a:r>
            <a:r>
              <a:rPr lang="ru-RU" sz="3600" b="1" dirty="0">
                <a:solidFill>
                  <a:srgbClr val="002060"/>
                </a:solidFill>
              </a:rPr>
              <a:t>забруднилася </a:t>
            </a:r>
            <a:r>
              <a:rPr lang="ru-RU" sz="3600" b="1" dirty="0" smtClean="0">
                <a:solidFill>
                  <a:srgbClr val="002060"/>
                </a:solidFill>
              </a:rPr>
              <a:t>олією </a:t>
            </a:r>
            <a:r>
              <a:rPr lang="ru-RU" sz="3600" b="1" dirty="0">
                <a:solidFill>
                  <a:srgbClr val="002060"/>
                </a:solidFill>
              </a:rPr>
              <a:t>(сама себе забруднила) поки </a:t>
            </a:r>
            <a:r>
              <a:rPr lang="ru-RU" sz="3600" b="1" dirty="0" smtClean="0">
                <a:solidFill>
                  <a:srgbClr val="002060"/>
                </a:solidFill>
              </a:rPr>
              <a:t>готувала обід.</a:t>
            </a:r>
            <a:endParaRPr lang="en-US" sz="3600" b="1" dirty="0" smtClean="0">
              <a:solidFill>
                <a:srgbClr val="002060"/>
              </a:solidFill>
            </a:endParaRPr>
          </a:p>
          <a:p>
            <a:endParaRPr lang="en-US" sz="2800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54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08720"/>
            <a:ext cx="712879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  <a:latin typeface="Arial Black" pitchFamily="34" charset="0"/>
              </a:rPr>
              <a:t>В цьому випадку </a:t>
            </a:r>
            <a:r>
              <a:rPr lang="ru-RU" sz="2800" b="1" i="1" dirty="0" smtClean="0">
                <a:solidFill>
                  <a:srgbClr val="00B050"/>
                </a:solidFill>
                <a:latin typeface="Arial Black" pitchFamily="34" charset="0"/>
              </a:rPr>
              <a:t>займенники </a:t>
            </a:r>
            <a:r>
              <a:rPr lang="ru-RU" sz="2800" b="1" i="1" dirty="0">
                <a:solidFill>
                  <a:srgbClr val="00B050"/>
                </a:solidFill>
                <a:latin typeface="Arial Black" pitchFamily="34" charset="0"/>
              </a:rPr>
              <a:t>ставляться після дії, що робить людина по відношенню до себе. </a:t>
            </a:r>
            <a:endParaRPr lang="ru-RU" sz="2800" b="1" i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endParaRPr lang="ru-RU" dirty="0" smtClean="0"/>
          </a:p>
          <a:p>
            <a:pPr algn="ctr"/>
            <a:r>
              <a:rPr lang="ru-RU" sz="2800" b="1" u="sng" dirty="0" smtClean="0">
                <a:solidFill>
                  <a:srgbClr val="002060"/>
                </a:solidFill>
                <a:latin typeface="Arial Black" pitchFamily="34" charset="0"/>
              </a:rPr>
              <a:t>Схема утворення </a:t>
            </a:r>
            <a:r>
              <a:rPr lang="ru-RU" sz="2800" b="1" u="sng" dirty="0">
                <a:solidFill>
                  <a:srgbClr val="002060"/>
                </a:solidFill>
                <a:latin typeface="Arial Black" pitchFamily="34" charset="0"/>
              </a:rPr>
              <a:t>буде наступною</a:t>
            </a:r>
            <a:r>
              <a:rPr lang="ru-RU" sz="2800" b="1" u="sng" dirty="0" smtClean="0">
                <a:solidFill>
                  <a:srgbClr val="002060"/>
                </a:solidFill>
                <a:latin typeface="Arial Black" pitchFamily="34" charset="0"/>
              </a:rPr>
              <a:t>:</a:t>
            </a:r>
          </a:p>
          <a:p>
            <a:pPr algn="ctr"/>
            <a:endParaRPr lang="ru-RU" sz="2400" dirty="0" smtClean="0"/>
          </a:p>
          <a:p>
            <a:pPr algn="just"/>
            <a:r>
              <a:rPr lang="ru-RU" sz="2400" b="1" i="1" dirty="0" smtClean="0">
                <a:solidFill>
                  <a:srgbClr val="00B0F0"/>
                </a:solidFill>
              </a:rPr>
              <a:t>Дійова </a:t>
            </a:r>
            <a:r>
              <a:rPr lang="ru-RU" sz="2400" b="1" i="1" dirty="0">
                <a:solidFill>
                  <a:srgbClr val="00B0F0"/>
                </a:solidFill>
              </a:rPr>
              <a:t>особа + дія + зворотний </a:t>
            </a:r>
            <a:r>
              <a:rPr lang="ru-RU" sz="2400" b="1" i="1" dirty="0" smtClean="0">
                <a:solidFill>
                  <a:srgbClr val="00B0F0"/>
                </a:solidFill>
              </a:rPr>
              <a:t>займенник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803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96752"/>
            <a:ext cx="68407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975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74</TotalTime>
  <Words>222</Words>
  <Application>Microsoft Office PowerPoint</Application>
  <PresentationFormat>Экран (4:3)</PresentationFormat>
  <Paragraphs>135</Paragraphs>
  <Slides>11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REFLEXIVE PRONOUNS</vt:lpstr>
      <vt:lpstr>Презентация PowerPoint</vt:lpstr>
      <vt:lpstr>Презентация PowerPoint</vt:lpstr>
      <vt:lpstr>ОДНИНА (SINGULAR)</vt:lpstr>
      <vt:lpstr>МНОЖИНА (PLURAL)</vt:lpstr>
      <vt:lpstr>Презентация PowerPoint</vt:lpstr>
      <vt:lpstr> 1.Щоб показати, що дія людини спрямована на нього самого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REFLEXIVE PRONOUNS</dc:title>
  <dc:creator>admin</dc:creator>
  <cp:lastModifiedBy>admin</cp:lastModifiedBy>
  <cp:revision>10</cp:revision>
  <dcterms:created xsi:type="dcterms:W3CDTF">2024-03-18T16:54:21Z</dcterms:created>
  <dcterms:modified xsi:type="dcterms:W3CDTF">2024-03-21T06:40:39Z</dcterms:modified>
</cp:coreProperties>
</file>