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6" r:id="rId2"/>
    <p:sldId id="257" r:id="rId3"/>
    <p:sldId id="259" r:id="rId4"/>
    <p:sldId id="260" r:id="rId5"/>
    <p:sldId id="258" r:id="rId6"/>
    <p:sldId id="263" r:id="rId7"/>
    <p:sldId id="267" r:id="rId8"/>
    <p:sldId id="265" r:id="rId9"/>
    <p:sldId id="266" r:id="rId10"/>
    <p:sldId id="264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1C538-EC7D-4962-B96F-AA50FBE95B00}" type="datetimeFigureOut">
              <a:rPr lang="uk-UA" smtClean="0"/>
              <a:t>22.03.2024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3ADB9-368F-4DEF-8204-75F66436B1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3445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3ADB9-368F-4DEF-8204-75F66436B1D9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995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3ADB9-368F-4DEF-8204-75F66436B1D9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5817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3ADB9-368F-4DEF-8204-75F66436B1D9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0481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401-19#n16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89ED9-4A59-4DBF-ADA8-3BAFD408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6712"/>
            <a:ext cx="7787208" cy="3960440"/>
          </a:xfrm>
        </p:spPr>
        <p:txBody>
          <a:bodyPr>
            <a:normAutofit/>
          </a:bodyPr>
          <a:lstStyle/>
          <a:p>
            <a:pPr algn="ctr"/>
            <a:r>
              <a:rPr lang="uk-UA" sz="1600" dirty="0">
                <a:solidFill>
                  <a:srgbClr val="002060"/>
                </a:solidFill>
              </a:rPr>
              <a:t>Тема 8</a:t>
            </a:r>
            <a:br>
              <a:rPr lang="uk-UA" sz="1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Демократія</a:t>
            </a:r>
            <a:r>
              <a:rPr lang="ru-RU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Верховенство права. </a:t>
            </a:r>
            <a:br>
              <a:rPr lang="ru-RU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закону </a:t>
            </a:r>
            <a:r>
              <a:rPr lang="uk-UA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держави.</a:t>
            </a:r>
            <a:br>
              <a:rPr lang="uk-UA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конституції України.</a:t>
            </a:r>
            <a:br>
              <a:rPr lang="uk-UA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Конституційний лад України.</a:t>
            </a:r>
            <a:endParaRPr lang="es-ES" sz="32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6DFBBE-C6E2-4BC9-83DC-C65CD02AF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659" y="5661248"/>
            <a:ext cx="8229600" cy="663352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22914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chemeClr val="accent4"/>
                </a:solidFill>
              </a:rPr>
              <a:t>ІІІ. Конституційний суд України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4149080"/>
            <a:ext cx="8280920" cy="259228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1600" dirty="0"/>
              <a:t>Конституційний суд є органом конституційної юрисдикції. Він </a:t>
            </a:r>
            <a:r>
              <a:rPr lang="uk-UA" sz="1600" b="1" dirty="0"/>
              <a:t>не належить </a:t>
            </a:r>
            <a:r>
              <a:rPr lang="uk-UA" sz="1600" dirty="0"/>
              <a:t>до судів  системи судоустрою України</a:t>
            </a:r>
            <a:r>
              <a:rPr lang="ru-RU" sz="1600" dirty="0"/>
              <a:t>, </a:t>
            </a:r>
            <a:r>
              <a:rPr lang="uk-UA" sz="1600" dirty="0"/>
              <a:t>найвищим судом у якій є Верховний Суд</a:t>
            </a:r>
            <a:r>
              <a:rPr lang="ru-RU" sz="16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1600" dirty="0"/>
              <a:t>Конституційний суд України складається з</a:t>
            </a:r>
            <a:r>
              <a:rPr lang="uk-UA" sz="1600" b="1" dirty="0">
                <a:solidFill>
                  <a:schemeClr val="accent4"/>
                </a:solidFill>
              </a:rPr>
              <a:t> </a:t>
            </a:r>
            <a:r>
              <a:rPr lang="uk-UA" sz="1800" b="1" dirty="0"/>
              <a:t>18</a:t>
            </a:r>
            <a:r>
              <a:rPr lang="uk-UA" sz="1600" b="1" dirty="0">
                <a:solidFill>
                  <a:schemeClr val="accent4"/>
                </a:solidFill>
              </a:rPr>
              <a:t> </a:t>
            </a:r>
            <a:r>
              <a:rPr lang="uk-UA" sz="1600" dirty="0"/>
              <a:t>суддів.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1600" dirty="0"/>
              <a:t>Президент України, Верховна Рада України та з'їзд суддів України призначають по </a:t>
            </a:r>
            <a:r>
              <a:rPr lang="uk-UA" sz="1800" b="1" dirty="0"/>
              <a:t>6</a:t>
            </a:r>
            <a:r>
              <a:rPr lang="uk-UA" sz="1600" dirty="0"/>
              <a:t> суддів Конституційного суду України.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1600" dirty="0"/>
              <a:t>Суддя Конституційного суду України призначається строком на </a:t>
            </a:r>
            <a:r>
              <a:rPr lang="uk-UA" sz="1800" b="1" dirty="0"/>
              <a:t>9</a:t>
            </a:r>
            <a:r>
              <a:rPr lang="uk-UA" sz="1600" dirty="0"/>
              <a:t> років без права бути призначеним повторно.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1600" dirty="0"/>
              <a:t>Кандидат на посаду судді Конституційно</a:t>
            </a:r>
            <a:r>
              <a:rPr lang="ru-RU" sz="1600" dirty="0"/>
              <a:t>г</a:t>
            </a:r>
            <a:r>
              <a:rPr lang="uk-UA" sz="1600" dirty="0"/>
              <a:t>о </a:t>
            </a:r>
            <a:r>
              <a:rPr lang="ru-RU" sz="1600" dirty="0"/>
              <a:t>суду повинен </a:t>
            </a:r>
            <a:r>
              <a:rPr lang="uk-UA" sz="1600" dirty="0"/>
              <a:t>досягти віку </a:t>
            </a:r>
            <a:r>
              <a:rPr lang="uk-UA" sz="1800" b="1" dirty="0"/>
              <a:t>40</a:t>
            </a:r>
            <a:r>
              <a:rPr lang="uk-UA" sz="1600" b="1" dirty="0"/>
              <a:t> </a:t>
            </a:r>
            <a:r>
              <a:rPr lang="uk-UA" sz="1600" dirty="0"/>
              <a:t>років, мати вищу юридичну освіту й досвід роботи в галузі права не менше</a:t>
            </a:r>
            <a:r>
              <a:rPr lang="uk-UA" sz="1800" dirty="0"/>
              <a:t> </a:t>
            </a:r>
            <a:r>
              <a:rPr lang="uk-UA" sz="1800" b="1" dirty="0"/>
              <a:t>15</a:t>
            </a:r>
            <a:r>
              <a:rPr lang="uk-UA" sz="1800" dirty="0"/>
              <a:t> </a:t>
            </a:r>
            <a:r>
              <a:rPr lang="uk-UA" sz="1600" dirty="0"/>
              <a:t>років</a:t>
            </a:r>
            <a:r>
              <a:rPr lang="ru-RU" sz="16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1600" dirty="0"/>
              <a:t>Судді Конституційного </a:t>
            </a:r>
            <a:r>
              <a:rPr lang="ru-RU" sz="1600" dirty="0"/>
              <a:t>суду </a:t>
            </a:r>
            <a:r>
              <a:rPr lang="ru-RU" sz="1600" b="1" dirty="0"/>
              <a:t>не </a:t>
            </a:r>
            <a:r>
              <a:rPr lang="uk-UA" sz="1600" b="1" dirty="0"/>
              <a:t>можуть </a:t>
            </a:r>
            <a:r>
              <a:rPr lang="uk-UA" sz="1600" dirty="0"/>
              <a:t>займатися політичною, або іншою діяльністю</a:t>
            </a:r>
            <a:r>
              <a:rPr lang="ru-RU" sz="1600" dirty="0"/>
              <a:t>, за </a:t>
            </a:r>
            <a:r>
              <a:rPr lang="uk-UA" sz="1600" dirty="0"/>
              <a:t>винятком</a:t>
            </a:r>
            <a:r>
              <a:rPr lang="ru-RU" sz="1600" dirty="0"/>
              <a:t> </a:t>
            </a:r>
            <a:r>
              <a:rPr lang="uk-UA" sz="1600" dirty="0"/>
              <a:t>викладацької та наукової.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1600" dirty="0"/>
          </a:p>
          <a:p>
            <a:pPr>
              <a:buFont typeface="Wingdings" panose="05000000000000000000" pitchFamily="2" charset="2"/>
              <a:buChar char="ü"/>
            </a:pPr>
            <a:endParaRPr lang="ru-RU" sz="1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980728"/>
            <a:ext cx="5508186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48295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chemeClr val="accent1">
                    <a:lumMod val="50000"/>
                  </a:schemeClr>
                </a:solidFill>
              </a:rPr>
              <a:t>Повноваження Конституційного суду України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5863579" cy="4968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5406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2060"/>
                </a:solidFill>
              </a:rPr>
              <a:t>План уроку:</a:t>
            </a:r>
            <a:endParaRPr lang="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</a:rPr>
              <a:t>Що таке демократія і верховенство права?</a:t>
            </a:r>
          </a:p>
          <a:p>
            <a:pPr marL="571500" indent="-571500">
              <a:buFont typeface="+mj-lt"/>
              <a:buAutoNum type="romanUcPeriod"/>
            </a:pPr>
            <a:endParaRPr lang="uk-UA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71500" indent="-571500">
              <a:buFont typeface="+mj-lt"/>
              <a:buAutoNum type="romanUcPeriod"/>
            </a:pP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</a:rPr>
              <a:t>Поняття Основного закону держави. Конституційний лад України.</a:t>
            </a:r>
          </a:p>
          <a:p>
            <a:pPr marL="571500" indent="-571500">
              <a:buFont typeface="+mj-lt"/>
              <a:buAutoNum type="romanUcPeriod"/>
            </a:pPr>
            <a:endParaRPr lang="uk-UA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71500" indent="-571500">
              <a:buFont typeface="+mj-lt"/>
              <a:buAutoNum type="romanUcPeriod"/>
            </a:pP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</a:rPr>
              <a:t>Конституційний Суд України.</a:t>
            </a:r>
          </a:p>
        </p:txBody>
      </p:sp>
    </p:spTree>
    <p:extLst>
      <p:ext uri="{BB962C8B-B14F-4D97-AF65-F5344CB8AC3E}">
        <p14:creationId xmlns:p14="http://schemas.microsoft.com/office/powerpoint/2010/main" val="3901949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404664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chemeClr val="accent1">
                    <a:lumMod val="50000"/>
                  </a:schemeClr>
                </a:solidFill>
              </a:rPr>
              <a:t>І. Що таке демократія і верховенство права?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566051"/>
            <a:ext cx="6532978" cy="3266489"/>
          </a:xfrm>
        </p:spPr>
      </p:pic>
      <p:sp>
        <p:nvSpPr>
          <p:cNvPr id="5" name="Прямоугольник 4"/>
          <p:cNvSpPr/>
          <p:nvPr/>
        </p:nvSpPr>
        <p:spPr>
          <a:xfrm>
            <a:off x="611560" y="980728"/>
            <a:ext cx="81369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… Згадаємо стародавню історію. Слово демократія походить від грецького слова «демос» - «народ», і «</a:t>
            </a:r>
            <a:r>
              <a:rPr lang="uk-UA" dirty="0" err="1"/>
              <a:t>кратос</a:t>
            </a:r>
            <a:r>
              <a:rPr lang="uk-UA" dirty="0"/>
              <a:t>» - влада, тому демократія може розглядатися як «влада народу»: спосіб правління, який залежить від волі народу.</a:t>
            </a:r>
            <a:r>
              <a:rPr lang="ru-RU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Створення найпершої демократії приписують стародавнім грекам у V ст.  до н. е. в місті Афіни. Афінська демократія ще не була ідеальною формою правління, адже жінки, раби, іноземці були виключені з політичної діяльності. Вони не приймали участі в голосуванні і не входили до органів державного управління.</a:t>
            </a:r>
          </a:p>
        </p:txBody>
      </p:sp>
    </p:spTree>
    <p:extLst>
      <p:ext uri="{BB962C8B-B14F-4D97-AF65-F5344CB8AC3E}">
        <p14:creationId xmlns:p14="http://schemas.microsoft.com/office/powerpoint/2010/main" val="1644529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3400"/>
            <a:ext cx="8352928" cy="2103512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>
                <a:solidFill>
                  <a:schemeClr val="accent1">
                    <a:lumMod val="50000"/>
                  </a:schemeClr>
                </a:solidFill>
              </a:rPr>
              <a:t>Демократія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(народовладдя) – політичний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режим, за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якого єдиним легітимним джерелом влади в державі визнається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</a:rPr>
              <a:t>її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народ. 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При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цьому управління державою здійснюється народом  </a:t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1) </a:t>
            </a:r>
            <a:r>
              <a:rPr lang="uk-UA" sz="2000" b="1" i="1" dirty="0">
                <a:solidFill>
                  <a:schemeClr val="accent1">
                    <a:lumMod val="50000"/>
                  </a:schemeClr>
                </a:solidFill>
              </a:rPr>
              <a:t>безпосередньо (пряма демократія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), або </a:t>
            </a:r>
            <a:br>
              <a:rPr lang="uk-UA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2) 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</a:rPr>
              <a:t>через </a:t>
            </a:r>
            <a:r>
              <a:rPr lang="uk-UA" sz="2000" b="1" i="1" dirty="0">
                <a:solidFill>
                  <a:schemeClr val="accent1">
                    <a:lumMod val="50000"/>
                  </a:schemeClr>
                </a:solidFill>
              </a:rPr>
              <a:t>обраних представників  (представницька демократія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uk-UA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636912"/>
            <a:ext cx="7458487" cy="3384376"/>
          </a:xfrm>
        </p:spPr>
      </p:pic>
    </p:spTree>
    <p:extLst>
      <p:ext uri="{BB962C8B-B14F-4D97-AF65-F5344CB8AC3E}">
        <p14:creationId xmlns:p14="http://schemas.microsoft.com/office/powerpoint/2010/main" val="2581715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568952" cy="1368152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>
                <a:solidFill>
                  <a:schemeClr val="accent1">
                    <a:lumMod val="50000"/>
                  </a:schemeClr>
                </a:solidFill>
              </a:rPr>
              <a:t>Верховенство права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одна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з ознак демократії, яка передбачає рівність усіх і кожного перед законом та неминучість покарання за його порушення.</a:t>
            </a:r>
            <a:br>
              <a:rPr lang="uk-UA" sz="20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</a:rPr>
              <a:t>Стаття 8 Конституції України :</a:t>
            </a:r>
            <a:br>
              <a:rPr lang="uk-UA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</a:rPr>
              <a:t>«В Україні визнається і діє принцип верховенства права»</a:t>
            </a:r>
            <a:br>
              <a:rPr lang="uk-UA" sz="2400" dirty="0">
                <a:solidFill>
                  <a:schemeClr val="accent1">
                    <a:lumMod val="50000"/>
                  </a:schemeClr>
                </a:solidFill>
              </a:rPr>
            </a:br>
            <a:endParaRPr lang="uk-UA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03848" y="3704373"/>
            <a:ext cx="2561320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Верховенство права 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373978" y="5301208"/>
            <a:ext cx="3600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верх 5"/>
          <p:cNvSpPr/>
          <p:nvPr/>
        </p:nvSpPr>
        <p:spPr>
          <a:xfrm>
            <a:off x="4401216" y="3231112"/>
            <a:ext cx="324036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лево 6"/>
          <p:cNvSpPr/>
          <p:nvPr/>
        </p:nvSpPr>
        <p:spPr>
          <a:xfrm>
            <a:off x="2692678" y="4229075"/>
            <a:ext cx="432048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право 7"/>
          <p:cNvSpPr/>
          <p:nvPr/>
        </p:nvSpPr>
        <p:spPr>
          <a:xfrm>
            <a:off x="5827763" y="4264371"/>
            <a:ext cx="360040" cy="324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99892" y="2204864"/>
            <a:ext cx="194421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Додержання прав людини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645" y="5733256"/>
            <a:ext cx="2064710" cy="890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259" y="3963800"/>
            <a:ext cx="2304256" cy="89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961" y="3933056"/>
            <a:ext cx="2256532" cy="89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859013" y="5685967"/>
            <a:ext cx="1425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Рівність всіх перед законом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28358" y="4153692"/>
            <a:ext cx="17880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chemeClr val="bg1"/>
                </a:solidFill>
              </a:rPr>
              <a:t> Законність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7095" y="4153001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chemeClr val="bg1"/>
                </a:solidFill>
              </a:rPr>
              <a:t>Справедливість</a:t>
            </a:r>
          </a:p>
        </p:txBody>
      </p:sp>
    </p:spTree>
    <p:extLst>
      <p:ext uri="{BB962C8B-B14F-4D97-AF65-F5344CB8AC3E}">
        <p14:creationId xmlns:p14="http://schemas.microsoft.com/office/powerpoint/2010/main" val="3052708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4"/>
                </a:solidFill>
              </a:rPr>
              <a:t>ІІ. </a:t>
            </a:r>
            <a:r>
              <a:rPr lang="uk-UA" sz="2800" b="1" dirty="0">
                <a:solidFill>
                  <a:schemeClr val="accent4"/>
                </a:solidFill>
              </a:rPr>
              <a:t>Поняття Основного закону держави. </a:t>
            </a:r>
            <a:br>
              <a:rPr lang="uk-UA" sz="2800" b="1" dirty="0">
                <a:solidFill>
                  <a:schemeClr val="accent4"/>
                </a:solidFill>
              </a:rPr>
            </a:br>
            <a:r>
              <a:rPr lang="uk-UA" sz="2800" b="1" dirty="0">
                <a:solidFill>
                  <a:schemeClr val="accent4"/>
                </a:solidFill>
              </a:rPr>
              <a:t>Конституційний лад України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1628800"/>
            <a:ext cx="4392488" cy="468052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uk-UA" sz="1800" b="1" dirty="0">
                <a:solidFill>
                  <a:schemeClr val="accent1">
                    <a:lumMod val="50000"/>
                  </a:schemeClr>
                </a:solidFill>
              </a:rPr>
              <a:t>Конституція</a:t>
            </a:r>
            <a:r>
              <a:rPr lang="uk-UA" sz="1800" dirty="0">
                <a:solidFill>
                  <a:schemeClr val="accent1">
                    <a:lumMod val="50000"/>
                  </a:schemeClr>
                </a:solidFill>
              </a:rPr>
              <a:t> -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(лат. </a:t>
            </a:r>
            <a:r>
              <a:rPr lang="uk-UA" sz="1800" dirty="0" err="1">
                <a:solidFill>
                  <a:schemeClr val="accent1">
                    <a:lumMod val="50000"/>
                  </a:schemeClr>
                </a:solidFill>
              </a:rPr>
              <a:t>сonstitutio</a:t>
            </a:r>
            <a:r>
              <a:rPr lang="uk-UA" sz="1800" dirty="0">
                <a:solidFill>
                  <a:schemeClr val="accent1">
                    <a:lumMod val="50000"/>
                  </a:schemeClr>
                </a:solidFill>
              </a:rPr>
              <a:t> - устрій, порядок) - основний державний документ (закон), який визначає державний устрій, порядок функціонування органів влади, права й обов'язки держави, суспільства та громадян.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endParaRPr lang="ru-RU" sz="1800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Конституцію України ухвалено і введено в дію Верховною Радою України </a:t>
            </a: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</a:rPr>
              <a:t>28 червня 1996 р.</a:t>
            </a:r>
          </a:p>
          <a:p>
            <a:pPr>
              <a:buFont typeface="Wingdings" panose="05000000000000000000" pitchFamily="2" charset="2"/>
              <a:buChar char="ü"/>
            </a:pPr>
            <a:endParaRPr lang="uk-UA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</a:rPr>
              <a:t>Стаття 1.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Україна є суверенна і незалежна, демократична, соціальна, правова держава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uk-UA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500" y="1556792"/>
            <a:ext cx="3190940" cy="4824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87274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chemeClr val="accent4"/>
                </a:solidFill>
              </a:rPr>
              <a:t>Властивості Конституції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2776"/>
            <a:ext cx="6768752" cy="48902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Стрелка вправо 5"/>
          <p:cNvSpPr/>
          <p:nvPr/>
        </p:nvSpPr>
        <p:spPr>
          <a:xfrm rot="18533813">
            <a:off x="5625058" y="2471622"/>
            <a:ext cx="43204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право 6"/>
          <p:cNvSpPr/>
          <p:nvPr/>
        </p:nvSpPr>
        <p:spPr>
          <a:xfrm rot="13541296">
            <a:off x="3313535" y="2366330"/>
            <a:ext cx="43204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57587">
            <a:off x="5934512" y="4279455"/>
            <a:ext cx="420687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Стрелка вправо 8"/>
          <p:cNvSpPr/>
          <p:nvPr/>
        </p:nvSpPr>
        <p:spPr>
          <a:xfrm rot="8668547">
            <a:off x="2857111" y="4273774"/>
            <a:ext cx="43204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1896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96144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chemeClr val="accent4"/>
                </a:solidFill>
              </a:rPr>
              <a:t>Структура Конституції України </a:t>
            </a:r>
            <a:r>
              <a:rPr lang="uk-UA" sz="2400" dirty="0">
                <a:solidFill>
                  <a:schemeClr val="accent4"/>
                </a:solidFill>
              </a:rPr>
              <a:t>- це основні розділи Конституції, які визначають загальні засади функціонування</a:t>
            </a:r>
            <a:br>
              <a:rPr lang="uk-UA" sz="2400" dirty="0">
                <a:solidFill>
                  <a:schemeClr val="accent4"/>
                </a:solidFill>
              </a:rPr>
            </a:br>
            <a:r>
              <a:rPr lang="uk-UA" sz="2400" dirty="0">
                <a:solidFill>
                  <a:schemeClr val="accent4"/>
                </a:solidFill>
              </a:rPr>
              <a:t>держави Україна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8768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 Преамбула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 </a:t>
            </a:r>
            <a:r>
              <a:rPr lang="uk-UA" dirty="0"/>
              <a:t>Загальні засади 1-20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</a:t>
            </a:r>
            <a:r>
              <a:rPr lang="uk-UA" dirty="0"/>
              <a:t>І Права, свободи та обов’язки людини і громадянина 21 - 68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ІІІ Вибори. Референдум 69 - 74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IV </a:t>
            </a:r>
            <a:r>
              <a:rPr lang="uk-UA" dirty="0"/>
              <a:t>Верховна Рада України 75 - 101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V </a:t>
            </a:r>
            <a:r>
              <a:rPr lang="uk-UA" dirty="0"/>
              <a:t>Президент України 102 - 112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VI </a:t>
            </a:r>
            <a:r>
              <a:rPr lang="uk-UA" dirty="0"/>
              <a:t>Кабінет Міністрів України. Інші органи виконавчої влади 113 – 120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i="1" dirty="0"/>
              <a:t>Розділ VII </a:t>
            </a:r>
            <a:r>
              <a:rPr lang="ru-RU" i="1" dirty="0"/>
              <a:t>"ПРОКУРАТУРА</a:t>
            </a:r>
            <a:r>
              <a:rPr lang="uk-UA" i="1" dirty="0"/>
              <a:t>" виключено на підставі </a:t>
            </a:r>
            <a:r>
              <a:rPr lang="ru-RU" i="1" dirty="0"/>
              <a:t>Закону</a:t>
            </a:r>
            <a:r>
              <a:rPr lang="ru-RU" b="1" i="1" dirty="0"/>
              <a:t> </a:t>
            </a:r>
            <a:r>
              <a:rPr lang="ru-RU" b="1" i="1" u="sng" dirty="0">
                <a:hlinkClick r:id="rId2"/>
              </a:rPr>
              <a:t>№ 1401-VIII </a:t>
            </a:r>
            <a:r>
              <a:rPr lang="ru-RU" b="1" i="1" u="sng" dirty="0" err="1">
                <a:hlinkClick r:id="rId2"/>
              </a:rPr>
              <a:t>від</a:t>
            </a:r>
            <a:r>
              <a:rPr lang="ru-RU" b="1" i="1" u="sng" dirty="0">
                <a:hlinkClick r:id="rId2"/>
              </a:rPr>
              <a:t> 02.06.2016</a:t>
            </a:r>
            <a:r>
              <a:rPr lang="ru-RU" b="1" i="1" dirty="0"/>
              <a:t>) Статус </a:t>
            </a:r>
            <a:r>
              <a:rPr lang="uk-UA" b="1" i="1" dirty="0"/>
              <a:t>прокуратури узгоджено з   європейськими стандартами, він тепер регулюється однією статтею </a:t>
            </a:r>
            <a:r>
              <a:rPr lang="ru-RU" b="1" i="1" dirty="0"/>
              <a:t>в </a:t>
            </a:r>
            <a:r>
              <a:rPr lang="uk-UA" b="1" i="1" dirty="0"/>
              <a:t>розділі «Правосуддя»</a:t>
            </a:r>
            <a:endParaRPr lang="uk-UA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VII</a:t>
            </a:r>
            <a:r>
              <a:rPr lang="uk-UA" dirty="0"/>
              <a:t>І Правосуддя 124 - 131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IX </a:t>
            </a:r>
            <a:r>
              <a:rPr lang="uk-UA" dirty="0"/>
              <a:t>Територіальний устрій України 132 - 133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X </a:t>
            </a:r>
            <a:r>
              <a:rPr lang="uk-UA" dirty="0"/>
              <a:t>Автономна республіка Крим 134 - 139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XI </a:t>
            </a:r>
            <a:r>
              <a:rPr lang="uk-UA" dirty="0"/>
              <a:t>Місцеве самоврядування 140 - 146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ХІІ Конституційний Суд України 147 - 153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ХІІІ Внесення змін до Конституції України 154 - 159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XIV </a:t>
            </a:r>
            <a:r>
              <a:rPr lang="uk-UA" dirty="0"/>
              <a:t>Прикінцеві положення 160 - 161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XV </a:t>
            </a:r>
            <a:r>
              <a:rPr lang="uk-UA" dirty="0"/>
              <a:t>Перехідні положення</a:t>
            </a:r>
          </a:p>
        </p:txBody>
      </p:sp>
    </p:spTree>
    <p:extLst>
      <p:ext uri="{BB962C8B-B14F-4D97-AF65-F5344CB8AC3E}">
        <p14:creationId xmlns:p14="http://schemas.microsoft.com/office/powerpoint/2010/main" val="389585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512168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chemeClr val="accent4"/>
                </a:solidFill>
              </a:rPr>
              <a:t>Конституційний лад України </a:t>
            </a:r>
            <a:r>
              <a:rPr lang="uk-UA" sz="2400" dirty="0">
                <a:solidFill>
                  <a:schemeClr val="accent4"/>
                </a:solidFill>
              </a:rPr>
              <a:t>- це</a:t>
            </a:r>
            <a:r>
              <a:rPr lang="ru-RU" sz="2400" dirty="0">
                <a:solidFill>
                  <a:schemeClr val="accent4"/>
                </a:solidFill>
              </a:rPr>
              <a:t> порядок </a:t>
            </a:r>
            <a:r>
              <a:rPr lang="uk-UA" sz="2400" dirty="0">
                <a:solidFill>
                  <a:schemeClr val="accent4"/>
                </a:solidFill>
              </a:rPr>
              <a:t>організації і функціонування інститутів держави і суспільства, який встановляється Конституцією України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72816"/>
            <a:ext cx="7992888" cy="48965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</a:rPr>
              <a:t>Засади конституційного ладу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</a:rPr>
              <a:t>України: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демократія, народовладдя (народний суверенітет);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державний суверенітет і незалежність України;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республіканська форма правління;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унітарний устрій України;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визнання людини як найвищої соціальної цінності, утвердження і забезпечення її прав і свобод;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соціальний захист людини;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статус української мови як державної;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поділ влади (законодавча, виконавча, судова);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гарантованість місцевого самоврядування;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політична, економічна та ідеологічна багатоманітність;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вища юридична сила Конституції України і пряма дія її норм;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000" dirty="0"/>
              <a:t>рівність усіх перед законом.</a:t>
            </a:r>
          </a:p>
          <a:p>
            <a:pPr marL="0" indent="0" algn="ctr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043313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1332</TotalTime>
  <Words>714</Words>
  <Application>Microsoft Office PowerPoint</Application>
  <PresentationFormat>Екран (4:3)</PresentationFormat>
  <Paragraphs>66</Paragraphs>
  <Slides>11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Ясность</vt:lpstr>
      <vt:lpstr>Тема 8 Демократія.  Верховенство права.  Поняття Основного закону держави. Структура конституції України. Конституційний лад України.</vt:lpstr>
      <vt:lpstr>План уроку:</vt:lpstr>
      <vt:lpstr>І. Що таке демократія і верховенство права?</vt:lpstr>
      <vt:lpstr>Демократія (народовладдя) – політичний режим, за якого єдиним легітимним джерелом влади в державі визнається її народ.  При цьому управління державою здійснюється народом   1) безпосередньо (пряма демократія), або  2) через обраних представників  (представницька демократія)</vt:lpstr>
      <vt:lpstr>Верховенство права – одна з ознак демократії, яка передбачає рівність усіх і кожного перед законом та неминучість покарання за його порушення.  Стаття 8 Конституції України : «В Україні визнається і діє принцип верховенства права» </vt:lpstr>
      <vt:lpstr>ІІ. Поняття Основного закону держави.  Конституційний лад України</vt:lpstr>
      <vt:lpstr>Властивості Конституції</vt:lpstr>
      <vt:lpstr>Структура Конституції України - це основні розділи Конституції, які визначають загальні засади функціонування держави Україна</vt:lpstr>
      <vt:lpstr>Конституційний лад України - це порядок організації і функціонування інститутів держави і суспільства, який встановляється Конституцією України</vt:lpstr>
      <vt:lpstr>ІІІ. Конституційний суд України </vt:lpstr>
      <vt:lpstr>Повноваження Конституційного суду України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Демократія. Верховенство права. Поняття Основного закону держави.</dc:title>
  <dc:creator>User</dc:creator>
  <cp:lastModifiedBy>Sebastià</cp:lastModifiedBy>
  <cp:revision>87</cp:revision>
  <dcterms:created xsi:type="dcterms:W3CDTF">2022-11-08T09:26:33Z</dcterms:created>
  <dcterms:modified xsi:type="dcterms:W3CDTF">2024-03-22T15:42:30Z</dcterms:modified>
</cp:coreProperties>
</file>