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9" r:id="rId4"/>
    <p:sldId id="258" r:id="rId5"/>
    <p:sldId id="261" r:id="rId6"/>
    <p:sldId id="262" r:id="rId7"/>
    <p:sldId id="263" r:id="rId8"/>
    <p:sldId id="264" r:id="rId9"/>
    <p:sldId id="265" r:id="rId10"/>
    <p:sldId id="260" r:id="rId11"/>
    <p:sldId id="259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083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4331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244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3550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2405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185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642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3037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419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6039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855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374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5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288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819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202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6110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C9C86669-5C6A-4F9A-8EC0-CFF375DBAADD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A834CCB2-7318-45F5-8FE5-B0E88D48627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7995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Лінійні алгоритми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6509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46" y="276225"/>
            <a:ext cx="7765322" cy="970450"/>
          </a:xfrm>
        </p:spPr>
        <p:txBody>
          <a:bodyPr>
            <a:normAutofit/>
          </a:bodyPr>
          <a:lstStyle/>
          <a:p>
            <a:r>
              <a:rPr lang="uk-UA" sz="3600" dirty="0"/>
              <a:t>Оператор вводу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>
              <a:buNone/>
            </a:pPr>
            <a:r>
              <a:rPr lang="uk-UA" sz="2400" dirty="0">
                <a:effectLst/>
              </a:rPr>
              <a:t>Для введення даних у </a:t>
            </a:r>
            <a:r>
              <a:rPr lang="uk-UA" sz="2400" dirty="0" err="1">
                <a:effectLst/>
              </a:rPr>
              <a:t>Python</a:t>
            </a:r>
            <a:r>
              <a:rPr lang="uk-UA" sz="2400" dirty="0">
                <a:effectLst/>
              </a:rPr>
              <a:t> 3 призначена функція </a:t>
            </a:r>
            <a:r>
              <a:rPr lang="uk-U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</a:t>
            </a:r>
            <a:r>
              <a:rPr lang="uk-U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(). </a:t>
            </a:r>
          </a:p>
          <a:p>
            <a:pPr marL="36900" indent="0">
              <a:buNone/>
            </a:pPr>
            <a:endParaRPr lang="uk-UA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900" indent="0">
              <a:buNone/>
            </a:pPr>
            <a:r>
              <a:rPr lang="uk-UA" sz="2400" dirty="0">
                <a:effectLst/>
              </a:rPr>
              <a:t>Вона призупиняє виконання програми і чекає, доки користувач введе деякий текст. </a:t>
            </a:r>
          </a:p>
          <a:p>
            <a:pPr marL="36900" indent="0">
              <a:buNone/>
            </a:pPr>
            <a:endParaRPr lang="uk-UA" sz="2400" dirty="0">
              <a:effectLst/>
            </a:endParaRPr>
          </a:p>
          <a:p>
            <a:pPr marL="36900" indent="0">
              <a:buNone/>
            </a:pPr>
            <a:r>
              <a:rPr lang="uk-UA" sz="2400" dirty="0">
                <a:effectLst/>
              </a:rPr>
              <a:t>Отримавши дані, </a:t>
            </a:r>
            <a:r>
              <a:rPr lang="uk-UA" sz="2400" dirty="0" err="1">
                <a:effectLst/>
              </a:rPr>
              <a:t>Python</a:t>
            </a:r>
            <a:r>
              <a:rPr lang="uk-UA" sz="2400" dirty="0">
                <a:effectLst/>
              </a:rPr>
              <a:t> зберігає їх у змінній, щоб вам було зручніше працювати з ними.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917051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46" y="276225"/>
            <a:ext cx="7765322" cy="781050"/>
          </a:xfrm>
        </p:spPr>
        <p:txBody>
          <a:bodyPr>
            <a:normAutofit/>
          </a:bodyPr>
          <a:lstStyle/>
          <a:p>
            <a:r>
              <a:rPr lang="uk-UA" sz="3600" dirty="0"/>
              <a:t>Стандартні функції</a:t>
            </a:r>
          </a:p>
        </p:txBody>
      </p:sp>
      <p:sp>
        <p:nvSpPr>
          <p:cNvPr id="88" name="Rectangle 1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75" name="Объект 1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7474128"/>
              </p:ext>
            </p:extLst>
          </p:nvPr>
        </p:nvGraphicFramePr>
        <p:xfrm>
          <a:off x="685798" y="1731959"/>
          <a:ext cx="7153276" cy="414866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1085852">
                  <a:extLst>
                    <a:ext uri="{9D8B030D-6E8A-4147-A177-3AD203B41FA5}">
                      <a16:colId xmlns:a16="http://schemas.microsoft.com/office/drawing/2014/main" val="1876880611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3774702870"/>
                    </a:ext>
                  </a:extLst>
                </a:gridCol>
                <a:gridCol w="1528762">
                  <a:extLst>
                    <a:ext uri="{9D8B030D-6E8A-4147-A177-3AD203B41FA5}">
                      <a16:colId xmlns:a16="http://schemas.microsoft.com/office/drawing/2014/main" val="4179176348"/>
                    </a:ext>
                  </a:extLst>
                </a:gridCol>
                <a:gridCol w="1528762">
                  <a:extLst>
                    <a:ext uri="{9D8B030D-6E8A-4147-A177-3AD203B41FA5}">
                      <a16:colId xmlns:a16="http://schemas.microsoft.com/office/drawing/2014/main" val="975254475"/>
                    </a:ext>
                  </a:extLst>
                </a:gridCol>
              </a:tblGrid>
              <a:tr h="61129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Запис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Опис операції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Приклад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Результат 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954627"/>
                  </a:ext>
                </a:extLst>
              </a:tr>
              <a:tr h="3450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+ b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додавання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+ 3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458585"/>
                  </a:ext>
                </a:extLst>
              </a:tr>
              <a:tr h="3450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- b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віднімання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– 3.0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-1.0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337203"/>
                  </a:ext>
                </a:extLst>
              </a:tr>
              <a:tr h="3450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* b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множення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7*8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56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908501"/>
                  </a:ext>
                </a:extLst>
              </a:tr>
              <a:tr h="3450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/ b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 / 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4.0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362083"/>
                  </a:ext>
                </a:extLst>
              </a:tr>
              <a:tr h="32756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// b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ділення</a:t>
                      </a:r>
                      <a:r>
                        <a:rPr lang="uk-UA" baseline="0" dirty="0"/>
                        <a:t> націло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12.5</a:t>
                      </a:r>
                      <a:r>
                        <a:rPr lang="uk-UA" baseline="0" dirty="0"/>
                        <a:t> </a:t>
                      </a:r>
                      <a:r>
                        <a:rPr lang="en-US" baseline="0" dirty="0"/>
                        <a:t>/</a:t>
                      </a:r>
                      <a:r>
                        <a:rPr lang="uk-UA" baseline="0" dirty="0"/>
                        <a:t>/ 5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2.0</a:t>
                      </a:r>
                      <a:r>
                        <a:rPr lang="de-DE" baseline="0" dirty="0"/>
                        <a:t> 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925570"/>
                  </a:ext>
                </a:extLst>
              </a:tr>
              <a:tr h="3450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% b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залишок від 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12.5 % 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2.5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715884"/>
                  </a:ext>
                </a:extLst>
              </a:tr>
              <a:tr h="3450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a**b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піднесення до </a:t>
                      </a:r>
                      <a:r>
                        <a:rPr lang="uk-UA" dirty="0" err="1"/>
                        <a:t>степеня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-5</a:t>
                      </a:r>
                      <a:r>
                        <a:rPr lang="ru-RU" baseline="0" dirty="0"/>
                        <a:t> ** 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-625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55497"/>
                  </a:ext>
                </a:extLst>
              </a:tr>
              <a:tr h="3450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-a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унарний</a:t>
                      </a:r>
                      <a:r>
                        <a:rPr lang="uk-UA" dirty="0"/>
                        <a:t> мінус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 (-5)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481345"/>
                  </a:ext>
                </a:extLst>
              </a:tr>
              <a:tr h="6112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+a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унарний</a:t>
                      </a:r>
                      <a:r>
                        <a:rPr lang="uk-UA" dirty="0"/>
                        <a:t> плюс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+(-5)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337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601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339" y="85725"/>
            <a:ext cx="7765322" cy="742950"/>
          </a:xfrm>
        </p:spPr>
        <p:txBody>
          <a:bodyPr>
            <a:normAutofit/>
          </a:bodyPr>
          <a:lstStyle/>
          <a:p>
            <a:r>
              <a:rPr lang="uk-UA" sz="3600" dirty="0"/>
              <a:t>Стандартні функції</a:t>
            </a:r>
          </a:p>
        </p:txBody>
      </p:sp>
      <p:sp>
        <p:nvSpPr>
          <p:cNvPr id="88" name="Rectangle 1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893286"/>
              </p:ext>
            </p:extLst>
          </p:nvPr>
        </p:nvGraphicFramePr>
        <p:xfrm>
          <a:off x="314325" y="914400"/>
          <a:ext cx="8515350" cy="5516630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2724128">
                  <a:extLst>
                    <a:ext uri="{9D8B030D-6E8A-4147-A177-3AD203B41FA5}">
                      <a16:colId xmlns:a16="http://schemas.microsoft.com/office/drawing/2014/main" val="3293133674"/>
                    </a:ext>
                  </a:extLst>
                </a:gridCol>
                <a:gridCol w="5791222">
                  <a:extLst>
                    <a:ext uri="{9D8B030D-6E8A-4147-A177-3AD203B41FA5}">
                      <a16:colId xmlns:a16="http://schemas.microsoft.com/office/drawing/2014/main" val="1455223830"/>
                    </a:ext>
                  </a:extLst>
                </a:gridCol>
              </a:tblGrid>
              <a:tr h="512666">
                <a:tc>
                  <a:txBody>
                    <a:bodyPr/>
                    <a:lstStyle/>
                    <a:p>
                      <a:pPr marL="21590" marR="3683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Синтаксис </a:t>
                      </a:r>
                      <a:endParaRPr lang="uk-UA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31115" marT="20955" marB="0" anchor="ctr"/>
                </a:tc>
                <a:tc>
                  <a:txBody>
                    <a:bodyPr/>
                    <a:lstStyle/>
                    <a:p>
                      <a:pPr marL="21590" marR="3683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Призначення </a:t>
                      </a:r>
                      <a:endParaRPr lang="uk-UA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31115" marT="20955" marB="0" anchor="ctr"/>
                </a:tc>
                <a:extLst>
                  <a:ext uri="{0D108BD9-81ED-4DB2-BD59-A6C34878D82A}">
                    <a16:rowId xmlns:a16="http://schemas.microsoft.com/office/drawing/2014/main" val="3700963013"/>
                  </a:ext>
                </a:extLst>
              </a:tr>
              <a:tr h="649198">
                <a:tc>
                  <a:txBody>
                    <a:bodyPr/>
                    <a:lstStyle/>
                    <a:p>
                      <a:pPr marL="12128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int</a:t>
                      </a:r>
                      <a:r>
                        <a:rPr lang="uk-UA" sz="1600" dirty="0">
                          <a:effectLst/>
                        </a:rPr>
                        <a:t>([&lt;Об’єкт&gt;</a:t>
                      </a:r>
                      <a:r>
                        <a:rPr lang="en-US" sz="1600" dirty="0">
                          <a:effectLst/>
                        </a:rPr>
                        <a:t>]</a:t>
                      </a:r>
                      <a:br>
                        <a:rPr lang="uk-UA" sz="1600" dirty="0">
                          <a:effectLst/>
                        </a:rPr>
                      </a:br>
                      <a:r>
                        <a:rPr lang="uk-UA" sz="1600" dirty="0">
                          <a:effectLst/>
                        </a:rPr>
                        <a:t>[,&lt;Система числення&gt;]]) 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31115" marT="20955" marB="0" anchor="ctr"/>
                </a:tc>
                <a:tc>
                  <a:txBody>
                    <a:bodyPr/>
                    <a:lstStyle/>
                    <a:p>
                      <a:pPr marL="190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Перетворює об'єкт у ціле число. У другому параметрі можна вказати систему числення (значення за замовчуванням 10). 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31115" marT="20955" marB="0"/>
                </a:tc>
                <a:extLst>
                  <a:ext uri="{0D108BD9-81ED-4DB2-BD59-A6C34878D82A}">
                    <a16:rowId xmlns:a16="http://schemas.microsoft.com/office/drawing/2014/main" val="2118669712"/>
                  </a:ext>
                </a:extLst>
              </a:tr>
              <a:tr h="771711">
                <a:tc>
                  <a:txBody>
                    <a:bodyPr/>
                    <a:lstStyle/>
                    <a:p>
                      <a:pPr marL="2159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float</a:t>
                      </a:r>
                      <a:r>
                        <a:rPr lang="uk-UA" sz="1600" dirty="0">
                          <a:effectLst/>
                        </a:rPr>
                        <a:t>([&lt;Число чи рядок&gt;]) 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31115" marT="20955" marB="0" anchor="ctr"/>
                </a:tc>
                <a:tc>
                  <a:txBody>
                    <a:bodyPr/>
                    <a:lstStyle/>
                    <a:p>
                      <a:pPr marL="190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Перетворює ціле число або рядок у дійсне число 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31115" marT="20955" marB="0" anchor="ctr"/>
                </a:tc>
                <a:extLst>
                  <a:ext uri="{0D108BD9-81ED-4DB2-BD59-A6C34878D82A}">
                    <a16:rowId xmlns:a16="http://schemas.microsoft.com/office/drawing/2014/main" val="2953692170"/>
                  </a:ext>
                </a:extLst>
              </a:tr>
              <a:tr h="1775893">
                <a:tc>
                  <a:txBody>
                    <a:bodyPr/>
                    <a:lstStyle/>
                    <a:p>
                      <a:pPr marL="121285" marR="4318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</a:rPr>
                        <a:t>round</a:t>
                      </a:r>
                      <a:r>
                        <a:rPr lang="uk-UA" sz="1600" dirty="0">
                          <a:effectLst/>
                        </a:rPr>
                        <a:t>( &lt;Число&gt; </a:t>
                      </a:r>
                      <a:br>
                        <a:rPr lang="uk-UA" sz="1600" dirty="0">
                          <a:effectLst/>
                        </a:rPr>
                      </a:br>
                      <a:r>
                        <a:rPr lang="uk-UA" sz="1600" dirty="0">
                          <a:effectLst/>
                        </a:rPr>
                        <a:t>[, &lt;К-ть знаків після коми&gt;] ) 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41275" marT="18415" marB="0" anchor="ctr"/>
                </a:tc>
                <a:tc>
                  <a:txBody>
                    <a:bodyPr/>
                    <a:lstStyle/>
                    <a:p>
                      <a:pPr marL="1905" indent="-6350" algn="l">
                        <a:lnSpc>
                          <a:spcPct val="99000"/>
                        </a:lnSpc>
                        <a:spcAft>
                          <a:spcPts val="10"/>
                        </a:spcAft>
                      </a:pPr>
                      <a:r>
                        <a:rPr lang="uk-UA" sz="1600" dirty="0">
                          <a:effectLst/>
                        </a:rPr>
                        <a:t>Повертає число, округлене до найближчого меншого цілого для чисел з дробовою частиною менше 0.5, або значення, округлене до найближчого більшого цілого для чисел з дробовою частиною більше 0.5. Якщо дробова частина дорівнює 0.5, то округлення проводиться до найближчого парного числа. </a:t>
                      </a:r>
                    </a:p>
                    <a:p>
                      <a:pPr marL="190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 другому параметрі можна вказати кількість знаків у дробовій частині. Якщо параметр не вказано, то використовується значення 0. 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41275" marT="18415" marB="0" anchor="ctr"/>
                </a:tc>
                <a:extLst>
                  <a:ext uri="{0D108BD9-81ED-4DB2-BD59-A6C34878D82A}">
                    <a16:rowId xmlns:a16="http://schemas.microsoft.com/office/drawing/2014/main" val="515256456"/>
                  </a:ext>
                </a:extLst>
              </a:tr>
              <a:tr h="1350522">
                <a:tc>
                  <a:txBody>
                    <a:bodyPr/>
                    <a:lstStyle/>
                    <a:p>
                      <a:pPr marL="21590" marR="2857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abs</a:t>
                      </a:r>
                      <a:r>
                        <a:rPr lang="uk-UA" sz="1400" dirty="0">
                          <a:effectLst/>
                        </a:rPr>
                        <a:t>(&lt;Число&gt;) </a:t>
                      </a:r>
                      <a:endParaRPr lang="uk-UA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41275" marT="18415" marB="0" anchor="ctr"/>
                </a:tc>
                <a:tc>
                  <a:txBody>
                    <a:bodyPr/>
                    <a:lstStyle/>
                    <a:p>
                      <a:pPr marL="190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Повертає модуль</a:t>
                      </a:r>
                      <a:r>
                        <a:rPr lang="uk-UA" sz="1400" baseline="0" dirty="0">
                          <a:effectLst/>
                        </a:rPr>
                        <a:t> числа</a:t>
                      </a:r>
                      <a:r>
                        <a:rPr lang="uk-UA" sz="1400" dirty="0">
                          <a:effectLst/>
                        </a:rPr>
                        <a:t>. </a:t>
                      </a:r>
                      <a:endParaRPr lang="uk-UA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41275" marT="18415" marB="0" anchor="ctr"/>
                </a:tc>
                <a:extLst>
                  <a:ext uri="{0D108BD9-81ED-4DB2-BD59-A6C34878D82A}">
                    <a16:rowId xmlns:a16="http://schemas.microsoft.com/office/drawing/2014/main" val="1930040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64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46" y="276225"/>
            <a:ext cx="7765322" cy="781050"/>
          </a:xfrm>
        </p:spPr>
        <p:txBody>
          <a:bodyPr>
            <a:normAutofit/>
          </a:bodyPr>
          <a:lstStyle/>
          <a:p>
            <a:r>
              <a:rPr lang="uk-UA" sz="3600" dirty="0"/>
              <a:t>Оператори присвоювання</a:t>
            </a:r>
          </a:p>
        </p:txBody>
      </p:sp>
      <p:sp>
        <p:nvSpPr>
          <p:cNvPr id="88" name="Rectangle 1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879946"/>
              </p:ext>
            </p:extLst>
          </p:nvPr>
        </p:nvGraphicFramePr>
        <p:xfrm>
          <a:off x="685346" y="1247775"/>
          <a:ext cx="7649029" cy="4576234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1317937">
                  <a:extLst>
                    <a:ext uri="{9D8B030D-6E8A-4147-A177-3AD203B41FA5}">
                      <a16:colId xmlns:a16="http://schemas.microsoft.com/office/drawing/2014/main" val="1235457064"/>
                    </a:ext>
                  </a:extLst>
                </a:gridCol>
                <a:gridCol w="6331092">
                  <a:extLst>
                    <a:ext uri="{9D8B030D-6E8A-4147-A177-3AD203B41FA5}">
                      <a16:colId xmlns:a16="http://schemas.microsoft.com/office/drawing/2014/main" val="4182307484"/>
                    </a:ext>
                  </a:extLst>
                </a:gridCol>
              </a:tblGrid>
              <a:tr h="435147">
                <a:tc>
                  <a:txBody>
                    <a:bodyPr/>
                    <a:lstStyle/>
                    <a:p>
                      <a:pPr marL="21590" marR="1587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Запис 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tc>
                  <a:txBody>
                    <a:bodyPr/>
                    <a:lstStyle/>
                    <a:p>
                      <a:pPr marL="21590" marR="1651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Опис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/>
                </a:tc>
                <a:extLst>
                  <a:ext uri="{0D108BD9-81ED-4DB2-BD59-A6C34878D82A}">
                    <a16:rowId xmlns:a16="http://schemas.microsoft.com/office/drawing/2014/main" val="1138317101"/>
                  </a:ext>
                </a:extLst>
              </a:tr>
              <a:tr h="478781">
                <a:tc>
                  <a:txBody>
                    <a:bodyPr/>
                    <a:lstStyle/>
                    <a:p>
                      <a:pPr marL="21590" marR="1714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= 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tc>
                  <a:txBody>
                    <a:bodyPr/>
                    <a:lstStyle/>
                    <a:p>
                      <a:pPr marL="1270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Присвоює змінній значення 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extLst>
                  <a:ext uri="{0D108BD9-81ED-4DB2-BD59-A6C34878D82A}">
                    <a16:rowId xmlns:a16="http://schemas.microsoft.com/office/drawing/2014/main" val="216834563"/>
                  </a:ext>
                </a:extLst>
              </a:tr>
              <a:tr h="719854">
                <a:tc>
                  <a:txBody>
                    <a:bodyPr/>
                    <a:lstStyle/>
                    <a:p>
                      <a:pPr marL="21590" marR="1460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+= 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tc>
                  <a:txBody>
                    <a:bodyPr/>
                    <a:lstStyle/>
                    <a:p>
                      <a:pPr marL="127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Збільшує значення змінної на вказану величину. 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extLst>
                  <a:ext uri="{0D108BD9-81ED-4DB2-BD59-A6C34878D82A}">
                    <a16:rowId xmlns:a16="http://schemas.microsoft.com/office/drawing/2014/main" val="2847579166"/>
                  </a:ext>
                </a:extLst>
              </a:tr>
              <a:tr h="476390">
                <a:tc>
                  <a:txBody>
                    <a:bodyPr/>
                    <a:lstStyle/>
                    <a:p>
                      <a:pPr marL="21590" marR="1714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−=  </a:t>
                      </a:r>
                      <a:endParaRPr lang="uk-UA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tc>
                  <a:txBody>
                    <a:bodyPr/>
                    <a:lstStyle/>
                    <a:p>
                      <a:pPr marL="127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Зменшує значення змінної на вказану величину.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extLst>
                  <a:ext uri="{0D108BD9-81ED-4DB2-BD59-A6C34878D82A}">
                    <a16:rowId xmlns:a16="http://schemas.microsoft.com/office/drawing/2014/main" val="2622633045"/>
                  </a:ext>
                </a:extLst>
              </a:tr>
              <a:tr h="587997">
                <a:tc>
                  <a:txBody>
                    <a:bodyPr/>
                    <a:lstStyle/>
                    <a:p>
                      <a:pPr marL="7810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∗= 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tc>
                  <a:txBody>
                    <a:bodyPr/>
                    <a:lstStyle/>
                    <a:p>
                      <a:pPr marL="1270" marR="56515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Множить значення змінної на вказану величину.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extLst>
                  <a:ext uri="{0D108BD9-81ED-4DB2-BD59-A6C34878D82A}">
                    <a16:rowId xmlns:a16="http://schemas.microsoft.com/office/drawing/2014/main" val="4036767016"/>
                  </a:ext>
                </a:extLst>
              </a:tr>
              <a:tr h="457263">
                <a:tc>
                  <a:txBody>
                    <a:bodyPr/>
                    <a:lstStyle/>
                    <a:p>
                      <a:pPr marL="7556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/= </a:t>
                      </a:r>
                      <a:endParaRPr lang="uk-UA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tc>
                  <a:txBody>
                    <a:bodyPr/>
                    <a:lstStyle/>
                    <a:p>
                      <a:pPr marL="1270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Ділить значення змінної на вказану величину 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extLst>
                  <a:ext uri="{0D108BD9-81ED-4DB2-BD59-A6C34878D82A}">
                    <a16:rowId xmlns:a16="http://schemas.microsoft.com/office/drawing/2014/main" val="1714960195"/>
                  </a:ext>
                </a:extLst>
              </a:tr>
              <a:tr h="454274">
                <a:tc>
                  <a:txBody>
                    <a:bodyPr/>
                    <a:lstStyle/>
                    <a:p>
                      <a:pPr marL="7556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//= </a:t>
                      </a:r>
                      <a:endParaRPr lang="uk-UA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tc>
                  <a:txBody>
                    <a:bodyPr/>
                    <a:lstStyle/>
                    <a:p>
                      <a:pPr marL="127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</a:rPr>
                        <a:t>Цілочисельне</a:t>
                      </a:r>
                      <a:r>
                        <a:rPr lang="uk-UA" sz="1800" dirty="0">
                          <a:effectLst/>
                        </a:rPr>
                        <a:t> ділення з присвоюванням 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extLst>
                  <a:ext uri="{0D108BD9-81ED-4DB2-BD59-A6C34878D82A}">
                    <a16:rowId xmlns:a16="http://schemas.microsoft.com/office/drawing/2014/main" val="3635443665"/>
                  </a:ext>
                </a:extLst>
              </a:tr>
              <a:tr h="456665">
                <a:tc>
                  <a:txBody>
                    <a:bodyPr/>
                    <a:lstStyle/>
                    <a:p>
                      <a:pPr marL="7556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% = </a:t>
                      </a:r>
                      <a:endParaRPr lang="uk-UA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tc>
                  <a:txBody>
                    <a:bodyPr/>
                    <a:lstStyle/>
                    <a:p>
                      <a:pPr marL="127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Остача від ділення з присвоюванням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extLst>
                  <a:ext uri="{0D108BD9-81ED-4DB2-BD59-A6C34878D82A}">
                    <a16:rowId xmlns:a16="http://schemas.microsoft.com/office/drawing/2014/main" val="3911174291"/>
                  </a:ext>
                </a:extLst>
              </a:tr>
              <a:tr h="509863">
                <a:tc>
                  <a:txBody>
                    <a:bodyPr/>
                    <a:lstStyle/>
                    <a:p>
                      <a:pPr marL="7810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∗∗= </a:t>
                      </a:r>
                      <a:endParaRPr lang="uk-UA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tc>
                  <a:txBody>
                    <a:bodyPr/>
                    <a:lstStyle/>
                    <a:p>
                      <a:pPr marL="127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Піднесення до </a:t>
                      </a:r>
                      <a:r>
                        <a:rPr lang="uk-UA" sz="1800" dirty="0" err="1">
                          <a:effectLst/>
                        </a:rPr>
                        <a:t>степеня</a:t>
                      </a:r>
                      <a:r>
                        <a:rPr lang="uk-UA" sz="1800" dirty="0">
                          <a:effectLst/>
                        </a:rPr>
                        <a:t> з присвоюванням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27" marR="40493" marT="14596" marB="0" anchor="ctr"/>
                </a:tc>
                <a:extLst>
                  <a:ext uri="{0D108BD9-81ED-4DB2-BD59-A6C34878D82A}">
                    <a16:rowId xmlns:a16="http://schemas.microsoft.com/office/drawing/2014/main" val="4144101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35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6966" y="2951651"/>
            <a:ext cx="1996684" cy="1060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/>
              <a:t>Аргументи</a:t>
            </a:r>
          </a:p>
          <a:p>
            <a:pPr algn="ctr"/>
            <a:r>
              <a:rPr lang="uk-UA" dirty="0"/>
              <a:t>(вхідні дані)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334516" y="2820286"/>
            <a:ext cx="2419008" cy="1191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/>
              <a:t>Результати  </a:t>
            </a:r>
          </a:p>
        </p:txBody>
      </p:sp>
      <p:cxnSp>
        <p:nvCxnSpPr>
          <p:cNvPr id="34" name="Прямая со стрелкой 33"/>
          <p:cNvCxnSpPr>
            <a:stCxn id="6" idx="3"/>
          </p:cNvCxnSpPr>
          <p:nvPr/>
        </p:nvCxnSpPr>
        <p:spPr>
          <a:xfrm>
            <a:off x="2533650" y="3481769"/>
            <a:ext cx="64857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7" idx="1"/>
          </p:cNvCxnSpPr>
          <p:nvPr/>
        </p:nvCxnSpPr>
        <p:spPr>
          <a:xfrm flipV="1">
            <a:off x="5448300" y="3416087"/>
            <a:ext cx="886216" cy="2193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Багетная рамка 43"/>
          <p:cNvSpPr/>
          <p:nvPr/>
        </p:nvSpPr>
        <p:spPr>
          <a:xfrm>
            <a:off x="3182228" y="1933575"/>
            <a:ext cx="2266072" cy="31623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Алгоритм</a:t>
            </a:r>
          </a:p>
        </p:txBody>
      </p:sp>
      <p:sp>
        <p:nvSpPr>
          <p:cNvPr id="45" name="Заголовок 44"/>
          <p:cNvSpPr>
            <a:spLocks noGrp="1"/>
          </p:cNvSpPr>
          <p:nvPr>
            <p:ph type="title"/>
          </p:nvPr>
        </p:nvSpPr>
        <p:spPr>
          <a:xfrm>
            <a:off x="742496" y="76200"/>
            <a:ext cx="7765322" cy="970450"/>
          </a:xfrm>
        </p:spPr>
        <p:txBody>
          <a:bodyPr/>
          <a:lstStyle/>
          <a:p>
            <a:r>
              <a:rPr lang="uk-UA" dirty="0"/>
              <a:t>Схема роботи алгоритму</a:t>
            </a:r>
          </a:p>
        </p:txBody>
      </p:sp>
    </p:spTree>
    <p:extLst>
      <p:ext uri="{BB962C8B-B14F-4D97-AF65-F5344CB8AC3E}">
        <p14:creationId xmlns:p14="http://schemas.microsoft.com/office/powerpoint/2010/main" val="411991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753116" y="816146"/>
            <a:ext cx="3545840" cy="6908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/>
              <a:t>Початок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03916" y="2700658"/>
            <a:ext cx="3444240" cy="579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/>
              <a:t>Обчислення 1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03916" y="4345262"/>
            <a:ext cx="3444240" cy="579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/>
              <a:t>Обчислення</a:t>
            </a:r>
            <a:r>
              <a:rPr lang="en-US" dirty="0"/>
              <a:t> N</a:t>
            </a:r>
            <a:r>
              <a:rPr lang="uk-UA" dirty="0"/>
              <a:t>  </a:t>
            </a:r>
          </a:p>
        </p:txBody>
      </p:sp>
      <p:sp>
        <p:nvSpPr>
          <p:cNvPr id="12" name="Параллелограмм 11"/>
          <p:cNvSpPr/>
          <p:nvPr/>
        </p:nvSpPr>
        <p:spPr>
          <a:xfrm>
            <a:off x="2803916" y="5266138"/>
            <a:ext cx="3444240" cy="487680"/>
          </a:xfrm>
          <a:prstGeom prst="parallelogram">
            <a:avLst>
              <a:gd name="adj" fmla="val 683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/>
              <a:t>Вивід результатів</a:t>
            </a:r>
          </a:p>
        </p:txBody>
      </p:sp>
      <p:sp>
        <p:nvSpPr>
          <p:cNvPr id="13" name="Параллелограмм 12"/>
          <p:cNvSpPr/>
          <p:nvPr/>
        </p:nvSpPr>
        <p:spPr>
          <a:xfrm>
            <a:off x="2717556" y="1844759"/>
            <a:ext cx="3616960" cy="492592"/>
          </a:xfrm>
          <a:prstGeom prst="parallelogram">
            <a:avLst>
              <a:gd name="adj" fmla="val 683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/>
              <a:t>Ввід аргументів</a:t>
            </a:r>
          </a:p>
        </p:txBody>
      </p:sp>
      <p:sp>
        <p:nvSpPr>
          <p:cNvPr id="16" name="Овал 15"/>
          <p:cNvSpPr/>
          <p:nvPr/>
        </p:nvSpPr>
        <p:spPr>
          <a:xfrm>
            <a:off x="2803916" y="6083847"/>
            <a:ext cx="3444240" cy="6908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dirty="0"/>
              <a:t>Кінець</a:t>
            </a: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4531360" y="1507026"/>
            <a:ext cx="0" cy="3300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4530872" y="2337353"/>
            <a:ext cx="0" cy="3300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4526036" y="3285026"/>
            <a:ext cx="0" cy="3300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4526036" y="4924383"/>
            <a:ext cx="0" cy="3300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4526036" y="5753819"/>
            <a:ext cx="0" cy="3300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4526036" y="4015234"/>
            <a:ext cx="0" cy="3300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2803916" y="3481832"/>
            <a:ext cx="3444240" cy="579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3375" y="0"/>
            <a:ext cx="7765322" cy="567397"/>
          </a:xfrm>
        </p:spPr>
        <p:txBody>
          <a:bodyPr>
            <a:normAutofit fontScale="90000"/>
          </a:bodyPr>
          <a:lstStyle/>
          <a:p>
            <a:r>
              <a:rPr lang="uk-UA" dirty="0"/>
              <a:t>Лінійний алгоритм</a:t>
            </a:r>
          </a:p>
        </p:txBody>
      </p:sp>
    </p:spTree>
    <p:extLst>
      <p:ext uri="{BB962C8B-B14F-4D97-AF65-F5344CB8AC3E}">
        <p14:creationId xmlns:p14="http://schemas.microsoft.com/office/powerpoint/2010/main" val="253993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46" y="276225"/>
            <a:ext cx="7765322" cy="970450"/>
          </a:xfrm>
        </p:spPr>
        <p:txBody>
          <a:bodyPr>
            <a:normAutofit/>
          </a:bodyPr>
          <a:lstStyle/>
          <a:p>
            <a:r>
              <a:rPr lang="uk-UA" sz="3600" dirty="0"/>
              <a:t>Змінні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900" indent="0" algn="just">
              <a:buNone/>
            </a:pPr>
            <a:r>
              <a:rPr lang="uk-UA" dirty="0">
                <a:effectLst/>
              </a:rPr>
              <a:t>Всі дані в мові </a:t>
            </a:r>
            <a:r>
              <a:rPr lang="uk-UA" dirty="0" err="1">
                <a:effectLst/>
              </a:rPr>
              <a:t>Python</a:t>
            </a:r>
            <a:r>
              <a:rPr lang="uk-UA" dirty="0">
                <a:effectLst/>
              </a:rPr>
              <a:t> представлені об'єктами. </a:t>
            </a:r>
          </a:p>
          <a:p>
            <a:pPr marL="36900" indent="0" algn="just">
              <a:buNone/>
            </a:pPr>
            <a:r>
              <a:rPr lang="uk-UA" dirty="0">
                <a:effectLst/>
              </a:rPr>
              <a:t>Кожен об'єкт має тип даних і значення. </a:t>
            </a:r>
          </a:p>
          <a:p>
            <a:pPr marL="36900" indent="0" algn="just">
              <a:buNone/>
            </a:pPr>
            <a:r>
              <a:rPr lang="uk-UA" dirty="0">
                <a:effectLst/>
              </a:rPr>
              <a:t>Для доступу до об'єкта призначені змінні (ідентифікатори). </a:t>
            </a:r>
          </a:p>
          <a:p>
            <a:pPr marL="36900" indent="0" algn="just">
              <a:buNone/>
            </a:pPr>
            <a:r>
              <a:rPr lang="uk-UA" dirty="0">
                <a:effectLst/>
              </a:rPr>
              <a:t>Кожна змінна повинна мати унікальне ім'я, що складається з </a:t>
            </a:r>
            <a:r>
              <a:rPr lang="uk-UA" dirty="0">
                <a:solidFill>
                  <a:srgbClr val="FFFF00"/>
                </a:solidFill>
                <a:effectLst/>
              </a:rPr>
              <a:t>латинських букв, цифр і знаків підкреслення</a:t>
            </a:r>
            <a:r>
              <a:rPr lang="uk-UA" dirty="0">
                <a:effectLst/>
              </a:rPr>
              <a:t>, причому ім'я змінної </a:t>
            </a:r>
            <a:r>
              <a:rPr lang="uk-UA" dirty="0">
                <a:solidFill>
                  <a:srgbClr val="FFFF00"/>
                </a:solidFill>
                <a:effectLst/>
              </a:rPr>
              <a:t>не може починатися з цифри</a:t>
            </a:r>
            <a:r>
              <a:rPr lang="uk-UA" dirty="0">
                <a:effectLst/>
              </a:rPr>
              <a:t>. </a:t>
            </a:r>
          </a:p>
          <a:p>
            <a:pPr marL="36900" indent="0" algn="just">
              <a:buNone/>
            </a:pPr>
            <a:r>
              <a:rPr lang="uk-UA" dirty="0">
                <a:effectLst/>
              </a:rPr>
              <a:t>Окрім того, слід уникати збігів з вбудованими ідентифікаторами. Їх можна </a:t>
            </a:r>
            <a:r>
              <a:rPr lang="uk-UA" dirty="0" err="1">
                <a:effectLst/>
              </a:rPr>
              <a:t>перевизначати</a:t>
            </a:r>
            <a:r>
              <a:rPr lang="uk-UA" dirty="0">
                <a:effectLst/>
              </a:rPr>
              <a:t>, але краще цього не робити</a:t>
            </a:r>
            <a:r>
              <a:rPr lang="en-US" dirty="0">
                <a:effectLst/>
              </a:rPr>
              <a:t>:</a:t>
            </a:r>
          </a:p>
          <a:p>
            <a:pPr marL="36900" indent="0" algn="just">
              <a:buNone/>
            </a:pPr>
            <a:r>
              <a:rPr lang="en-US" b="1" i="1" dirty="0">
                <a:solidFill>
                  <a:srgbClr val="FF0000"/>
                </a:solidFill>
                <a:effectLst/>
              </a:rPr>
              <a:t>['False', 'None', 'True', 'and', 'as', 'assert', 'async', 'await', 'break', 'class', 'continue', 'def', 'del', '</a:t>
            </a:r>
            <a:r>
              <a:rPr lang="en-US" b="1" i="1" dirty="0" err="1">
                <a:solidFill>
                  <a:srgbClr val="FF0000"/>
                </a:solidFill>
                <a:effectLst/>
              </a:rPr>
              <a:t>elif</a:t>
            </a:r>
            <a:r>
              <a:rPr lang="en-US" b="1" i="1" dirty="0">
                <a:solidFill>
                  <a:srgbClr val="FF0000"/>
                </a:solidFill>
                <a:effectLst/>
              </a:rPr>
              <a:t>', 'else', 'except', 'finally', 'for', 'from', 'global', 'if', 'import', 'in', 'is', 'lambda', 'nonlocal', 'not', 'or', 'pass', 'raise', 'return', 'try', 'while', 'with', 'yield']</a:t>
            </a:r>
            <a:endParaRPr lang="uk-UA" b="1" i="1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6254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46" y="276225"/>
            <a:ext cx="7765322" cy="970450"/>
          </a:xfrm>
        </p:spPr>
        <p:txBody>
          <a:bodyPr>
            <a:normAutofit/>
          </a:bodyPr>
          <a:lstStyle/>
          <a:p>
            <a:r>
              <a:rPr lang="uk-UA" sz="3600" dirty="0"/>
              <a:t>Змінні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346" y="1543050"/>
            <a:ext cx="7765322" cy="4248151"/>
          </a:xfrm>
        </p:spPr>
        <p:txBody>
          <a:bodyPr>
            <a:normAutofit/>
          </a:bodyPr>
          <a:lstStyle/>
          <a:p>
            <a:pPr marL="36900" indent="0" algn="just">
              <a:buNone/>
            </a:pPr>
            <a:r>
              <a:rPr lang="uk-UA" dirty="0">
                <a:effectLst/>
              </a:rPr>
              <a:t>У редакторі IDLE вбудовані ідентифікатори підсвічуються фіолетовим кольором. </a:t>
            </a:r>
          </a:p>
          <a:p>
            <a:pPr marL="36900" indent="0" algn="just">
              <a:buNone/>
            </a:pPr>
            <a:r>
              <a:rPr lang="uk-UA" dirty="0">
                <a:effectLst/>
              </a:rPr>
              <a:t>Звертайте увагу на колір змінної, він повинен бути чорним. Якщо ви помітили, що змінна підсвічена, то назву змінної слід обов'язково змінити.</a:t>
            </a:r>
          </a:p>
          <a:p>
            <a:pPr marL="36900" indent="0" algn="just">
              <a:buNone/>
            </a:pPr>
            <a:r>
              <a:rPr lang="uk-UA" dirty="0">
                <a:effectLst/>
              </a:rPr>
              <a:t>У мові </a:t>
            </a:r>
            <a:r>
              <a:rPr lang="uk-UA" dirty="0" err="1">
                <a:effectLst/>
              </a:rPr>
              <a:t>Python</a:t>
            </a:r>
            <a:r>
              <a:rPr lang="uk-UA" dirty="0">
                <a:effectLst/>
              </a:rPr>
              <a:t> використовується динамічна типізація. Це означає, що при присвоєнні змінній значення інтерпретатор автоматично відносить змінну до одного з типів даних</a:t>
            </a:r>
          </a:p>
        </p:txBody>
      </p:sp>
    </p:spTree>
    <p:extLst>
      <p:ext uri="{BB962C8B-B14F-4D97-AF65-F5344CB8AC3E}">
        <p14:creationId xmlns:p14="http://schemas.microsoft.com/office/powerpoint/2010/main" val="224724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46" y="228600"/>
            <a:ext cx="7765322" cy="970450"/>
          </a:xfrm>
        </p:spPr>
        <p:txBody>
          <a:bodyPr/>
          <a:lstStyle/>
          <a:p>
            <a:r>
              <a:rPr lang="uk-UA" sz="3600" dirty="0"/>
              <a:t>Змінні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346" y="1419224"/>
            <a:ext cx="7765322" cy="4829175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uk-UA" dirty="0"/>
              <a:t>В імені змінної важливо враховувати </a:t>
            </a:r>
            <a:r>
              <a:rPr lang="uk-UA" dirty="0">
                <a:solidFill>
                  <a:srgbClr val="FFFF00"/>
                </a:solidFill>
              </a:rPr>
              <a:t>регістр букв</a:t>
            </a:r>
            <a:r>
              <a:rPr lang="uk-UA" dirty="0"/>
              <a:t>: </a:t>
            </a:r>
            <a:r>
              <a:rPr lang="en-US" dirty="0"/>
              <a:t>x </a:t>
            </a:r>
            <a:r>
              <a:rPr lang="uk-UA" dirty="0"/>
              <a:t>і </a:t>
            </a:r>
            <a:r>
              <a:rPr lang="en-US" dirty="0"/>
              <a:t>X – </a:t>
            </a:r>
            <a:r>
              <a:rPr lang="uk-UA" dirty="0"/>
              <a:t>різні змінні, але верхній регістр краще не використовувати. </a:t>
            </a:r>
          </a:p>
          <a:p>
            <a:pPr marL="36900" indent="0">
              <a:buNone/>
            </a:pPr>
            <a:endParaRPr lang="uk-UA" dirty="0"/>
          </a:p>
          <a:p>
            <a:pPr marL="36900" indent="0">
              <a:buNone/>
            </a:pPr>
            <a:r>
              <a:rPr lang="uk-UA" dirty="0"/>
              <a:t>У мові </a:t>
            </a:r>
            <a:r>
              <a:rPr lang="en-US" dirty="0"/>
              <a:t>Python </a:t>
            </a:r>
            <a:r>
              <a:rPr lang="uk-UA" dirty="0"/>
              <a:t>зв'язок між даними і змінними встановлюється за допомогою знаку </a:t>
            </a:r>
            <a:r>
              <a:rPr lang="uk-UA" dirty="0">
                <a:solidFill>
                  <a:srgbClr val="FFFF00"/>
                </a:solidFill>
              </a:rPr>
              <a:t>“=”</a:t>
            </a:r>
            <a:r>
              <a:rPr lang="uk-UA" dirty="0"/>
              <a:t>.  </a:t>
            </a:r>
          </a:p>
          <a:p>
            <a:pPr marL="36900" indent="0">
              <a:buNone/>
            </a:pPr>
            <a:endParaRPr lang="uk-UA" dirty="0"/>
          </a:p>
          <a:p>
            <a:pPr marL="36900" indent="0">
              <a:buNone/>
            </a:pPr>
            <a:r>
              <a:rPr lang="uk-UA" dirty="0"/>
              <a:t>Така операція називається </a:t>
            </a:r>
            <a:r>
              <a:rPr lang="uk-UA" dirty="0">
                <a:solidFill>
                  <a:srgbClr val="FFFF00"/>
                </a:solidFill>
              </a:rPr>
              <a:t>«присвоюванням». </a:t>
            </a:r>
          </a:p>
          <a:p>
            <a:pPr marL="36900" indent="0">
              <a:buNone/>
            </a:pPr>
            <a:endParaRPr lang="uk-UA" dirty="0">
              <a:solidFill>
                <a:srgbClr val="FFFF00"/>
              </a:solidFill>
            </a:endParaRPr>
          </a:p>
          <a:p>
            <a:pPr marL="36900" indent="0">
              <a:buNone/>
            </a:pPr>
            <a:r>
              <a:rPr lang="uk-UA" dirty="0"/>
              <a:t>Щоб дізнатися значення, на яке посилається змінна, перебуваючи в режимі інтерпретатора, достатньо її викликати (написати ім'я і натиснути клавішу &lt;</a:t>
            </a:r>
            <a:r>
              <a:rPr lang="en-US" dirty="0"/>
              <a:t>Enter&gt;).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7460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Типи даних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b="1" dirty="0" err="1">
                <a:solidFill>
                  <a:srgbClr val="FFFF00"/>
                </a:solidFill>
                <a:effectLst/>
              </a:rPr>
              <a:t>int</a:t>
            </a:r>
            <a:r>
              <a:rPr lang="uk-UA" sz="2400" dirty="0">
                <a:effectLst/>
              </a:rPr>
              <a:t> – цілі числа;</a:t>
            </a:r>
          </a:p>
          <a:p>
            <a:r>
              <a:rPr lang="uk-UA" sz="2400" b="1" dirty="0" err="1">
                <a:solidFill>
                  <a:srgbClr val="FFFF00"/>
                </a:solidFill>
                <a:effectLst/>
              </a:rPr>
              <a:t>float</a:t>
            </a:r>
            <a:r>
              <a:rPr lang="uk-UA" sz="2400" dirty="0">
                <a:effectLst/>
              </a:rPr>
              <a:t> – дійсні числа;</a:t>
            </a:r>
          </a:p>
          <a:p>
            <a:r>
              <a:rPr lang="uk-UA" sz="2400" b="1" dirty="0" err="1">
                <a:solidFill>
                  <a:srgbClr val="FFFF00"/>
                </a:solidFill>
                <a:effectLst/>
              </a:rPr>
              <a:t>complex</a:t>
            </a:r>
            <a:r>
              <a:rPr lang="uk-UA" sz="2400" dirty="0">
                <a:effectLst/>
              </a:rPr>
              <a:t> – комплексні числа;</a:t>
            </a:r>
          </a:p>
          <a:p>
            <a:r>
              <a:rPr lang="uk-UA" sz="2400" b="1" dirty="0" err="1">
                <a:solidFill>
                  <a:srgbClr val="FFFF00"/>
                </a:solidFill>
                <a:effectLst/>
              </a:rPr>
              <a:t>str</a:t>
            </a:r>
            <a:r>
              <a:rPr lang="uk-UA" sz="2400" dirty="0">
                <a:effectLst/>
              </a:rPr>
              <a:t> – </a:t>
            </a:r>
            <a:r>
              <a:rPr lang="uk-UA" sz="2400" dirty="0" err="1">
                <a:effectLst/>
              </a:rPr>
              <a:t>Unicode</a:t>
            </a:r>
            <a:r>
              <a:rPr lang="uk-UA" sz="2400" dirty="0">
                <a:effectLst/>
              </a:rPr>
              <a:t>-рядки;</a:t>
            </a:r>
          </a:p>
          <a:p>
            <a:pPr lvl="0" fontAlgn="base"/>
            <a:endParaRPr lang="uk-UA" dirty="0">
              <a:solidFill>
                <a:schemeClr val="tx1"/>
              </a:solidFill>
              <a:effectLst/>
            </a:endParaRPr>
          </a:p>
          <a:p>
            <a:pPr marL="3690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4150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46" y="171450"/>
            <a:ext cx="7765322" cy="771525"/>
          </a:xfrm>
        </p:spPr>
        <p:txBody>
          <a:bodyPr/>
          <a:lstStyle/>
          <a:p>
            <a:r>
              <a:rPr lang="uk-UA" dirty="0"/>
              <a:t>Типи даних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346" y="1076325"/>
            <a:ext cx="7765322" cy="4933950"/>
          </a:xfrm>
        </p:spPr>
        <p:txBody>
          <a:bodyPr>
            <a:normAutofit lnSpcReduction="10000"/>
          </a:bodyPr>
          <a:lstStyle/>
          <a:p>
            <a:pPr marL="36900" indent="0" algn="just">
              <a:buNone/>
            </a:pPr>
            <a:r>
              <a:rPr lang="uk-UA" dirty="0">
                <a:effectLst/>
              </a:rPr>
              <a:t>У мові </a:t>
            </a:r>
            <a:r>
              <a:rPr lang="uk-UA" dirty="0" err="1">
                <a:effectLst/>
              </a:rPr>
              <a:t>Python</a:t>
            </a:r>
            <a:r>
              <a:rPr lang="uk-UA" dirty="0">
                <a:effectLst/>
              </a:rPr>
              <a:t> використовується динамічна типізація. Після присвоювання значення у змінній зберігається посилання на об'єкт певного типу, а не сам об'єкт.</a:t>
            </a:r>
          </a:p>
          <a:p>
            <a:pPr marL="36900" indent="0" algn="just">
              <a:buNone/>
            </a:pPr>
            <a:endParaRPr lang="uk-UA" dirty="0">
              <a:effectLst/>
            </a:endParaRPr>
          </a:p>
          <a:p>
            <a:pPr marL="36900" indent="0" algn="just">
              <a:buNone/>
            </a:pPr>
            <a:r>
              <a:rPr lang="uk-UA" dirty="0">
                <a:effectLst/>
              </a:rPr>
              <a:t> Якщо потім змінній присвоїти значення іншого типу, то змінна буде посилатися на інший об'єкт, і тип даних відповідно зміниться. </a:t>
            </a:r>
          </a:p>
          <a:p>
            <a:pPr marL="36900" indent="0" algn="just">
              <a:buNone/>
            </a:pPr>
            <a:endParaRPr lang="uk-UA" dirty="0">
              <a:effectLst/>
            </a:endParaRPr>
          </a:p>
          <a:p>
            <a:pPr marL="36900" indent="0" algn="just">
              <a:buNone/>
            </a:pPr>
            <a:r>
              <a:rPr lang="uk-UA" dirty="0">
                <a:effectLst/>
              </a:rPr>
              <a:t>Тип даних в мові </a:t>
            </a:r>
            <a:r>
              <a:rPr lang="uk-UA" dirty="0" err="1">
                <a:effectLst/>
              </a:rPr>
              <a:t>Python</a:t>
            </a:r>
            <a:r>
              <a:rPr lang="uk-UA" dirty="0">
                <a:effectLst/>
              </a:rPr>
              <a:t> – це характеристика об'єкта, а не змінної. Змінна завжди містить тільки </a:t>
            </a:r>
            <a:r>
              <a:rPr lang="uk-UA" dirty="0">
                <a:solidFill>
                  <a:srgbClr val="FFFF00"/>
                </a:solidFill>
                <a:effectLst/>
              </a:rPr>
              <a:t>посилання на об'єкт</a:t>
            </a:r>
            <a:r>
              <a:rPr lang="uk-UA" dirty="0">
                <a:effectLst/>
              </a:rPr>
              <a:t>. </a:t>
            </a:r>
          </a:p>
          <a:p>
            <a:pPr marL="36900" indent="0" algn="just">
              <a:buNone/>
            </a:pPr>
            <a:endParaRPr lang="uk-UA" dirty="0">
              <a:effectLst/>
            </a:endParaRPr>
          </a:p>
          <a:p>
            <a:pPr marL="36900" indent="0" algn="just">
              <a:buNone/>
            </a:pPr>
            <a:r>
              <a:rPr lang="uk-UA" dirty="0">
                <a:effectLst/>
              </a:rPr>
              <a:t>Після присвоювання змінній значення над об'єктом можна виконувати операції, призначені для цього типу даних.</a:t>
            </a:r>
            <a:endParaRPr lang="uk-UA" dirty="0">
              <a:solidFill>
                <a:schemeClr val="tx1"/>
              </a:solidFill>
              <a:effectLst/>
            </a:endParaRPr>
          </a:p>
          <a:p>
            <a:pPr marL="3690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6948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46" y="276225"/>
            <a:ext cx="7765322" cy="970450"/>
          </a:xfrm>
        </p:spPr>
        <p:txBody>
          <a:bodyPr>
            <a:normAutofit/>
          </a:bodyPr>
          <a:lstStyle/>
          <a:p>
            <a:r>
              <a:rPr lang="uk-UA" sz="3600" dirty="0"/>
              <a:t>Оператор виводу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346" y="1171576"/>
            <a:ext cx="7765322" cy="4619626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uk-UA" sz="2200" dirty="0">
                <a:effectLst/>
              </a:rPr>
              <a:t>Оператор має наступний формат (взяті у квадратні дужки частини є необов’язковими):</a:t>
            </a:r>
          </a:p>
          <a:p>
            <a:pPr marL="36900" indent="0">
              <a:buNone/>
            </a:pPr>
            <a:r>
              <a:rPr lang="uk-UA" sz="2200" b="1" dirty="0" err="1">
                <a:solidFill>
                  <a:srgbClr val="FFFF00"/>
                </a:solidFill>
                <a:effectLst/>
              </a:rPr>
              <a:t>print</a:t>
            </a:r>
            <a:r>
              <a:rPr lang="uk-UA" sz="2200" b="1" dirty="0">
                <a:solidFill>
                  <a:srgbClr val="FFFF00"/>
                </a:solidFill>
                <a:effectLst/>
              </a:rPr>
              <a:t>([&lt;Об’єкти&gt;][, </a:t>
            </a:r>
            <a:r>
              <a:rPr lang="uk-UA" sz="2200" b="1" dirty="0" err="1">
                <a:solidFill>
                  <a:srgbClr val="FFFF00"/>
                </a:solidFill>
                <a:effectLst/>
              </a:rPr>
              <a:t>sep</a:t>
            </a:r>
            <a:r>
              <a:rPr lang="uk-UA" sz="2200" b="1" dirty="0">
                <a:solidFill>
                  <a:srgbClr val="FFFF00"/>
                </a:solidFill>
                <a:effectLst/>
              </a:rPr>
              <a:t>=' '][, </a:t>
            </a:r>
            <a:r>
              <a:rPr lang="uk-UA" sz="2200" b="1" dirty="0" err="1">
                <a:solidFill>
                  <a:srgbClr val="FFFF00"/>
                </a:solidFill>
                <a:effectLst/>
              </a:rPr>
              <a:t>end</a:t>
            </a:r>
            <a:r>
              <a:rPr lang="uk-UA" sz="2200" b="1" dirty="0">
                <a:solidFill>
                  <a:srgbClr val="FFFF00"/>
                </a:solidFill>
                <a:effectLst/>
              </a:rPr>
              <a:t>='\n'][, </a:t>
            </a:r>
            <a:r>
              <a:rPr lang="uk-UA" sz="2200" b="1" dirty="0" err="1">
                <a:solidFill>
                  <a:srgbClr val="FFFF00"/>
                </a:solidFill>
                <a:effectLst/>
              </a:rPr>
              <a:t>file</a:t>
            </a:r>
            <a:r>
              <a:rPr lang="uk-UA" sz="2200" b="1" dirty="0">
                <a:solidFill>
                  <a:srgbClr val="FFFF00"/>
                </a:solidFill>
                <a:effectLst/>
              </a:rPr>
              <a:t>=</a:t>
            </a:r>
            <a:r>
              <a:rPr lang="uk-UA" sz="2200" b="1" dirty="0" err="1">
                <a:solidFill>
                  <a:srgbClr val="FFFF00"/>
                </a:solidFill>
                <a:effectLst/>
              </a:rPr>
              <a:t>sys.stdout</a:t>
            </a:r>
            <a:r>
              <a:rPr lang="uk-UA" sz="2200" b="1" dirty="0">
                <a:solidFill>
                  <a:srgbClr val="FFFF00"/>
                </a:solidFill>
                <a:effectLst/>
              </a:rPr>
              <a:t>]) </a:t>
            </a:r>
          </a:p>
          <a:p>
            <a:pPr marL="36900" indent="0">
              <a:buNone/>
            </a:pPr>
            <a:r>
              <a:rPr lang="uk-UA" sz="2200" dirty="0">
                <a:effectLst/>
              </a:rPr>
              <a:t>Функція </a:t>
            </a:r>
            <a:r>
              <a:rPr lang="en-US" sz="2200" dirty="0">
                <a:effectLst/>
              </a:rPr>
              <a:t>print() </a:t>
            </a:r>
            <a:r>
              <a:rPr lang="uk-UA" sz="2200" dirty="0">
                <a:effectLst/>
              </a:rPr>
              <a:t>перетворює об'єкт в рядок і посилає її в стандартний вивід</a:t>
            </a:r>
            <a:r>
              <a:rPr lang="en-US" sz="2200" dirty="0">
                <a:effectLst/>
              </a:rPr>
              <a:t>. </a:t>
            </a:r>
            <a:endParaRPr lang="uk-UA" sz="2200" dirty="0">
              <a:effectLst/>
            </a:endParaRPr>
          </a:p>
          <a:p>
            <a:pPr marL="36900" indent="0">
              <a:buNone/>
            </a:pPr>
            <a:r>
              <a:rPr lang="uk-UA" sz="2200" dirty="0">
                <a:effectLst/>
              </a:rPr>
              <a:t>За допомогою параметра </a:t>
            </a:r>
            <a:r>
              <a:rPr lang="en-US" sz="2200" dirty="0">
                <a:solidFill>
                  <a:srgbClr val="FFFF00"/>
                </a:solidFill>
                <a:effectLst/>
              </a:rPr>
              <a:t>file</a:t>
            </a:r>
            <a:r>
              <a:rPr lang="en-US" sz="2200" dirty="0">
                <a:effectLst/>
              </a:rPr>
              <a:t> </a:t>
            </a:r>
            <a:r>
              <a:rPr lang="uk-UA" sz="2200" dirty="0">
                <a:effectLst/>
              </a:rPr>
              <a:t>можна </a:t>
            </a:r>
            <a:r>
              <a:rPr lang="uk-UA" sz="2200" dirty="0" err="1">
                <a:effectLst/>
              </a:rPr>
              <a:t>перенаправити</a:t>
            </a:r>
            <a:r>
              <a:rPr lang="uk-UA" sz="2200" dirty="0">
                <a:effectLst/>
              </a:rPr>
              <a:t> вивід в інше місце, наприклад в файл. </a:t>
            </a:r>
          </a:p>
          <a:p>
            <a:pPr marL="36900" indent="0">
              <a:buNone/>
            </a:pPr>
            <a:r>
              <a:rPr lang="uk-UA" sz="2200" dirty="0">
                <a:effectLst/>
              </a:rPr>
              <a:t>Після виведення рядка автоматично додається символ переходу на новий рядок (</a:t>
            </a:r>
            <a:r>
              <a:rPr lang="uk-UA" sz="2200" dirty="0">
                <a:solidFill>
                  <a:srgbClr val="FFFF00"/>
                </a:solidFill>
                <a:effectLst/>
              </a:rPr>
              <a:t>'\</a:t>
            </a:r>
            <a:r>
              <a:rPr lang="en-US" sz="2200" dirty="0">
                <a:solidFill>
                  <a:srgbClr val="FFFF00"/>
                </a:solidFill>
                <a:effectLst/>
              </a:rPr>
              <a:t>n')</a:t>
            </a:r>
          </a:p>
          <a:p>
            <a:pPr marL="36900" indent="0">
              <a:buNone/>
            </a:pPr>
            <a:endParaRPr lang="uk-UA" dirty="0">
              <a:solidFill>
                <a:srgbClr val="FFFF00"/>
              </a:solidFill>
              <a:effectLst/>
            </a:endParaRPr>
          </a:p>
          <a:p>
            <a:pPr marL="36900" indent="0">
              <a:buNone/>
            </a:pPr>
            <a:endParaRPr lang="uk-UA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5990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ланец">
  <a:themeElements>
    <a:clrScheme name="Сланец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Сланец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анец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Сланец</Template>
  <TotalTime>489</TotalTime>
  <Words>805</Words>
  <Application>Microsoft Office PowerPoint</Application>
  <PresentationFormat>Екран (4:3)</PresentationFormat>
  <Paragraphs>130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Arial</vt:lpstr>
      <vt:lpstr>Calisto MT</vt:lpstr>
      <vt:lpstr>Times New Roman</vt:lpstr>
      <vt:lpstr>Wingdings 2</vt:lpstr>
      <vt:lpstr>Сланец</vt:lpstr>
      <vt:lpstr>Лінійні алгоритми</vt:lpstr>
      <vt:lpstr>Схема роботи алгоритму</vt:lpstr>
      <vt:lpstr>Лінійний алгоритм</vt:lpstr>
      <vt:lpstr>Змінні</vt:lpstr>
      <vt:lpstr>Змінні</vt:lpstr>
      <vt:lpstr>Змінні</vt:lpstr>
      <vt:lpstr>Типи даних</vt:lpstr>
      <vt:lpstr>Типи даних</vt:lpstr>
      <vt:lpstr>Оператор виводу</vt:lpstr>
      <vt:lpstr>Оператор вводу</vt:lpstr>
      <vt:lpstr>Стандартні функції</vt:lpstr>
      <vt:lpstr>Стандартні функції</vt:lpstr>
      <vt:lpstr>Оператори присвоювання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Лінійні алгоритми</dc:title>
  <dc:creator>KreuzWahler</dc:creator>
  <cp:lastModifiedBy>Василь Косован</cp:lastModifiedBy>
  <cp:revision>15</cp:revision>
  <dcterms:created xsi:type="dcterms:W3CDTF">2020-09-19T08:56:27Z</dcterms:created>
  <dcterms:modified xsi:type="dcterms:W3CDTF">2023-10-09T06:39:34Z</dcterms:modified>
</cp:coreProperties>
</file>