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2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99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55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96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45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2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76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760E4C7-47B8-4356-ABCA-CC9C79E2D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xmlns="" id="{07F1F8E1-08C9-4C32-8CD0-F0DEB444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14C5C93-B9E9-4392-ADCF-ABF21209D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A9FF24-FED8-42A8-BA58-DDA973ADB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833" r="1907" b="3191"/>
          <a:stretch/>
        </p:blipFill>
        <p:spPr>
          <a:xfrm>
            <a:off x="22340" y="0"/>
            <a:ext cx="12192000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8C6DB06-CB84-43E6-9E16-4857BC97D5A9}"/>
              </a:ext>
            </a:extLst>
          </p:cNvPr>
          <p:cNvSpPr/>
          <p:nvPr/>
        </p:nvSpPr>
        <p:spPr>
          <a:xfrm>
            <a:off x="6829199" y="1968335"/>
            <a:ext cx="4629607" cy="2921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685DF-2B7B-41ED-ACF4-A38E68C2C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16" y="2850211"/>
            <a:ext cx="4168826" cy="1748591"/>
          </a:xfrm>
        </p:spPr>
        <p:txBody>
          <a:bodyPr anchor="b">
            <a:noAutofit/>
          </a:bodyPr>
          <a:lstStyle/>
          <a:p>
            <a:pPr algn="ctr"/>
            <a:r>
              <a:rPr lang="uk-UA" sz="4000" dirty="0"/>
              <a:t>Живлення та режим річок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150192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20824" y="1805938"/>
            <a:ext cx="713836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жодна річка не живиться тільки одним типом живлення. В багатьох річках є декілька типів живлення, якими річка живиться в різні періоди року.  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0523" y="2509552"/>
            <a:ext cx="4420097" cy="27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40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Водний режим річки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20824" y="1361073"/>
            <a:ext cx="11971176" cy="18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прибуває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сходить.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режим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пори року.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CF4998-59F2-4FA1-B739-41B488F881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009" y="3401180"/>
            <a:ext cx="625792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D09BCC-CA50-4300-BB49-FAF9581B78E2}"/>
              </a:ext>
            </a:extLst>
          </p:cNvPr>
          <p:cNvSpPr txBox="1"/>
          <p:nvPr/>
        </p:nvSpPr>
        <p:spPr>
          <a:xfrm>
            <a:off x="7051943" y="3191382"/>
            <a:ext cx="4609322" cy="243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Виділяють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режиму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паводок, межень.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8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5542384" y="1762412"/>
            <a:ext cx="6649616" cy="423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Повінь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підняття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пору року.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водопілля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Річки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виходять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берегів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затоплюють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заплаву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Чим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триваліша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93FA45-BA08-4D50-A9DD-2945B5FD4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910" t="28417" r="36137" b="16288"/>
          <a:stretch/>
        </p:blipFill>
        <p:spPr>
          <a:xfrm>
            <a:off x="363117" y="1864587"/>
            <a:ext cx="4816151" cy="402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050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146181" y="1699269"/>
            <a:ext cx="7570235" cy="423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зливових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прибуває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підвищується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паводок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різке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підняття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будь-яку пору року. Паводки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багаторазово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повторюватися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Частіше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трапляються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горах.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1C2A56-ED20-4A18-A8F4-E40AB28C7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407" r="21207"/>
          <a:stretch/>
        </p:blipFill>
        <p:spPr>
          <a:xfrm>
            <a:off x="7716416" y="2017209"/>
            <a:ext cx="4103566" cy="359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342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532" y="1361073"/>
            <a:ext cx="7960447" cy="519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2010" y="1622330"/>
            <a:ext cx="3419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бачимо на карті України найбільша кількість паводків характерно для гірських </a:t>
            </a:r>
            <a:r>
              <a:rPr lang="uk-UA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теритірій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нашої держави, особливо в </a:t>
            </a:r>
            <a:r>
              <a:rPr lang="uk-U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арпатах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7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межень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02164" y="1361073"/>
            <a:ext cx="11787672" cy="243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теплу пору року вода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інтенсивно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випаровується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надходить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недостатньо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Тому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знижується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межень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найнижчого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пору року.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1B5EF2-4C8A-4F0A-AA42-B4A98913C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26" t="32796" r="7919"/>
          <a:stretch/>
        </p:blipFill>
        <p:spPr>
          <a:xfrm>
            <a:off x="746448" y="4045014"/>
            <a:ext cx="4432041" cy="268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09AF8C-678E-4AB4-AEA7-2A77871F1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97" t="18584" r="7299" b="398"/>
          <a:stretch/>
        </p:blipFill>
        <p:spPr>
          <a:xfrm>
            <a:off x="7013513" y="4045014"/>
            <a:ext cx="4522237" cy="268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001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Льодовий режим річки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11496" y="1500693"/>
            <a:ext cx="11395786" cy="243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режиму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помірних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широт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узимку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їхньому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замерзання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льодостав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скресання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611093-868C-4B07-BFF2-0F7AB9263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9" b="99123" l="0" r="100000">
                        <a14:foregroundMark x1="5982" y1="27632" x2="30061" y2="32895"/>
                        <a14:foregroundMark x1="38497" y1="32018" x2="61963" y2="29825"/>
                        <a14:foregroundMark x1="74080" y1="32895" x2="94325" y2="32456"/>
                        <a14:foregroundMark x1="2607" y1="95614" x2="31902" y2="94298"/>
                        <a14:foregroundMark x1="35890" y1="95175" x2="63804" y2="94737"/>
                        <a14:foregroundMark x1="69479" y1="96930" x2="97853" y2="96930"/>
                        <a14:foregroundMark x1="2607" y1="3509" x2="97546" y2="3070"/>
                        <a14:foregroundMark x1="2761" y1="13158" x2="98006" y2="12719"/>
                        <a14:foregroundMark x1="2147" y1="24561" x2="30521" y2="23684"/>
                        <a14:foregroundMark x1="36196" y1="23684" x2="64724" y2="24123"/>
                        <a14:foregroundMark x1="69479" y1="23684" x2="98160" y2="23684"/>
                        <a14:foregroundMark x1="2761" y1="23684" x2="15184" y2="22807"/>
                        <a14:foregroundMark x1="16411" y1="17982" x2="16411" y2="17982"/>
                        <a14:foregroundMark x1="83282" y1="19298" x2="83282" y2="19298"/>
                        <a14:foregroundMark x1="2914" y1="2193" x2="97699" y2="2632"/>
                        <a14:foregroundMark x1="35429" y1="92982" x2="35123" y2="38158"/>
                        <a14:foregroundMark x1="35276" y1="93421" x2="35276" y2="63596"/>
                        <a14:foregroundMark x1="32055" y1="92105" x2="31595" y2="25439"/>
                        <a14:foregroundMark x1="32209" y1="81140" x2="31748" y2="27193"/>
                        <a14:foregroundMark x1="1380" y1="9649" x2="1380" y2="6140"/>
                        <a14:foregroundMark x1="99233" y1="66667" x2="98926" y2="25439"/>
                        <a14:backgroundMark x1="1074" y1="4825" x2="613" y2="94737"/>
                        <a14:backgroundMark x1="19632" y1="17544" x2="46319" y2="17982"/>
                        <a14:backgroundMark x1="33436" y1="28947" x2="34356" y2="95614"/>
                        <a14:backgroundMark x1="54908" y1="17982" x2="76227" y2="17544"/>
                        <a14:backgroundMark x1="767" y1="1754" x2="98926" y2="877"/>
                        <a14:backgroundMark x1="67638" y1="25877" x2="66258" y2="99561"/>
                        <a14:backgroundMark x1="85583" y1="18860" x2="99540" y2="21491"/>
                        <a14:backgroundMark x1="99387" y1="20175" x2="99693" y2="98246"/>
                        <a14:backgroundMark x1="12117" y1="21491" x2="15337" y2="21930"/>
                        <a14:backgroundMark x1="13650" y1="21053" x2="12270" y2="21053"/>
                        <a14:backgroundMark x1="32209" y1="96930" x2="32822" y2="70175"/>
                        <a14:backgroundMark x1="32362" y1="78070" x2="32362" y2="60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012" y="4070787"/>
            <a:ext cx="7795339" cy="27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0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Льодовий режим річки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11496" y="1500693"/>
            <a:ext cx="113957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Замерзання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початкова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стадія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утворення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Льодостав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період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нерухомого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річці.Скресання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льодохід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період початку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розмерзання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руху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льоду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611093-868C-4B07-BFF2-0F7AB9263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39" b="99123" l="0" r="100000">
                        <a14:foregroundMark x1="5982" y1="27632" x2="30061" y2="32895"/>
                        <a14:foregroundMark x1="38497" y1="32018" x2="61963" y2="29825"/>
                        <a14:foregroundMark x1="74080" y1="32895" x2="94325" y2="32456"/>
                        <a14:foregroundMark x1="2607" y1="95614" x2="31902" y2="94298"/>
                        <a14:foregroundMark x1="35890" y1="95175" x2="63804" y2="94737"/>
                        <a14:foregroundMark x1="69479" y1="96930" x2="97853" y2="96930"/>
                        <a14:foregroundMark x1="2607" y1="3509" x2="97546" y2="3070"/>
                        <a14:foregroundMark x1="2761" y1="13158" x2="98006" y2="12719"/>
                        <a14:foregroundMark x1="2147" y1="24561" x2="30521" y2="23684"/>
                        <a14:foregroundMark x1="36196" y1="23684" x2="64724" y2="24123"/>
                        <a14:foregroundMark x1="69479" y1="23684" x2="98160" y2="23684"/>
                        <a14:foregroundMark x1="2761" y1="23684" x2="15184" y2="22807"/>
                        <a14:foregroundMark x1="16411" y1="17982" x2="16411" y2="17982"/>
                        <a14:foregroundMark x1="83282" y1="19298" x2="83282" y2="19298"/>
                        <a14:foregroundMark x1="2914" y1="2193" x2="97699" y2="2632"/>
                        <a14:foregroundMark x1="35429" y1="92982" x2="35123" y2="38158"/>
                        <a14:foregroundMark x1="35276" y1="93421" x2="35276" y2="63596"/>
                        <a14:foregroundMark x1="32055" y1="92105" x2="31595" y2="25439"/>
                        <a14:foregroundMark x1="32209" y1="81140" x2="31748" y2="27193"/>
                        <a14:foregroundMark x1="1380" y1="9649" x2="1380" y2="6140"/>
                        <a14:foregroundMark x1="99233" y1="66667" x2="98926" y2="25439"/>
                        <a14:backgroundMark x1="1074" y1="4825" x2="613" y2="94737"/>
                        <a14:backgroundMark x1="19632" y1="17544" x2="46319" y2="17982"/>
                        <a14:backgroundMark x1="33436" y1="28947" x2="34356" y2="95614"/>
                        <a14:backgroundMark x1="54908" y1="17982" x2="76227" y2="17544"/>
                        <a14:backgroundMark x1="767" y1="1754" x2="98926" y2="877"/>
                        <a14:backgroundMark x1="67638" y1="25877" x2="66258" y2="99561"/>
                        <a14:backgroundMark x1="85583" y1="18860" x2="99540" y2="21491"/>
                        <a14:backgroundMark x1="99387" y1="20175" x2="99693" y2="98246"/>
                        <a14:backgroundMark x1="12117" y1="21491" x2="15337" y2="21930"/>
                        <a14:backgroundMark x1="13650" y1="21053" x2="12270" y2="21053"/>
                        <a14:backgroundMark x1="32209" y1="96930" x2="32822" y2="70175"/>
                        <a14:backgroundMark x1="32362" y1="78070" x2="32362" y2="600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012" y="4070787"/>
            <a:ext cx="7795339" cy="27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06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ЛЬОДОВИКОВОГО РЕЖИМУ ТЕРИТОРІЇ УКРАЇНИ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11496" y="1500693"/>
            <a:ext cx="11395786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082" y="1361073"/>
            <a:ext cx="8168367" cy="53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67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03" y="503514"/>
            <a:ext cx="9590126" cy="857559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11496" y="1500693"/>
            <a:ext cx="11395786" cy="62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606731"/>
            <a:ext cx="11220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Повінь - 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тривалого підняття рівня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певну пору року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Паводок -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різке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підняття рівня води в будь-яку пору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Межінь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найнижчого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рівня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річці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відбувається в певну пору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Льодостав – період, коли річка вкрита кригою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живлення річок: дощовий, сніговий, льодовиковий, підземний</a:t>
            </a:r>
            <a:r>
              <a:rPr lang="uk-UA" sz="3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змішаний.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35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495633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живлення річки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365978" y="1848825"/>
            <a:ext cx="6911899" cy="435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вода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закінчується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Значить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відновлюється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надходжень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води. Живлення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поповнення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водою.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0C9D97-8C33-4681-BFAB-427393EC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021" t="26381" r="18792" b="10763"/>
          <a:stretch/>
        </p:blipFill>
        <p:spPr>
          <a:xfrm>
            <a:off x="7073076" y="1848825"/>
            <a:ext cx="3534609" cy="26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D94731-94A1-4391-AB3A-9E1492D6A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408" t="3306" r="16979"/>
          <a:stretch/>
        </p:blipFill>
        <p:spPr>
          <a:xfrm>
            <a:off x="8103107" y="3887003"/>
            <a:ext cx="3508311" cy="262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7229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75919" y="829227"/>
            <a:ext cx="11489983" cy="303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достатньо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опадів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поповнюється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поверхневих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талий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у горах – тала вода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льодовиків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Якщо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опадів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бракує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підземних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D63406-A677-499B-A02A-CEB5C36A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290" t="48052" r="25422" b="38961"/>
          <a:stretch/>
        </p:blipFill>
        <p:spPr>
          <a:xfrm>
            <a:off x="1567815" y="4121810"/>
            <a:ext cx="9537095" cy="247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135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Виключні, </a:t>
            </a:r>
            <a:r>
              <a:rPr lang="uk-UA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переважальні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змішані живлення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192388" y="2106021"/>
            <a:ext cx="795323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 річки одне з джерел становить понад 80 %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його називають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виключним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50–80 % –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переважальним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Якщо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жодне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джерел не становить більше 50 %,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називають </a:t>
            </a:r>
            <a:r>
              <a:rPr lang="ru-RU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великих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протікають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кліматах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29D32D-5F97-4556-9C26-1740442B8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26" b="98974" l="0" r="98667">
                        <a14:foregroundMark x1="32889" y1="90256" x2="77778" y2="65128"/>
                        <a14:foregroundMark x1="84000" y1="64103" x2="71111" y2="64103"/>
                        <a14:foregroundMark x1="83111" y1="55385" x2="72889" y2="50769"/>
                        <a14:foregroundMark x1="5333" y1="12821" x2="82667" y2="11795"/>
                        <a14:foregroundMark x1="45778" y1="23590" x2="45778" y2="19487"/>
                        <a14:foregroundMark x1="889" y1="16923" x2="86667" y2="17949"/>
                        <a14:foregroundMark x1="2222" y1="24103" x2="2222" y2="95897"/>
                        <a14:foregroundMark x1="2222" y1="95897" x2="91111" y2="95897"/>
                        <a14:foregroundMark x1="91111" y1="95897" x2="90667" y2="27692"/>
                        <a14:foregroundMark x1="90667" y1="17436" x2="91556" y2="6154"/>
                        <a14:foregroundMark x1="2222" y1="3590" x2="90667" y2="4615"/>
                        <a14:foregroundMark x1="2667" y1="18462" x2="19111" y2="18462"/>
                        <a14:foregroundMark x1="2222" y1="16923" x2="2667" y2="3590"/>
                        <a14:foregroundMark x1="2667" y1="96410" x2="89333" y2="96923"/>
                        <a14:foregroundMark x1="2667" y1="23590" x2="91111" y2="24103"/>
                        <a14:foregroundMark x1="47556" y1="24103" x2="88889" y2="23590"/>
                        <a14:foregroundMark x1="77333" y1="24103" x2="45333" y2="23590"/>
                        <a14:foregroundMark x1="61333" y1="24103" x2="66222" y2="23590"/>
                        <a14:foregroundMark x1="2667" y1="23077" x2="20444" y2="24615"/>
                        <a14:foregroundMark x1="58222" y1="4615" x2="83556" y2="4615"/>
                        <a14:foregroundMark x1="88000" y1="4615" x2="59556" y2="3590"/>
                        <a14:foregroundMark x1="75111" y1="5641" x2="78667" y2="5128"/>
                        <a14:foregroundMark x1="80444" y1="3590" x2="89333" y2="3590"/>
                        <a14:foregroundMark x1="8000" y1="17949" x2="1778" y2="17949"/>
                        <a14:backgroundMark x1="8889" y1="20513" x2="28444" y2="20513"/>
                        <a14:backgroundMark x1="48000" y1="21026" x2="91111" y2="20513"/>
                        <a14:backgroundMark x1="31111" y1="21538" x2="44889" y2="21538"/>
                        <a14:backgroundMark x1="444" y1="4615" x2="889" y2="95897"/>
                        <a14:backgroundMark x1="2222" y1="21026" x2="8444" y2="21538"/>
                        <a14:backgroundMark x1="1333" y1="24103" x2="1333" y2="29744"/>
                        <a14:backgroundMark x1="889" y1="30769" x2="1333" y2="71795"/>
                        <a14:backgroundMark x1="2222" y1="19487" x2="19111" y2="19487"/>
                        <a14:backgroundMark x1="43556" y1="18974" x2="47111" y2="18974"/>
                        <a14:backgroundMark x1="46667" y1="18974" x2="94222" y2="19487"/>
                        <a14:backgroundMark x1="92889" y1="15385" x2="92889" y2="6154"/>
                        <a14:backgroundMark x1="92444" y1="16410" x2="92444" y2="6154"/>
                        <a14:backgroundMark x1="93333" y1="96410" x2="93778" y2="97949"/>
                        <a14:backgroundMark x1="94222" y1="97436" x2="44000" y2="98462"/>
                        <a14:backgroundMark x1="84000" y1="97949" x2="43556" y2="97949"/>
                        <a14:backgroundMark x1="81778" y1="97436" x2="49333" y2="97436"/>
                        <a14:backgroundMark x1="1778" y1="19487" x2="1333" y2="15385"/>
                        <a14:backgroundMark x1="889" y1="15385" x2="889" y2="13846"/>
                        <a14:backgroundMark x1="1333" y1="5128" x2="1333" y2="3077"/>
                        <a14:backgroundMark x1="2667" y1="18462" x2="11111" y2="18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3210" y="2526649"/>
            <a:ext cx="3911204" cy="33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34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джерела живлення: дощове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4413380" y="1739427"/>
            <a:ext cx="7650658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широтах та в теплу пору року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помірному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дощове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Лише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незначна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стікає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Річки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екваторіальних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широт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дощове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найповноводніші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Амазонка та Конго.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в них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6C1778-EA67-45EE-AC7A-195305C51E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09" y="2464940"/>
            <a:ext cx="3953849" cy="316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903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джерела </a:t>
            </a:r>
            <a:r>
              <a:rPr lang="uk-UA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живлення:снігове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326128" y="1805938"/>
            <a:ext cx="7455159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територіях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випадає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стійкий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сніговий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снігове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Вода при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надходить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снігові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становлять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раціону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58A840-6732-4DDE-B755-95AAC3F85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237" t="18053" r="3938" b="1737"/>
          <a:stretch/>
        </p:blipFill>
        <p:spPr>
          <a:xfrm>
            <a:off x="7716417" y="2461747"/>
            <a:ext cx="4149455" cy="338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52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Поверхневі джерела </a:t>
            </a:r>
            <a:r>
              <a:rPr lang="uk-UA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живлення:льодовикове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326128" y="1805938"/>
            <a:ext cx="7455159" cy="423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високогір’ї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льодовикове.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воду,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дочекатися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коли в горах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прогріється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0 °С.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вночі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там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знову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повертається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холод, 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призупиняється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наступного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EFFA81-B4BC-4F08-9F20-A2653145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35" b="11021"/>
          <a:stretch/>
        </p:blipFill>
        <p:spPr>
          <a:xfrm>
            <a:off x="7781287" y="2708182"/>
            <a:ext cx="3951128" cy="28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789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Підземне живлення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5421086" y="1796607"/>
            <a:ext cx="6064898" cy="423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територіях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сухим та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спекотним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кліматом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підземному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живленню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залягання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підземних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 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глибини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врізання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660254-77E4-4469-A476-3411A23FF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81" t="4862" r="10441" b="14694"/>
          <a:stretch/>
        </p:blipFill>
        <p:spPr>
          <a:xfrm>
            <a:off x="119062" y="2595157"/>
            <a:ext cx="4910137" cy="301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824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96000">
              <a:srgbClr val="9CCCCB">
                <a:alpha val="82000"/>
                <a:lumMod val="77000"/>
                <a:lumOff val="23000"/>
              </a:srgbClr>
            </a:gs>
            <a:gs pos="43000">
              <a:schemeClr val="accent5">
                <a:lumMod val="0"/>
                <a:lumOff val="100000"/>
              </a:schemeClr>
            </a:gs>
            <a:gs pos="100000">
              <a:schemeClr val="accent5">
                <a:alpha val="61000"/>
                <a:lumMod val="86000"/>
                <a:lumOff val="14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107EA584-35A7-4E42-B9B4-43CCCF4059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5E87D-FD3B-475B-B425-51EC8F6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27" y="727449"/>
            <a:ext cx="9590126" cy="857559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Підземне живлення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9CB03-FF50-46CA-A441-FC8B8C9E7C3A}"/>
              </a:ext>
            </a:extLst>
          </p:cNvPr>
          <p:cNvSpPr txBox="1"/>
          <p:nvPr/>
        </p:nvSpPr>
        <p:spPr>
          <a:xfrm>
            <a:off x="220824" y="1805938"/>
            <a:ext cx="7138361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вони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залягають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занадто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глибоко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пересихають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тижнів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кількох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підземне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живлення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другорядне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воно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значущим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узимку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коли вода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замерзає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неможливе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787B21-4E07-4332-BDB7-DB4AA5AE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283" r="25545"/>
          <a:stretch/>
        </p:blipFill>
        <p:spPr>
          <a:xfrm>
            <a:off x="7580009" y="2491508"/>
            <a:ext cx="4292082" cy="340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13105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722</Words>
  <Application>Microsoft Office PowerPoint</Application>
  <PresentationFormat>Произвольный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PortalVTI</vt:lpstr>
      <vt:lpstr>Живлення та режим річок</vt:lpstr>
      <vt:lpstr>Джерела живлення річки</vt:lpstr>
      <vt:lpstr>Слайд 3</vt:lpstr>
      <vt:lpstr>Виключні, переважальні та змішані живлення</vt:lpstr>
      <vt:lpstr>Поверхневі джерела живлення: дощове</vt:lpstr>
      <vt:lpstr>Поверхневі джерела живлення:снігове</vt:lpstr>
      <vt:lpstr>Поверхневі джерела живлення:льодовикове</vt:lpstr>
      <vt:lpstr>Підземне живлення</vt:lpstr>
      <vt:lpstr>Підземне живлення</vt:lpstr>
      <vt:lpstr>ЗМІШАНЕ живлення</vt:lpstr>
      <vt:lpstr>Водний режим річки</vt:lpstr>
      <vt:lpstr>Повінь</vt:lpstr>
      <vt:lpstr>Паводок</vt:lpstr>
      <vt:lpstr>Паводок</vt:lpstr>
      <vt:lpstr>межень</vt:lpstr>
      <vt:lpstr>Льодовий режим річки</vt:lpstr>
      <vt:lpstr>Льодовий режим річки</vt:lpstr>
      <vt:lpstr>КАРТА ЛЬОДОВИКОВОГО РЕЖИМУ ТЕРИТОРІЇ УКРАЇНИ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літосферних плит</dc:title>
  <dc:creator>admin-PC</dc:creator>
  <cp:lastModifiedBy>user</cp:lastModifiedBy>
  <cp:revision>13</cp:revision>
  <dcterms:created xsi:type="dcterms:W3CDTF">2023-09-14T15:10:33Z</dcterms:created>
  <dcterms:modified xsi:type="dcterms:W3CDTF">2024-03-19T04:00:19Z</dcterms:modified>
</cp:coreProperties>
</file>