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84" r:id="rId6"/>
    <p:sldId id="285" r:id="rId7"/>
    <p:sldId id="288" r:id="rId8"/>
    <p:sldId id="286" r:id="rId9"/>
    <p:sldId id="289" r:id="rId10"/>
    <p:sldId id="264" r:id="rId11"/>
    <p:sldId id="290" r:id="rId12"/>
    <p:sldId id="296" r:id="rId13"/>
    <p:sldId id="272" r:id="rId14"/>
    <p:sldId id="277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66"/>
    <a:srgbClr val="FF3399"/>
    <a:srgbClr val="FFFF00"/>
    <a:srgbClr val="006699"/>
    <a:srgbClr val="8EBFD8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>
        <p:scale>
          <a:sx n="60" d="100"/>
          <a:sy n="60" d="100"/>
        </p:scale>
        <p:origin x="-14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1D33BC7-1606-4A65-990D-57C0175FF07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39BB-CBB6-40A6-A253-B22454465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EE26-402B-4B0B-A15D-700E55C76DB1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EDDA-B4A4-40D2-9914-EA550460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F8E0-50D2-4FC2-8D95-F431A9A1EE88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4690-173F-41C3-8324-9DF3DFB53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252E-3F98-4C79-AD32-2C3DF4A9FA9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51BC-9DC9-428E-8D05-CB561DB26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05C2327-8F99-46E4-9C14-6820AA8C5DE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19E3-2E68-4DED-BC52-6EB49A0F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34C3-17ED-45EC-B627-E12592DB794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9C56-B782-4860-BB92-50F1E4B6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0170-F21E-4B06-8239-5858BA60CF35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3408-A31E-44BC-A4D8-6541D6CB4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1023-E133-49D3-B855-E6675C5B1A8B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6594-D9C6-4EAD-8C71-A1F4D7B07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8893-1269-4D8A-8A51-4150F4819A6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FE71-8F59-4DAC-B292-0307FF351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DF0A73-6202-402B-8CBF-025D4DDED46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F49E-BD7E-49AF-9B43-9C560F8F5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B97E83-059D-48DE-BF44-29701493AE6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6444-C2C4-429E-8D83-417ACC0A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C387FDA-9054-4615-9D60-3CB10A91024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8056B7-19C4-4597-B291-2B83BD2A3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8" r:id="rId4"/>
    <p:sldLayoutId id="2147483679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ru-RU" sz="3600" cap="none" smtClean="0"/>
              <a:t> </a:t>
            </a:r>
            <a:endParaRPr lang="uk-UA" sz="2400" b="1" i="1" cap="none" smtClean="0">
              <a:solidFill>
                <a:srgbClr val="000099"/>
              </a:solidFill>
              <a:latin typeface="Tunga" pitchFamily="2"/>
            </a:endParaRPr>
          </a:p>
        </p:txBody>
      </p:sp>
      <p:sp>
        <p:nvSpPr>
          <p:cNvPr id="13319" name="Rectangle 7"/>
          <p:cNvSpPr>
            <a:spLocks noGrp="1"/>
          </p:cNvSpPr>
          <p:nvPr>
            <p:ph type="body" idx="4294967295"/>
          </p:nvPr>
        </p:nvSpPr>
        <p:spPr bwMode="auto">
          <a:xfrm>
            <a:off x="251520" y="1268760"/>
            <a:ext cx="8591550" cy="230395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uk-UA" sz="2500" b="1" dirty="0" smtClean="0">
              <a:solidFill>
                <a:srgbClr val="006699"/>
              </a:solidFill>
              <a:latin typeface="Arial" charset="0"/>
            </a:endParaRPr>
          </a:p>
          <a:p>
            <a:pPr algn="ctr">
              <a:buNone/>
            </a:pPr>
            <a:r>
              <a:rPr lang="uk-UA" sz="2500" b="1" dirty="0" smtClean="0">
                <a:solidFill>
                  <a:srgbClr val="006699"/>
                </a:solidFill>
                <a:latin typeface="Arial" charset="0"/>
              </a:rPr>
              <a:t> </a:t>
            </a:r>
            <a:r>
              <a:rPr lang="uk-UA" sz="4400" b="1" i="1" dirty="0" smtClean="0">
                <a:solidFill>
                  <a:srgbClr val="002060"/>
                </a:solidFill>
                <a:latin typeface="Book Antiqua" pitchFamily="18" charset="0"/>
              </a:rPr>
              <a:t>Міжнародні організації з прав людини та їх</a:t>
            </a:r>
            <a:r>
              <a:rPr lang="ru-RU" sz="4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4400" b="1" i="1" dirty="0" smtClean="0">
                <a:solidFill>
                  <a:srgbClr val="002060"/>
                </a:solidFill>
                <a:latin typeface="Book Antiqua" pitchFamily="18" charset="0"/>
              </a:rPr>
              <a:t>діяльність</a:t>
            </a:r>
            <a:endParaRPr lang="ru-RU" sz="3200" b="1" i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188913"/>
            <a:ext cx="8497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endParaRPr lang="en-US" b="1" dirty="0">
              <a:latin typeface="Tahoma" pitchFamily="34" charset="0"/>
            </a:endParaRPr>
          </a:p>
        </p:txBody>
      </p:sp>
      <p:pic>
        <p:nvPicPr>
          <p:cNvPr id="5" name="Рисунок 4" descr="onu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123728" y="3717032"/>
            <a:ext cx="4680520" cy="2664296"/>
          </a:xfrm>
          <a:prstGeom prst="rect">
            <a:avLst/>
          </a:prstGeom>
          <a:ln w="53975">
            <a:solidFill>
              <a:srgbClr val="1C4D5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225" y="980729"/>
            <a:ext cx="8616255" cy="524862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uk-UA" sz="2100" b="1" dirty="0" smtClean="0">
                <a:solidFill>
                  <a:srgbClr val="000099"/>
                </a:solidFill>
                <a:latin typeface="Times New Roman" pitchFamily="18" charset="0"/>
              </a:rPr>
              <a:t>        </a:t>
            </a: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Комісія з прав людини є головним органом ООН з прав людини та може займатися різними питаннями, що торкаються цих прав. Комісія почала свою роботу у 1947 році.</a:t>
            </a:r>
            <a:endParaRPr lang="ru-RU" sz="3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uk-UA" sz="3100" dirty="0" smtClean="0"/>
              <a:t>      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Комісія складається з 53 держав. Комісія готує дослідження з прав людини, рекомендації та проекти міжнародних документів; розглядає </a:t>
            </a:r>
          </a:p>
          <a:p>
            <a:pPr>
              <a:buNone/>
            </a:pP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  заяви, що торкаються порушення прав людини та займається розглядом                                 повідомлень відносно цих                            порушень. </a:t>
            </a:r>
            <a:b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uk-UA" sz="3100" b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75657" y="273297"/>
            <a:ext cx="6984776" cy="8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uk-UA" sz="2800" b="1" i="1" dirty="0" smtClean="0">
                <a:solidFill>
                  <a:srgbClr val="C00000"/>
                </a:solidFill>
                <a:latin typeface="Book Antiqua" pitchFamily="18" charset="0"/>
              </a:rPr>
              <a:t>Комісія з прав людини</a:t>
            </a:r>
            <a:endParaRPr lang="ru-RU" sz="2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Font typeface="Arial" charset="0"/>
              <a:buNone/>
            </a:pPr>
            <a:r>
              <a:rPr lang="uk-UA" sz="2200" b="1" dirty="0" smtClean="0">
                <a:solidFill>
                  <a:srgbClr val="CC0066"/>
                </a:solidFill>
                <a:latin typeface="Times New Roman" pitchFamily="18" charset="0"/>
              </a:rPr>
              <a:t> </a:t>
            </a:r>
            <a:endParaRPr lang="uk-UA" sz="22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4076298" cy="2069778"/>
          </a:xfrm>
          <a:prstGeom prst="rect">
            <a:avLst/>
          </a:prstGeom>
          <a:noFill/>
          <a:ln w="66675">
            <a:solidFill>
              <a:srgbClr val="1C4D5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  <a:defRPr/>
            </a:pPr>
            <a:r>
              <a:rPr lang="uk-UA" sz="2600" dirty="0" smtClean="0"/>
              <a:t>     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</a:rPr>
              <a:t>Комітет з прав людини був утворений у 1977 році. Він складається з 18 членів 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  <a:sym typeface="Symbol"/>
              </a:rPr>
              <a:t>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</a:rPr>
              <a:t> громадян держав  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  <a:sym typeface="Symbol"/>
              </a:rPr>
              <a:t>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</a:rPr>
              <a:t> учасників Пакту, що наділені високими моральними якостями та визнаною компетенцією у галузі прав людини. Члени комітету обираються на нараді держав 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  <a:sym typeface="Symbol"/>
              </a:rPr>
              <a:t></a:t>
            </a:r>
            <a:r>
              <a:rPr lang="uk-UA" sz="2800" dirty="0" smtClean="0">
                <a:solidFill>
                  <a:srgbClr val="002060"/>
                </a:solidFill>
                <a:latin typeface="Book Antiqua" pitchFamily="18" charset="0"/>
              </a:rPr>
              <a:t> учасників Пакту таємним голосуванням строком на 4 роки.</a:t>
            </a:r>
            <a:endParaRPr lang="ru-RU" sz="28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None/>
              <a:defRPr/>
            </a:pPr>
            <a:r>
              <a:rPr lang="uk-UA" sz="2600" dirty="0" smtClean="0">
                <a:solidFill>
                  <a:srgbClr val="000099"/>
                </a:solidFill>
                <a:latin typeface="Arial" charset="0"/>
              </a:rPr>
              <a:t> </a:t>
            </a:r>
            <a:endParaRPr lang="ru-RU" sz="2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353563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Комітет з прав людини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otoFlexer_Phot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663934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>
          <a:xfrm>
            <a:off x="276225" y="228600"/>
            <a:ext cx="8591550" cy="6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</a:rPr>
              <a:t>Комітет проти катувань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512" y="1124744"/>
            <a:ext cx="8964488" cy="4933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uk-UA" dirty="0" smtClean="0">
                <a:solidFill>
                  <a:srgbClr val="002060"/>
                </a:solidFill>
                <a:latin typeface="Book Antiqua" pitchFamily="18" charset="0"/>
              </a:rPr>
              <a:t>     </a:t>
            </a: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Заснований у 1987 році згідно зі статтею 17 Конвенції проти катувань та інших жорстких та принижуючих гідність видів поводження та покарання. Складається з 10 експертів, що наділені високими моральними якостями та компетентністю в галузі прав людини. Строк їх повноважень складає 4 роки та може бути продовжений.</a:t>
            </a:r>
            <a:endParaRPr lang="ru-RU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</a:t>
            </a: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Згідно зі статтею 20 Конвенції, Комітет уповноважений отримувати інформацію та проводити розслідування, що торкаються заяв про систематичне використання катувань у державах-учасницях</a:t>
            </a:r>
            <a:r>
              <a:rPr lang="uk-UA" sz="2400" dirty="0" smtClean="0"/>
              <a:t>. </a:t>
            </a:r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8" name="Рисунок 7" descr="C:\Documents and Settings\User\Рабочий стол\--Komitet-protiv-pyitok---vpervyie-poluc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4458" t="6752" r="19759" b="34127"/>
          <a:stretch/>
        </p:blipFill>
        <p:spPr bwMode="auto">
          <a:xfrm>
            <a:off x="395536" y="4581128"/>
            <a:ext cx="2971800" cy="1615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9" name="Рисунок 8" descr="C:\Documents and Settings\User\Рабочий стол\400_F_51844492_aazDMF6ju93hwzKjj7YNwZ7kDxE816R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952328" cy="1987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/>
          </p:cNvSpPr>
          <p:nvPr>
            <p:ph type="body" idx="4294967295"/>
          </p:nvPr>
        </p:nvSpPr>
        <p:spPr bwMode="auto">
          <a:xfrm>
            <a:off x="179512" y="980728"/>
            <a:ext cx="8964488" cy="524862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  <a:defRPr/>
            </a:pPr>
            <a:r>
              <a:rPr lang="uk-UA" sz="2400" dirty="0" smtClean="0"/>
              <a:t>  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Міжнародний суд є головним судовим органом ООН, що займається врегулюванням правових суперечок між державами-членами та ООН з її установами. Він складається з 15 суддів, що обираються Генеральною Асамблеєю та Радою Безпеки. Лише держави можуть бути сторонами у справах, що розглядаються Судом. </a:t>
            </a:r>
          </a:p>
          <a:p>
            <a:pPr eaLnBrk="1" hangingPunct="1">
              <a:buNone/>
              <a:defRPr/>
            </a:pPr>
            <a:r>
              <a:rPr lang="uk-UA" sz="2400" dirty="0" smtClean="0"/>
              <a:t> 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Суд не може розглядати індивідуальні скарги, що стосуються порушення прав людини. У той же час, в деяких консультативних висновках Суд торкнувся таких питань, як геноцид, апартеїд, недоторканність спеціальних доповідачів.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uk-UA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sz="20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2022474" y="70501"/>
            <a:ext cx="5501853" cy="7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</a:rPr>
              <a:t>Міжнародний  суд</a:t>
            </a:r>
            <a:r>
              <a:rPr lang="uk-UA" sz="32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uk-UA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post-939-0-43719900-131378922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4048" y="4797152"/>
            <a:ext cx="2952115" cy="1818005"/>
          </a:xfrm>
          <a:prstGeom prst="rect">
            <a:avLst/>
          </a:prstGeom>
          <a:ln w="3175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/>
          </p:cNvSpPr>
          <p:nvPr>
            <p:ph type="body" idx="4294967295"/>
          </p:nvPr>
        </p:nvSpPr>
        <p:spPr bwMode="auto">
          <a:xfrm>
            <a:off x="276225" y="980728"/>
            <a:ext cx="8591550" cy="524862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uk-UA" sz="2000" dirty="0" smtClean="0"/>
              <a:t>       </a:t>
            </a:r>
            <a:r>
              <a:rPr lang="uk-UA" sz="2000" dirty="0" smtClean="0">
                <a:solidFill>
                  <a:srgbClr val="002060"/>
                </a:solidFill>
                <a:latin typeface="Book Antiqua" pitchFamily="18" charset="0"/>
              </a:rPr>
              <a:t>МОП створена у 1919 році.  Метою  МОП є  забезпечення в світі соціальної справедливості для працівників, а також сприяння та захист прав людини та головних свобод, необхідних для досягнення цієї мети.  МОП є унікальною організацією в тому сенсі, що при розробці її політики представники працівників та підприємців мають рівну кількість голосів.</a:t>
            </a:r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latin typeface="Book Antiqua" pitchFamily="18" charset="0"/>
              </a:rPr>
              <a:t>       МОП розробляє міжнародні стандарти  (у формі конвенцій та рекомендацій) в таких галузях, як свобода асоціацій, заробітна плата, тривалість робочого дня та умови праці, винагорода за працю, охорона праці, соціальне страхування, робоча інспекція, тощо. З часу заснування МОП було                                          прийнято більше 300 конвенцій та                                  рекомендацій.</a:t>
            </a:r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rgbClr val="000099"/>
              </a:solidFill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547664" y="183865"/>
            <a:ext cx="6696744" cy="7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</a:rPr>
              <a:t>Міжнародна організація праці</a:t>
            </a:r>
            <a:r>
              <a:rPr lang="uk-UA" sz="2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uk-UA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" name="Picture 14" descr="J017856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456384" cy="223224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887788" cy="504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i="1" dirty="0" smtClean="0">
                <a:solidFill>
                  <a:srgbClr val="C00000"/>
                </a:solidFill>
                <a:latin typeface="Book Antiqua" pitchFamily="18" charset="0"/>
              </a:rPr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568952" cy="511256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Діяльність організацій, що захищають права людини досить різноманітна, але саме завдяки цьому світова спільнота має змогу бачити природу конфліктів, що відбуваються в різних частинах світу, розуміти їх суть; отримувати інформацію про грубі порушення прав людини та відповідно реагувати на неї скоординованими діями міжнародних організацій.</a:t>
            </a:r>
            <a:endParaRPr lang="ru-RU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2060"/>
                </a:solidFill>
                <a:latin typeface="Book Antiqua" pitchFamily="18" charset="0"/>
              </a:rPr>
              <a:t>        Найважливішим зараз є подальше поширення інформації про права людини, про необхідність їх дотримання кожною окремою                                  людиною та відповідальність за                                             порушення.            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onu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64088" y="4509120"/>
            <a:ext cx="3390900" cy="1987550"/>
          </a:xfrm>
          <a:prstGeom prst="rect">
            <a:avLst/>
          </a:prstGeom>
          <a:ln w="53975">
            <a:solidFill>
              <a:srgbClr val="1C4D5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1268413"/>
            <a:ext cx="7715250" cy="398938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buFont typeface="Arial" charset="0"/>
              <a:buNone/>
              <a:defRPr/>
            </a:pPr>
            <a:r>
              <a:rPr lang="uk-UA" b="1" dirty="0" smtClean="0">
                <a:solidFill>
                  <a:srgbClr val="000099"/>
                </a:solidFill>
                <a:latin typeface="Century" pitchFamily="18" charset="0"/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uk-UA" sz="24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579945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Times New Roman" pitchFamily="18" charset="0"/>
                <a:cs typeface="Impact" pitchFamily="34" charset="0"/>
              </a:rPr>
              <a:t>Історична   довідка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3568" y="1412776"/>
            <a:ext cx="56166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Mangal" pitchFamily="18" charset="0"/>
              </a:rPr>
              <a:t>Як в давньогрецькій філософії, так і в світових релігіях можна знайти принципи, які є основою ідеї прав людини. Але лише у XVIII ст. сформувалася концепція прав людини в сучасному її розумінні: природа наділила людину певними невід'ємними правами, які не повинні порушуватися державою; дотримання прав людини є необхідною передумовою належного людського існування.</a:t>
            </a:r>
          </a:p>
          <a:p>
            <a:pPr lvl="0" indent="457200" algn="just"/>
            <a:r>
              <a:rPr lang="uk-UA" sz="2000" b="1" dirty="0" smtClean="0">
                <a:solidFill>
                  <a:srgbClr val="002060"/>
                </a:solidFill>
                <a:latin typeface="Book Antiqua" pitchFamily="18" charset="0"/>
              </a:rPr>
              <a:t>Серед перших історичних документів, що кодифікували права людини, слід відзначити англійські Велику хартію вільностей 1215 року та "Білль про права" 1689 року.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750" y="1484313"/>
            <a:ext cx="8280722" cy="49545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Термін "права людини" вперше з'явився у французькій Декларації прав людини та громадянина 1789 року. </a:t>
            </a:r>
          </a:p>
          <a:p>
            <a:pPr marL="0" indent="0" eaLnBrk="1" hangingPunct="1">
              <a:buNone/>
              <a:defRPr/>
            </a:pPr>
            <a:r>
              <a:rPr lang="uk-UA" sz="2800" dirty="0" smtClean="0"/>
              <a:t>   </a:t>
            </a: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Класичні права XVIII-XIX сторіч відносилися до свободи індивіда. Але вже в той час отримала розвиток ідея, що громадяни мають право чекати від власної держави поліпшення умов існування.</a:t>
            </a:r>
            <a:endParaRPr lang="ru-RU" sz="28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uk-UA" sz="2800" dirty="0" smtClean="0"/>
              <a:t>   </a:t>
            </a: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У ХІХ ст. Європа стала свідком конфліктів, пов'язаних із захистом прав меншостей.</a:t>
            </a:r>
            <a:endParaRPr lang="uk-UA" sz="2800" b="1" dirty="0" smtClean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uk-UA" sz="2800" b="1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276225" y="260350"/>
            <a:ext cx="8591550" cy="1008063"/>
          </a:xfrm>
        </p:spPr>
        <p:txBody>
          <a:bodyPr/>
          <a:lstStyle/>
          <a:p>
            <a:pPr algn="ctr" eaLnBrk="1" hangingPunct="1"/>
            <a:r>
              <a:rPr lang="uk-UA" sz="4400" b="1" dirty="0" smtClean="0">
                <a:solidFill>
                  <a:srgbClr val="CC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068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b="1" i="1" dirty="0" smtClean="0">
                <a:solidFill>
                  <a:srgbClr val="006666"/>
                </a:solidFill>
                <a:latin typeface="Book Antiqua" pitchFamily="18" charset="0"/>
                <a:ea typeface="Times New Roman" pitchFamily="18" charset="0"/>
                <a:cs typeface="Impact" pitchFamily="34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Impact" pitchFamily="34" charset="0"/>
              </a:rPr>
              <a:t>Історична   довідка</a:t>
            </a:r>
            <a:endParaRPr lang="ru-RU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66713" y="512187"/>
            <a:ext cx="7517655" cy="11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  <a:buFont typeface="Arial" charset="0"/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Impact" pitchFamily="34" charset="0"/>
              </a:rPr>
              <a:t>      Історична   довідка </a:t>
            </a:r>
            <a:r>
              <a:rPr lang="ru-RU" sz="2800" b="1" dirty="0" smtClean="0">
                <a:solidFill>
                  <a:srgbClr val="CC0066"/>
                </a:solidFill>
                <a:latin typeface="Times New Roman" pitchFamily="18" charset="0"/>
              </a:rPr>
              <a:t> </a:t>
            </a:r>
            <a:endParaRPr lang="uk-UA" sz="28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7544" y="1628800"/>
            <a:ext cx="806489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/>
              <a:t>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Злочини проти людяності, скоєні під час Другої світової війни, показали хибність традиційної точки зору, що спілкування держав із власними громадянами є власною справою держав.   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  Підписання Уставу  ООН 26 червня 1945 року зробило права людини невід’ємною частиною міжнародного права.  </a:t>
            </a:r>
            <a:endParaRPr lang="uk-UA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3848735" cy="21558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276224" y="764704"/>
            <a:ext cx="8400231" cy="546464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uk-UA" sz="2400" dirty="0" smtClean="0"/>
              <a:t>     </a:t>
            </a: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На європейському континенті значну роль у заохоченні та захисті прав людини має Рада Європи та Організація з безпеки та співробітництва в Європі.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916535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591550" cy="792088"/>
          </a:xfrm>
        </p:spPr>
        <p:txBody>
          <a:bodyPr/>
          <a:lstStyle/>
          <a:p>
            <a:pPr algn="ctr" eaLnBrk="1" hangingPunct="1"/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i="1" dirty="0" smtClean="0"/>
              <a:t> </a:t>
            </a:r>
            <a:r>
              <a:rPr lang="uk-UA" sz="3200" b="1" i="1" dirty="0" smtClean="0">
                <a:solidFill>
                  <a:srgbClr val="C00000"/>
                </a:solidFill>
                <a:latin typeface="Book Antiqua" pitchFamily="18" charset="0"/>
              </a:rPr>
              <a:t>Права людини та міжнародне право</a:t>
            </a:r>
            <a:r>
              <a:rPr lang="uk-UA" sz="32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None/>
              <a:defRPr/>
            </a:pPr>
            <a:r>
              <a:rPr lang="uk-UA" sz="2800" dirty="0" smtClean="0"/>
              <a:t>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Міжнародне право регулює велике коло питань, що включає до свого складу безпеку, дипломатичні відносини, торгівлю, культуру і, звісно, права людини.</a:t>
            </a:r>
          </a:p>
          <a:p>
            <a:pPr eaLnBrk="1" hangingPunct="1">
              <a:buNone/>
              <a:defRPr/>
            </a:pPr>
            <a:r>
              <a:rPr lang="uk-UA" sz="2400" dirty="0" smtClean="0"/>
              <a:t>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Приєднання до угоди у галузі прав людини передбачає підзвітність держави перед світовою спільнотою, перед іншими державами, що також ратифікували цю угоду,  перед </a:t>
            </a:r>
          </a:p>
          <a:p>
            <a:pPr eaLnBrk="1" hangingPunct="1"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 власними громадянами та </a:t>
            </a:r>
          </a:p>
          <a:p>
            <a:pPr eaLnBrk="1" hangingPunct="1"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 іншими особами, що </a:t>
            </a:r>
          </a:p>
          <a:p>
            <a:pPr eaLnBrk="1" hangingPunct="1"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 проживають на його </a:t>
            </a:r>
          </a:p>
          <a:p>
            <a:pPr eaLnBrk="1" hangingPunct="1"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  території.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uk-UA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512185" cy="2343785"/>
          </a:xfrm>
          <a:prstGeom prst="rect">
            <a:avLst/>
          </a:prstGeom>
          <a:noFill/>
          <a:ln w="44450">
            <a:solidFill>
              <a:srgbClr val="1C4D5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55737" y="188640"/>
            <a:ext cx="8688263" cy="836711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i="1" dirty="0" smtClean="0"/>
              <a:t> </a:t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2800" b="1" i="1" dirty="0" smtClean="0">
                <a:solidFill>
                  <a:srgbClr val="C00000"/>
                </a:solidFill>
                <a:latin typeface="Book Antiqua" pitchFamily="18" charset="0"/>
              </a:rPr>
              <a:t>Міжнародні організації з прав людини та їх  діяльність</a:t>
            </a:r>
            <a:endParaRPr lang="ru-RU" sz="40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31032" y="1196752"/>
            <a:ext cx="8712968" cy="49339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r>
              <a:rPr lang="uk-UA" sz="2600" b="1" i="1" dirty="0" smtClean="0">
                <a:solidFill>
                  <a:srgbClr val="002060"/>
                </a:solidFill>
                <a:latin typeface="Book Antiqua" pitchFamily="18" charset="0"/>
              </a:rPr>
              <a:t>                     </a:t>
            </a:r>
            <a:r>
              <a:rPr lang="uk-UA" sz="2600" b="1" i="1" dirty="0" smtClean="0">
                <a:solidFill>
                  <a:srgbClr val="3333CC"/>
                </a:solidFill>
                <a:latin typeface="Book Antiqua" pitchFamily="18" charset="0"/>
              </a:rPr>
              <a:t>Організація об’єднаних націй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  ООН 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  <a:sym typeface="Symbol"/>
              </a:rPr>
              <a:t>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 це універсальна міжурядова міжнародна організація, що допомагає державам усього світу знаходити шляхи врегулювання та розв'язання конфліктів, з якими повсякчас зустрічаються люди. </a:t>
            </a:r>
          </a:p>
          <a:p>
            <a:pPr>
              <a:buNone/>
            </a:pP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      Основою діяльності ООН є Устав 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  <a:sym typeface="Symbol"/>
              </a:rPr>
              <a:t></a:t>
            </a:r>
            <a:r>
              <a:rPr lang="uk-UA" sz="2600" dirty="0" smtClean="0">
                <a:solidFill>
                  <a:srgbClr val="002060"/>
                </a:solidFill>
                <a:latin typeface="Book Antiqua" pitchFamily="18" charset="0"/>
              </a:rPr>
              <a:t> міжнародний договір, згідно з яким держави-члени зобов'язуються також і приймати заходи для захисту прав людини в усьому світі.</a:t>
            </a:r>
            <a:endParaRPr lang="ru-RU" sz="26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defRPr/>
            </a:pPr>
            <a:endParaRPr lang="uk-UA" sz="3100" dirty="0" smtClean="0">
              <a:solidFill>
                <a:srgbClr val="000099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5" name="Рисунок 4" descr="emblem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730" r="5731" b="20949"/>
          <a:stretch>
            <a:fillRect/>
          </a:stretch>
        </p:blipFill>
        <p:spPr bwMode="auto">
          <a:xfrm>
            <a:off x="6516216" y="5085184"/>
            <a:ext cx="2160240" cy="1324352"/>
          </a:xfrm>
          <a:prstGeom prst="rect">
            <a:avLst/>
          </a:prstGeom>
          <a:noFill/>
          <a:ln w="63500">
            <a:solidFill>
              <a:srgbClr val="0066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276225" y="228600"/>
            <a:ext cx="8591550" cy="752475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b="1" dirty="0" smtClean="0">
                <a:solidFill>
                  <a:srgbClr val="CC0066"/>
                </a:solidFill>
                <a:latin typeface="Tunga" pitchFamily="2"/>
              </a:rPr>
              <a:t> </a:t>
            </a:r>
            <a:r>
              <a:rPr lang="uk-UA" b="1" i="1" dirty="0" smtClean="0">
                <a:solidFill>
                  <a:srgbClr val="C00000"/>
                </a:solidFill>
                <a:latin typeface="Book Antiqua" pitchFamily="18" charset="0"/>
              </a:rPr>
              <a:t>Генеральна  асамблея</a:t>
            </a:r>
            <a:endParaRPr lang="ru-RU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76225" y="981075"/>
            <a:ext cx="5807943" cy="52482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None/>
              <a:defRPr/>
            </a:pPr>
            <a:r>
              <a:rPr lang="uk-UA" sz="3200" dirty="0" smtClean="0"/>
              <a:t>     </a:t>
            </a:r>
            <a:r>
              <a:rPr lang="uk-UA" sz="2800" b="1" dirty="0" smtClean="0">
                <a:solidFill>
                  <a:srgbClr val="002060"/>
                </a:solidFill>
                <a:latin typeface="Book Antiqua" pitchFamily="18" charset="0"/>
              </a:rPr>
              <a:t>Генеральна асамблея є головним радним органом ООН.  Асамблея має право обговорювати на своїх засіданнях усі питання в межах уставу ООН. Вона також надає рекомендації з метою “ сприяння здійсненню прав людини та головних свобод для усіх без різниці раси, мови, релігії ”.</a:t>
            </a:r>
            <a:endParaRPr lang="uk-UA" sz="32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defRPr/>
            </a:pPr>
            <a:endParaRPr lang="ru-RU" b="1" dirty="0" smtClean="0">
              <a:solidFill>
                <a:srgbClr val="000099"/>
              </a:solidFill>
            </a:endParaRPr>
          </a:p>
        </p:txBody>
      </p:sp>
      <p:pic>
        <p:nvPicPr>
          <p:cNvPr id="5" name="Рисунок 4" descr="71B77232-7802-4770-8F43-148FEF4DE023_mw1024_n_s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868144" y="1340768"/>
            <a:ext cx="3096344" cy="2304256"/>
          </a:xfrm>
          <a:prstGeom prst="rect">
            <a:avLst/>
          </a:prstGeom>
          <a:ln w="31750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502344" y="1124744"/>
            <a:ext cx="8390136" cy="4968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  <a:defRPr/>
            </a:pPr>
            <a:r>
              <a:rPr lang="uk-UA" sz="2400" dirty="0" smtClean="0"/>
              <a:t>      </a:t>
            </a:r>
            <a:r>
              <a:rPr lang="uk-UA" sz="2400" b="1" dirty="0" smtClean="0">
                <a:solidFill>
                  <a:srgbClr val="002060"/>
                </a:solidFill>
                <a:latin typeface="Book Antiqua" pitchFamily="18" charset="0"/>
              </a:rPr>
              <a:t>Економічна та Соціальна Рада складається з 54 держав. Згідно з  Уставом ООН, ЕКОСОР  має повноваження надавати рекомендації з метою заохочення поваги та дотримання прав людини та основних свобод для усіх ”, а також “ створює комісії в економічній та соціальній галузях для заохочення прав людини ”.  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259632" y="260649"/>
            <a:ext cx="73448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  <a:buFont typeface="Arial" charset="0"/>
              <a:buNone/>
            </a:pPr>
            <a:r>
              <a:rPr lang="uk-UA" sz="2800" b="1" i="1" dirty="0" smtClean="0">
                <a:solidFill>
                  <a:srgbClr val="C00000"/>
                </a:solidFill>
                <a:latin typeface="Book Antiqua" pitchFamily="18" charset="0"/>
              </a:rPr>
              <a:t>Економічна та Соціальна Рада (ЕКОСОР)  </a:t>
            </a:r>
            <a:endParaRPr lang="uk-UA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9" name="Рисунок 8" descr="United_Nations_Economic_and_Social_Council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3717032"/>
            <a:ext cx="3466465" cy="2599055"/>
          </a:xfrm>
          <a:prstGeom prst="rect">
            <a:avLst/>
          </a:prstGeom>
          <a:ln w="34925">
            <a:solidFill>
              <a:srgbClr val="00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481</TotalTime>
  <Words>907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Soho</vt:lpstr>
      <vt:lpstr> </vt:lpstr>
      <vt:lpstr>Історична   довідка</vt:lpstr>
      <vt:lpstr> </vt:lpstr>
      <vt:lpstr>Слайд 4</vt:lpstr>
      <vt:lpstr>Слайд 5</vt:lpstr>
      <vt:lpstr>    Права людини та міжнародне право </vt:lpstr>
      <vt:lpstr>       Міжнародні організації з прав людини та їх  діяльність</vt:lpstr>
      <vt:lpstr>  Генеральна  асамблея</vt:lpstr>
      <vt:lpstr>Слайд 9</vt:lpstr>
      <vt:lpstr>Слайд 10</vt:lpstr>
      <vt:lpstr>Слайд 11</vt:lpstr>
      <vt:lpstr>Комітет проти катувань</vt:lpstr>
      <vt:lpstr>Слайд 13</vt:lpstr>
      <vt:lpstr>Слайд 14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1: “Адміністративне право України як галузь права і як наука”</dc:title>
  <cp:lastModifiedBy>Client</cp:lastModifiedBy>
  <cp:revision>72</cp:revision>
  <dcterms:created xsi:type="dcterms:W3CDTF">2012-02-12T13:33:43Z</dcterms:created>
  <dcterms:modified xsi:type="dcterms:W3CDTF">2020-05-06T15:44:36Z</dcterms:modified>
</cp:coreProperties>
</file>