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7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360" autoAdjust="0"/>
  </p:normalViewPr>
  <p:slideViewPr>
    <p:cSldViewPr snapToGrid="0">
      <p:cViewPr varScale="1">
        <p:scale>
          <a:sx n="78" d="100"/>
          <a:sy n="78" d="100"/>
        </p:scale>
        <p:origin x="835"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a:t>Зразок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3/18/2024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a:t>Зразок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a:t>Зразок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a:t>Зразок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Зразок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a:t>Зразок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a:t>Зразок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a:t>Зразок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a:t>Зразок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3/18/2024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Зразок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a:t>Зразок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a:t>Зразок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3/18/2024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a:t>Зразок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3/18/2024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zn.ua/ukr/UKRAINE/cherez-vtorhnennja-rf-v-ukrajini-zahinulo-169-ditej-ofis-henprokurora.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hyperlink" Target="https://zn.ua/ukr/UKRAINE/jak-ukrajina-vikonuje-polozhennja-konventsiji-oon-pro-prava-ditini-analiz-pravozakhisnikiv.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4802" y="326945"/>
            <a:ext cx="11477896" cy="3221201"/>
          </a:xfrm>
        </p:spPr>
        <p:style>
          <a:lnRef idx="1">
            <a:schemeClr val="accent3"/>
          </a:lnRef>
          <a:fillRef idx="2">
            <a:schemeClr val="accent3"/>
          </a:fillRef>
          <a:effectRef idx="1">
            <a:schemeClr val="accent3"/>
          </a:effectRef>
          <a:fontRef idx="minor">
            <a:schemeClr val="dk1"/>
          </a:fontRef>
        </p:style>
        <p:txBody>
          <a:bodyPr/>
          <a:lstStyle/>
          <a:p>
            <a:r>
              <a:rPr lang="ru-RU" b="1" dirty="0" err="1">
                <a:solidFill>
                  <a:schemeClr val="accent2">
                    <a:lumMod val="75000"/>
                  </a:schemeClr>
                </a:solidFill>
                <a:latin typeface="Monotype Corsiva" panose="03010101010201010101" pitchFamily="66" charset="0"/>
              </a:rPr>
              <a:t>Механізми</a:t>
            </a:r>
            <a:r>
              <a:rPr lang="ru-RU" b="1" dirty="0">
                <a:solidFill>
                  <a:schemeClr val="accent2">
                    <a:lumMod val="75000"/>
                  </a:schemeClr>
                </a:solidFill>
                <a:latin typeface="Monotype Corsiva" panose="03010101010201010101" pitchFamily="66" charset="0"/>
              </a:rPr>
              <a:t> </a:t>
            </a:r>
            <a:r>
              <a:rPr lang="ru-RU" b="1" dirty="0" err="1">
                <a:solidFill>
                  <a:schemeClr val="accent2">
                    <a:lumMod val="75000"/>
                  </a:schemeClr>
                </a:solidFill>
                <a:latin typeface="Monotype Corsiva" panose="03010101010201010101" pitchFamily="66" charset="0"/>
              </a:rPr>
              <a:t>захисту</a:t>
            </a:r>
            <a:r>
              <a:rPr lang="ru-RU" b="1" dirty="0">
                <a:solidFill>
                  <a:schemeClr val="accent2">
                    <a:lumMod val="75000"/>
                  </a:schemeClr>
                </a:solidFill>
                <a:latin typeface="Monotype Corsiva" panose="03010101010201010101" pitchFamily="66" charset="0"/>
              </a:rPr>
              <a:t> прав </a:t>
            </a:r>
            <a:r>
              <a:rPr lang="ru-RU" b="1" dirty="0" err="1">
                <a:solidFill>
                  <a:schemeClr val="accent2">
                    <a:lumMod val="75000"/>
                  </a:schemeClr>
                </a:solidFill>
                <a:latin typeface="Monotype Corsiva" panose="03010101010201010101" pitchFamily="66" charset="0"/>
              </a:rPr>
              <a:t>людини</a:t>
            </a:r>
            <a:r>
              <a:rPr lang="ru-RU" b="1" dirty="0">
                <a:solidFill>
                  <a:schemeClr val="accent2">
                    <a:lumMod val="75000"/>
                  </a:schemeClr>
                </a:solidFill>
                <a:latin typeface="Monotype Corsiva" panose="03010101010201010101" pitchFamily="66" charset="0"/>
              </a:rPr>
              <a:t> і прав </a:t>
            </a:r>
            <a:r>
              <a:rPr lang="ru-RU" b="1" dirty="0" err="1">
                <a:solidFill>
                  <a:schemeClr val="accent2">
                    <a:lumMod val="75000"/>
                  </a:schemeClr>
                </a:solidFill>
                <a:latin typeface="Monotype Corsiva" panose="03010101010201010101" pitchFamily="66" charset="0"/>
              </a:rPr>
              <a:t>дитини</a:t>
            </a:r>
            <a:r>
              <a:rPr lang="ru-RU" b="1" dirty="0">
                <a:solidFill>
                  <a:schemeClr val="accent2">
                    <a:lumMod val="75000"/>
                  </a:schemeClr>
                </a:solidFill>
                <a:latin typeface="Monotype Corsiva" panose="03010101010201010101" pitchFamily="66" charset="0"/>
              </a:rPr>
              <a:t>. Права </a:t>
            </a:r>
            <a:r>
              <a:rPr lang="ru-RU" b="1" dirty="0" err="1">
                <a:solidFill>
                  <a:schemeClr val="accent2">
                    <a:lumMod val="75000"/>
                  </a:schemeClr>
                </a:solidFill>
                <a:latin typeface="Monotype Corsiva" panose="03010101010201010101" pitchFamily="66" charset="0"/>
              </a:rPr>
              <a:t>людини</a:t>
            </a:r>
            <a:r>
              <a:rPr lang="ru-RU" b="1" dirty="0">
                <a:solidFill>
                  <a:schemeClr val="accent2">
                    <a:lumMod val="75000"/>
                  </a:schemeClr>
                </a:solidFill>
                <a:latin typeface="Monotype Corsiva" panose="03010101010201010101" pitchFamily="66" charset="0"/>
              </a:rPr>
              <a:t> та права </a:t>
            </a:r>
            <a:r>
              <a:rPr lang="ru-RU" b="1" dirty="0" err="1">
                <a:solidFill>
                  <a:schemeClr val="accent2">
                    <a:lumMod val="75000"/>
                  </a:schemeClr>
                </a:solidFill>
                <a:latin typeface="Monotype Corsiva" panose="03010101010201010101" pitchFamily="66" charset="0"/>
              </a:rPr>
              <a:t>дитини</a:t>
            </a:r>
            <a:r>
              <a:rPr lang="ru-RU" b="1" dirty="0">
                <a:solidFill>
                  <a:schemeClr val="accent2">
                    <a:lumMod val="75000"/>
                  </a:schemeClr>
                </a:solidFill>
                <a:latin typeface="Monotype Corsiva" panose="03010101010201010101" pitchFamily="66" charset="0"/>
              </a:rPr>
              <a:t> в </a:t>
            </a:r>
            <a:r>
              <a:rPr lang="ru-RU" b="1" dirty="0" err="1">
                <a:solidFill>
                  <a:schemeClr val="accent2">
                    <a:lumMod val="75000"/>
                  </a:schemeClr>
                </a:solidFill>
                <a:latin typeface="Monotype Corsiva" panose="03010101010201010101" pitchFamily="66" charset="0"/>
              </a:rPr>
              <a:t>умовах</a:t>
            </a:r>
            <a:r>
              <a:rPr lang="ru-RU" b="1" dirty="0">
                <a:solidFill>
                  <a:schemeClr val="accent2">
                    <a:lumMod val="75000"/>
                  </a:schemeClr>
                </a:solidFill>
                <a:latin typeface="Monotype Corsiva" panose="03010101010201010101" pitchFamily="66" charset="0"/>
              </a:rPr>
              <a:t> </a:t>
            </a:r>
            <a:r>
              <a:rPr lang="ru-RU" b="1" dirty="0" err="1">
                <a:solidFill>
                  <a:schemeClr val="accent2">
                    <a:lumMod val="75000"/>
                  </a:schemeClr>
                </a:solidFill>
                <a:latin typeface="Monotype Corsiva" panose="03010101010201010101" pitchFamily="66" charset="0"/>
              </a:rPr>
              <a:t>збройного</a:t>
            </a:r>
            <a:br>
              <a:rPr lang="ru-RU" b="1" dirty="0">
                <a:solidFill>
                  <a:schemeClr val="accent2">
                    <a:lumMod val="75000"/>
                  </a:schemeClr>
                </a:solidFill>
                <a:latin typeface="Monotype Corsiva" panose="03010101010201010101" pitchFamily="66" charset="0"/>
              </a:rPr>
            </a:br>
            <a:r>
              <a:rPr lang="ru-RU" b="1" dirty="0" err="1">
                <a:solidFill>
                  <a:schemeClr val="accent2">
                    <a:lumMod val="75000"/>
                  </a:schemeClr>
                </a:solidFill>
                <a:latin typeface="Monotype Corsiva" panose="03010101010201010101" pitchFamily="66" charset="0"/>
              </a:rPr>
              <a:t>конфлікту</a:t>
            </a:r>
            <a:r>
              <a:rPr lang="ru-RU" b="1" dirty="0">
                <a:solidFill>
                  <a:schemeClr val="accent2">
                    <a:lumMod val="75000"/>
                  </a:schemeClr>
                </a:solidFill>
                <a:latin typeface="Monotype Corsiva" panose="03010101010201010101" pitchFamily="66" charset="0"/>
              </a:rPr>
              <a:t>. </a:t>
            </a:r>
            <a:endParaRPr lang="uk-UA" b="1" dirty="0">
              <a:solidFill>
                <a:schemeClr val="accent2">
                  <a:lumMod val="75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0465" y="3390900"/>
            <a:ext cx="5238750" cy="3467100"/>
          </a:xfrm>
          <a:prstGeom prst="rect">
            <a:avLst/>
          </a:prstGeom>
        </p:spPr>
      </p:pic>
    </p:spTree>
    <p:extLst>
      <p:ext uri="{BB962C8B-B14F-4D97-AF65-F5344CB8AC3E}">
        <p14:creationId xmlns:p14="http://schemas.microsoft.com/office/powerpoint/2010/main" val="135201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2804" y="178270"/>
            <a:ext cx="4883150" cy="744537"/>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
        <p:nvSpPr>
          <p:cNvPr id="3" name="Прямоугольник 2"/>
          <p:cNvSpPr/>
          <p:nvPr/>
        </p:nvSpPr>
        <p:spPr>
          <a:xfrm>
            <a:off x="392920" y="1025084"/>
            <a:ext cx="11467071" cy="15696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Це</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допоміжний</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орган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Економічної</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і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соціальної</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ради ООН ,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що</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займається</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широким колом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питань</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в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області</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прав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людини</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у тому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числі</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і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забезпеченням</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виконання</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загальновизнаних</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міжнародних</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стандартів</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по правам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людини</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До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її</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складу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входять</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представники</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держав, тому вона є </a:t>
            </a:r>
            <a:r>
              <a:rPr lang="ru-RU" sz="2400" dirty="0" err="1">
                <a:solidFill>
                  <a:schemeClr val="accent2">
                    <a:lumMod val="60000"/>
                    <a:lumOff val="40000"/>
                  </a:schemeClr>
                </a:solidFill>
                <a:latin typeface="Times New Roman" panose="02020603050405020304" pitchFamily="18" charset="0"/>
                <a:cs typeface="Times New Roman" panose="02020603050405020304" pitchFamily="18" charset="0"/>
              </a:rPr>
              <a:t>політичним</a:t>
            </a:r>
            <a:r>
              <a:rPr lang="ru-RU" sz="2400" dirty="0">
                <a:solidFill>
                  <a:schemeClr val="accent2">
                    <a:lumMod val="60000"/>
                    <a:lumOff val="40000"/>
                  </a:schemeClr>
                </a:solidFill>
                <a:latin typeface="Times New Roman" panose="02020603050405020304" pitchFamily="18" charset="0"/>
                <a:cs typeface="Times New Roman" panose="02020603050405020304" pitchFamily="18" charset="0"/>
              </a:rPr>
              <a:t> органом.</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2584" y="2841772"/>
            <a:ext cx="6947745" cy="3896779"/>
          </a:xfrm>
          <a:prstGeom prst="rect">
            <a:avLst/>
          </a:prstGeom>
          <a:ln w="88900" cap="sq" cmpd="thickThin">
            <a:solidFill>
              <a:schemeClr val="accent2"/>
            </a:solidFill>
            <a:prstDash val="solid"/>
            <a:miter lim="800000"/>
          </a:ln>
          <a:effectLst>
            <a:innerShdw blurRad="76200">
              <a:srgbClr val="000000"/>
            </a:innerShdw>
          </a:effectLst>
        </p:spPr>
      </p:pic>
    </p:spTree>
    <p:extLst>
      <p:ext uri="{BB962C8B-B14F-4D97-AF65-F5344CB8AC3E}">
        <p14:creationId xmlns:p14="http://schemas.microsoft.com/office/powerpoint/2010/main" val="23999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116634"/>
            <a:ext cx="5791200" cy="665962"/>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
        <p:nvSpPr>
          <p:cNvPr id="2" name="Прямоугольник 1"/>
          <p:cNvSpPr/>
          <p:nvPr/>
        </p:nvSpPr>
        <p:spPr>
          <a:xfrm>
            <a:off x="595901" y="974038"/>
            <a:ext cx="11318789" cy="1938992"/>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ru-RU" sz="2400" dirty="0" err="1">
                <a:solidFill>
                  <a:schemeClr val="accent2">
                    <a:lumMod val="50000"/>
                  </a:schemeClr>
                </a:solidFill>
                <a:latin typeface="Times New Roman" panose="02020603050405020304" pitchFamily="18" charset="0"/>
                <a:cs typeface="Times New Roman" panose="02020603050405020304" pitchFamily="18" charset="0"/>
              </a:rPr>
              <a:t>Створений</a:t>
            </a:r>
            <a:r>
              <a:rPr lang="ru-RU" sz="2400" dirty="0">
                <a:solidFill>
                  <a:schemeClr val="accent2">
                    <a:lumMod val="50000"/>
                  </a:schemeClr>
                </a:solidFill>
                <a:latin typeface="Times New Roman" panose="02020603050405020304" pitchFamily="18" charset="0"/>
                <a:cs typeface="Times New Roman" panose="02020603050405020304" pitchFamily="18" charset="0"/>
              </a:rPr>
              <a:t> на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основі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резолюції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Генеральної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Асамблеї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від</a:t>
            </a:r>
            <a:r>
              <a:rPr lang="ru-RU" sz="2400" dirty="0">
                <a:solidFill>
                  <a:schemeClr val="accent2">
                    <a:lumMod val="50000"/>
                  </a:schemeClr>
                </a:solidFill>
                <a:latin typeface="Times New Roman" panose="02020603050405020304" pitchFamily="18" charset="0"/>
                <a:cs typeface="Times New Roman" panose="02020603050405020304" pitchFamily="18" charset="0"/>
              </a:rPr>
              <a:t> 16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грудня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1966 року у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відповідності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зі</a:t>
            </a:r>
            <a:r>
              <a:rPr lang="ru-RU" sz="2400" dirty="0">
                <a:solidFill>
                  <a:schemeClr val="accent2">
                    <a:lumMod val="50000"/>
                  </a:schemeClr>
                </a:solidFill>
                <a:latin typeface="Times New Roman" panose="02020603050405020304" pitchFamily="18" charset="0"/>
                <a:cs typeface="Times New Roman" panose="02020603050405020304" pitchFamily="18" charset="0"/>
              </a:rPr>
              <a:t> ст.28 Пакту про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громадянські</a:t>
            </a:r>
            <a:r>
              <a:rPr lang="ru-RU" sz="2400" dirty="0">
                <a:solidFill>
                  <a:schemeClr val="accent2">
                    <a:lumMod val="50000"/>
                  </a:schemeClr>
                </a:solidFill>
                <a:latin typeface="Times New Roman" panose="02020603050405020304" pitchFamily="18" charset="0"/>
                <a:cs typeface="Times New Roman" panose="02020603050405020304" pitchFamily="18" charset="0"/>
              </a:rPr>
              <a:t> і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політичні</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права.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Він</a:t>
            </a:r>
            <a:r>
              <a:rPr lang="ru-RU" sz="2400" dirty="0">
                <a:solidFill>
                  <a:schemeClr val="accent2">
                    <a:lumMod val="50000"/>
                  </a:schemeClr>
                </a:solidFill>
                <a:latin typeface="Times New Roman" panose="02020603050405020304" pitchFamily="18" charset="0"/>
                <a:cs typeface="Times New Roman" panose="02020603050405020304" pitchFamily="18" charset="0"/>
              </a:rPr>
              <a:t> є одним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із</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найважливіших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із</a:t>
            </a:r>
            <a:r>
              <a:rPr lang="ru-RU" sz="2400" dirty="0">
                <a:solidFill>
                  <a:schemeClr val="accent2">
                    <a:lumMod val="50000"/>
                  </a:schemeClr>
                </a:solidFill>
                <a:latin typeface="Times New Roman" panose="02020603050405020304" pitchFamily="18" charset="0"/>
                <a:cs typeface="Times New Roman" panose="02020603050405020304" pitchFamily="18" charset="0"/>
              </a:rPr>
              <a:t> так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називаних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договірних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органів</a:t>
            </a:r>
            <a:r>
              <a:rPr lang="ru-RU" sz="2400" dirty="0">
                <a:solidFill>
                  <a:schemeClr val="accent2">
                    <a:lumMod val="50000"/>
                  </a:schemeClr>
                </a:solidFill>
                <a:latin typeface="Times New Roman" panose="02020603050405020304" pitchFamily="18" charset="0"/>
                <a:cs typeface="Times New Roman" panose="02020603050405020304" pitchFamily="18" charset="0"/>
              </a:rPr>
              <a:t>” в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галузі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захисту</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прав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людини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універсального</a:t>
            </a:r>
            <a:r>
              <a:rPr lang="ru-RU" sz="2400" dirty="0">
                <a:solidFill>
                  <a:schemeClr val="accent2">
                    <a:lumMod val="50000"/>
                  </a:schemeClr>
                </a:solidFill>
                <a:latin typeface="Times New Roman" panose="02020603050405020304" pitchFamily="18" charset="0"/>
                <a:cs typeface="Times New Roman" panose="02020603050405020304" pitchFamily="18" charset="0"/>
              </a:rPr>
              <a:t> характеру,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створеним</a:t>
            </a:r>
            <a:r>
              <a:rPr lang="ru-RU" sz="2400" dirty="0">
                <a:solidFill>
                  <a:schemeClr val="accent2">
                    <a:lumMod val="50000"/>
                  </a:schemeClr>
                </a:solidFill>
                <a:latin typeface="Times New Roman" panose="02020603050405020304" pitchFamily="18" charset="0"/>
                <a:cs typeface="Times New Roman" panose="02020603050405020304" pitchFamily="18" charset="0"/>
              </a:rPr>
              <a:t> на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основі</a:t>
            </a:r>
            <a:r>
              <a:rPr lang="ru-RU" sz="2400" dirty="0">
                <a:solidFill>
                  <a:schemeClr val="accent2">
                    <a:lumMod val="50000"/>
                  </a:schemeClr>
                </a:solidFill>
                <a:latin typeface="Times New Roman" panose="02020603050405020304" pitchFamily="18" charset="0"/>
                <a:cs typeface="Times New Roman" panose="02020603050405020304" pitchFamily="18" charset="0"/>
              </a:rPr>
              <a:t> і з метою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застосування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вищевказаного</a:t>
            </a:r>
            <a:r>
              <a:rPr lang="ru-RU" sz="2400" dirty="0">
                <a:solidFill>
                  <a:schemeClr val="accent2">
                    <a:lumMod val="50000"/>
                  </a:schemeClr>
                </a:solidFill>
                <a:latin typeface="Times New Roman" panose="02020603050405020304" pitchFamily="18" charset="0"/>
                <a:cs typeface="Times New Roman" panose="02020603050405020304" pitchFamily="18" charset="0"/>
              </a:rPr>
              <a:t> пакту.</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6251" y="3104472"/>
            <a:ext cx="5715000" cy="3438525"/>
          </a:xfrm>
          <a:prstGeom prst="rect">
            <a:avLst/>
          </a:prstGeom>
        </p:spPr>
      </p:pic>
    </p:spTree>
    <p:extLst>
      <p:ext uri="{BB962C8B-B14F-4D97-AF65-F5344CB8AC3E}">
        <p14:creationId xmlns:p14="http://schemas.microsoft.com/office/powerpoint/2010/main" val="42909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1)">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5436" y="0"/>
            <a:ext cx="6321425" cy="854075"/>
          </a:xfrm>
          <a:prstGeom prst="rect">
            <a:avLst/>
          </a:prstGeom>
          <a:ln/>
        </p:spPr>
        <p:style>
          <a:lnRef idx="2">
            <a:schemeClr val="accent1">
              <a:shade val="50000"/>
            </a:schemeClr>
          </a:lnRef>
          <a:fillRef idx="1">
            <a:schemeClr val="accent1"/>
          </a:fillRef>
          <a:effectRef idx="0">
            <a:schemeClr val="accent1"/>
          </a:effectRef>
          <a:fontRef idx="minor">
            <a:schemeClr val="lt1"/>
          </a:fontRef>
        </p:style>
      </p:pic>
      <p:sp>
        <p:nvSpPr>
          <p:cNvPr id="2" name="Прямоугольник 1"/>
          <p:cNvSpPr/>
          <p:nvPr/>
        </p:nvSpPr>
        <p:spPr>
          <a:xfrm>
            <a:off x="387178" y="1042716"/>
            <a:ext cx="11195222" cy="120032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2"/>
          </a:fillRef>
          <a:effectRef idx="1">
            <a:schemeClr val="accent2"/>
          </a:effectRef>
          <a:fontRef idx="minor">
            <a:schemeClr val="lt1"/>
          </a:fontRef>
        </p:style>
        <p:txBody>
          <a:bodyPr wrap="square">
            <a:spAutoFit/>
          </a:bodyPr>
          <a:lstStyle/>
          <a:p>
            <a:r>
              <a:rPr lang="ru-RU" sz="2400" dirty="0">
                <a:solidFill>
                  <a:schemeClr val="accent2">
                    <a:lumMod val="50000"/>
                  </a:schemeClr>
                </a:solidFill>
                <a:latin typeface="Times New Roman" panose="02020603050405020304" pitchFamily="18" charset="0"/>
                <a:cs typeface="Times New Roman" panose="02020603050405020304" pitchFamily="18" charset="0"/>
              </a:rPr>
              <a:t>Одна з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інституцій</a:t>
            </a:r>
            <a:r>
              <a:rPr lang="ru-RU" sz="2400" dirty="0">
                <a:solidFill>
                  <a:schemeClr val="accent2">
                    <a:lumMod val="50000"/>
                  </a:schemeClr>
                </a:solidFill>
                <a:latin typeface="Times New Roman" panose="02020603050405020304" pitchFamily="18" charset="0"/>
                <a:cs typeface="Times New Roman" panose="02020603050405020304" pitchFamily="18" charset="0"/>
              </a:rPr>
              <a:t> Ради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Європи</a:t>
            </a:r>
            <a:r>
              <a:rPr lang="ru-RU" sz="2400" dirty="0">
                <a:solidFill>
                  <a:schemeClr val="accent2">
                    <a:lumMod val="50000"/>
                  </a:schemeClr>
                </a:solidFill>
                <a:latin typeface="Times New Roman" panose="02020603050405020304" pitchFamily="18" charset="0"/>
                <a:cs typeface="Times New Roman" panose="02020603050405020304" pitchFamily="18" charset="0"/>
              </a:rPr>
              <a:t>, створена 21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січня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1959 року для контролю за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дотриманням</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прав і свобод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людини</a:t>
            </a:r>
            <a:r>
              <a:rPr lang="ru-RU" sz="2400" dirty="0">
                <a:solidFill>
                  <a:schemeClr val="accent2">
                    <a:lumMod val="50000"/>
                  </a:schemeClr>
                </a:solidFill>
                <a:latin typeface="Times New Roman" panose="02020603050405020304" pitchFamily="18" charset="0"/>
                <a:cs typeface="Times New Roman" panose="02020603050405020304" pitchFamily="18" charset="0"/>
              </a:rPr>
              <a:t> та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громадянина</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закріплених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в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Європейській</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з прав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людини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ратифікованої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1953 року</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436" y="2365783"/>
            <a:ext cx="6241903" cy="3903936"/>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343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 calcmode="lin" valueType="num">
                                      <p:cBhvr additive="base">
                                        <p:cTn id="17" dur="500" fill="hold"/>
                                        <p:tgtEl>
                                          <p:spTgt spid="9220"/>
                                        </p:tgtEl>
                                        <p:attrNameLst>
                                          <p:attrName>ppt_x</p:attrName>
                                        </p:attrNameLst>
                                      </p:cBhvr>
                                      <p:tavLst>
                                        <p:tav tm="0">
                                          <p:val>
                                            <p:strVal val="#ppt_x"/>
                                          </p:val>
                                        </p:tav>
                                        <p:tav tm="100000">
                                          <p:val>
                                            <p:strVal val="#ppt_x"/>
                                          </p:val>
                                        </p:tav>
                                      </p:tavLst>
                                    </p:anim>
                                    <p:anim calcmode="lin" valueType="num">
                                      <p:cBhvr additive="base">
                                        <p:cTn id="1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585" y="0"/>
            <a:ext cx="6052718" cy="854075"/>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
        <p:nvSpPr>
          <p:cNvPr id="2" name="Прямоугольник 1"/>
          <p:cNvSpPr/>
          <p:nvPr/>
        </p:nvSpPr>
        <p:spPr>
          <a:xfrm>
            <a:off x="675503" y="836712"/>
            <a:ext cx="10824519" cy="2308324"/>
          </a:xfrm>
          <a:prstGeom prst="rect">
            <a:avLst/>
          </a:prstGeom>
        </p:spPr>
        <p:txBody>
          <a:bodyPr wrap="square">
            <a:spAutoFit/>
          </a:bodyPr>
          <a:lstStyle/>
          <a:p>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Виконавчий</a:t>
            </a:r>
            <a:r>
              <a:rPr lang="ru-RU" sz="2400" dirty="0">
                <a:solidFill>
                  <a:schemeClr val="accent2">
                    <a:lumMod val="50000"/>
                  </a:schemeClr>
                </a:solidFill>
                <a:latin typeface="Times New Roman" panose="02020603050405020304" pitchFamily="18" charset="0"/>
                <a:cs typeface="Times New Roman" panose="02020603050405020304" pitchFamily="18" charset="0"/>
              </a:rPr>
              <a:t> орган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Організації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Об'єднаних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Націй</a:t>
            </a:r>
            <a:r>
              <a:rPr lang="ru-RU" sz="2400" dirty="0">
                <a:solidFill>
                  <a:schemeClr val="accent2">
                    <a:lumMod val="50000"/>
                  </a:schemeClr>
                </a:solidFill>
                <a:latin typeface="Times New Roman" panose="02020603050405020304" pitchFamily="18" charset="0"/>
                <a:cs typeface="Times New Roman" panose="02020603050405020304" pitchFamily="18" charset="0"/>
              </a:rPr>
              <a:t> ,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який</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здійснює</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нагляд</a:t>
            </a:r>
            <a:r>
              <a:rPr lang="ru-RU" sz="2400" dirty="0">
                <a:solidFill>
                  <a:schemeClr val="accent2">
                    <a:lumMod val="50000"/>
                  </a:schemeClr>
                </a:solidFill>
                <a:latin typeface="Times New Roman" panose="02020603050405020304" pitchFamily="18" charset="0"/>
                <a:cs typeface="Times New Roman" panose="02020603050405020304" pitchFamily="18" charset="0"/>
              </a:rPr>
              <a:t> за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виконанням</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проти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тортур</a:t>
            </a:r>
            <a:r>
              <a:rPr lang="ru-RU" sz="2400" dirty="0">
                <a:solidFill>
                  <a:schemeClr val="accent2">
                    <a:lumMod val="50000"/>
                  </a:schemeClr>
                </a:solidFill>
                <a:latin typeface="Times New Roman" panose="02020603050405020304" pitchFamily="18" charset="0"/>
                <a:cs typeface="Times New Roman" panose="02020603050405020304" pitchFamily="18" charset="0"/>
              </a:rPr>
              <a:t>. Створено 1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січня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1987.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Комітет</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покликаний</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координувати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боротьбу</a:t>
            </a:r>
            <a:r>
              <a:rPr lang="ru-RU" sz="2400" dirty="0">
                <a:solidFill>
                  <a:schemeClr val="accent2">
                    <a:lumMod val="50000"/>
                  </a:schemeClr>
                </a:solidFill>
                <a:latin typeface="Times New Roman" panose="02020603050405020304" pitchFamily="18" charset="0"/>
                <a:cs typeface="Times New Roman" panose="02020603050405020304" pitchFamily="18" charset="0"/>
              </a:rPr>
              <a:t> з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тортурами</a:t>
            </a:r>
            <a:r>
              <a:rPr lang="ru-RU" sz="2400" dirty="0">
                <a:solidFill>
                  <a:schemeClr val="accent2">
                    <a:lumMod val="50000"/>
                  </a:schemeClr>
                </a:solidFill>
                <a:latin typeface="Times New Roman" panose="02020603050405020304" pitchFamily="18" charset="0"/>
                <a:cs typeface="Times New Roman" panose="02020603050405020304" pitchFamily="18" charset="0"/>
              </a:rPr>
              <a:t> в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країнах-учасницях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a:t>
            </a:r>
          </a:p>
          <a:p>
            <a:r>
              <a:rPr lang="ru-RU" sz="2400" dirty="0" err="1">
                <a:solidFill>
                  <a:schemeClr val="accent2">
                    <a:lumMod val="50000"/>
                  </a:schemeClr>
                </a:solidFill>
                <a:latin typeface="Times New Roman" panose="02020603050405020304" pitchFamily="18" charset="0"/>
                <a:cs typeface="Times New Roman" panose="02020603050405020304" pitchFamily="18" charset="0"/>
              </a:rPr>
              <a:t>Приєдналися</a:t>
            </a:r>
            <a:r>
              <a:rPr lang="ru-RU" sz="2400" dirty="0">
                <a:solidFill>
                  <a:schemeClr val="accent2">
                    <a:lumMod val="50000"/>
                  </a:schemeClr>
                </a:solidFill>
                <a:latin typeface="Times New Roman" panose="02020603050405020304" pitchFamily="18" charset="0"/>
                <a:cs typeface="Times New Roman" panose="02020603050405020304" pitchFamily="18" charset="0"/>
              </a:rPr>
              <a:t> до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держави</a:t>
            </a:r>
            <a:r>
              <a:rPr lang="ru-RU" sz="2400" dirty="0">
                <a:solidFill>
                  <a:schemeClr val="accent2">
                    <a:lumMod val="50000"/>
                  </a:schemeClr>
                </a:solidFill>
                <a:latin typeface="Times New Roman" panose="02020603050405020304" pitchFamily="18" charset="0"/>
                <a:cs typeface="Times New Roman" panose="02020603050405020304" pitchFamily="18" charset="0"/>
              </a:rPr>
              <a:t> , 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також</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країни</a:t>
            </a:r>
            <a:r>
              <a:rPr lang="ru-RU" sz="2400" dirty="0">
                <a:solidFill>
                  <a:schemeClr val="accent2">
                    <a:lumMod val="50000"/>
                  </a:schemeClr>
                </a:solidFill>
                <a:latin typeface="Times New Roman" panose="02020603050405020304" pitchFamily="18" charset="0"/>
                <a:cs typeface="Times New Roman" panose="02020603050405020304" pitchFamily="18" charset="0"/>
              </a:rPr>
              <a:t> ,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що</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ратифікували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Конвенцію</a:t>
            </a:r>
            <a:r>
              <a:rPr lang="ru-RU" sz="2400" dirty="0">
                <a:solidFill>
                  <a:schemeClr val="accent2">
                    <a:lumMod val="50000"/>
                  </a:schemeClr>
                </a:solidFill>
                <a:latin typeface="Times New Roman" panose="02020603050405020304" pitchFamily="18" charset="0"/>
                <a:cs typeface="Times New Roman" panose="02020603050405020304" pitchFamily="18" charset="0"/>
              </a:rPr>
              <a:t> ,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зобов'язані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подавати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кожні</a:t>
            </a:r>
            <a:r>
              <a:rPr lang="ru-RU" sz="2400" dirty="0">
                <a:solidFill>
                  <a:schemeClr val="accent2">
                    <a:lumMod val="50000"/>
                  </a:schemeClr>
                </a:solidFill>
                <a:latin typeface="Times New Roman" panose="02020603050405020304" pitchFamily="18" charset="0"/>
                <a:cs typeface="Times New Roman" panose="02020603050405020304" pitchFamily="18" charset="0"/>
              </a:rPr>
              <a:t> 4 роки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звіт</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про заходи,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спрямовані</a:t>
            </a:r>
            <a:r>
              <a:rPr lang="ru-RU" sz="2400" dirty="0">
                <a:solidFill>
                  <a:schemeClr val="accent2">
                    <a:lumMod val="50000"/>
                  </a:schemeClr>
                </a:solidFill>
                <a:latin typeface="Times New Roman" panose="02020603050405020304" pitchFamily="18" charset="0"/>
                <a:cs typeface="Times New Roman" panose="02020603050405020304" pitchFamily="18" charset="0"/>
              </a:rPr>
              <a:t> на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виконання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вимог</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8660" y="3145036"/>
            <a:ext cx="6224716" cy="3556981"/>
          </a:xfrm>
          <a:prstGeom prst="rect">
            <a:avLst/>
          </a:prstGeom>
        </p:spPr>
      </p:pic>
    </p:spTree>
    <p:extLst>
      <p:ext uri="{BB962C8B-B14F-4D97-AF65-F5344CB8AC3E}">
        <p14:creationId xmlns:p14="http://schemas.microsoft.com/office/powerpoint/2010/main" val="423360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6054" y="92175"/>
            <a:ext cx="7115175" cy="744537"/>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
        <p:nvSpPr>
          <p:cNvPr id="2" name="Прямоугольник 1"/>
          <p:cNvSpPr/>
          <p:nvPr/>
        </p:nvSpPr>
        <p:spPr>
          <a:xfrm>
            <a:off x="140043" y="836712"/>
            <a:ext cx="11849097"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Виконавчий</a:t>
            </a:r>
            <a:r>
              <a:rPr lang="ru-RU" sz="2400" dirty="0">
                <a:solidFill>
                  <a:schemeClr val="accent2">
                    <a:lumMod val="50000"/>
                  </a:schemeClr>
                </a:solidFill>
                <a:latin typeface="Times New Roman" panose="02020603050405020304" pitchFamily="18" charset="0"/>
                <a:cs typeface="Times New Roman" panose="02020603050405020304" pitchFamily="18" charset="0"/>
              </a:rPr>
              <a:t> орган ООН,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відповідальний</a:t>
            </a:r>
            <a:r>
              <a:rPr lang="ru-RU" sz="2400" dirty="0">
                <a:solidFill>
                  <a:schemeClr val="accent2">
                    <a:lumMod val="50000"/>
                  </a:schemeClr>
                </a:solidFill>
                <a:latin typeface="Times New Roman" panose="02020603050405020304" pitchFamily="18" charset="0"/>
                <a:cs typeface="Times New Roman" panose="02020603050405020304" pitchFamily="18" charset="0"/>
              </a:rPr>
              <a:t> за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нагляд</a:t>
            </a:r>
            <a:r>
              <a:rPr lang="ru-RU" sz="2400" dirty="0">
                <a:solidFill>
                  <a:schemeClr val="accent2">
                    <a:lumMod val="50000"/>
                  </a:schemeClr>
                </a:solidFill>
                <a:latin typeface="Times New Roman" panose="02020603050405020304" pitchFamily="18" charset="0"/>
                <a:cs typeface="Times New Roman" panose="02020603050405020304" pitchFamily="18" charset="0"/>
              </a:rPr>
              <a:t> за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виконанням</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міжнародної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конвенцій</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про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ліквідацію</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всіх</a:t>
            </a:r>
            <a:r>
              <a:rPr lang="ru-RU" sz="2400" dirty="0">
                <a:solidFill>
                  <a:schemeClr val="accent2">
                    <a:lumMod val="50000"/>
                  </a:schemeClr>
                </a:solidFill>
                <a:latin typeface="Times New Roman" panose="02020603050405020304" pitchFamily="18" charset="0"/>
                <a:cs typeface="Times New Roman" panose="02020603050405020304" pitchFamily="18" charset="0"/>
              </a:rPr>
              <a:t> форм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расової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дискримінації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Комітет</a:t>
            </a:r>
            <a:r>
              <a:rPr lang="ru-RU" sz="2400" dirty="0">
                <a:solidFill>
                  <a:schemeClr val="accent2">
                    <a:lumMod val="50000"/>
                  </a:schemeClr>
                </a:solidFill>
                <a:latin typeface="Times New Roman" panose="02020603050405020304" pitchFamily="18" charset="0"/>
                <a:cs typeface="Times New Roman" panose="02020603050405020304" pitchFamily="18" charset="0"/>
              </a:rPr>
              <a:t> з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освіти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передбачено</a:t>
            </a:r>
            <a:r>
              <a:rPr lang="ru-RU" sz="2400" dirty="0">
                <a:solidFill>
                  <a:schemeClr val="accent2">
                    <a:lumMod val="50000"/>
                  </a:schemeClr>
                </a:solidFill>
                <a:latin typeface="Times New Roman" panose="02020603050405020304" pitchFamily="18" charset="0"/>
                <a:cs typeface="Times New Roman" panose="02020603050405020304" pitchFamily="18" charset="0"/>
              </a:rPr>
              <a:t> 8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статтях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цієї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Комітет</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складається</a:t>
            </a:r>
            <a:r>
              <a:rPr lang="ru-RU" sz="2400" dirty="0">
                <a:solidFill>
                  <a:schemeClr val="accent2">
                    <a:lumMod val="50000"/>
                  </a:schemeClr>
                </a:solidFill>
                <a:latin typeface="Times New Roman" panose="02020603050405020304" pitchFamily="18" charset="0"/>
                <a:cs typeface="Times New Roman" panose="02020603050405020304" pitchFamily="18" charset="0"/>
              </a:rPr>
              <a:t> з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вибірних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кожні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чотири</a:t>
            </a:r>
            <a:r>
              <a:rPr lang="ru-RU" sz="2400" dirty="0">
                <a:solidFill>
                  <a:schemeClr val="accent2">
                    <a:lumMod val="50000"/>
                  </a:schemeClr>
                </a:solidFill>
                <a:latin typeface="Times New Roman" panose="02020603050405020304" pitchFamily="18" charset="0"/>
                <a:cs typeface="Times New Roman" panose="02020603050405020304" pitchFamily="18" charset="0"/>
              </a:rPr>
              <a:t> роки 18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незалежних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експертів</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Комітет</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засідає</a:t>
            </a:r>
            <a:r>
              <a:rPr lang="ru-RU" sz="2400" dirty="0">
                <a:solidFill>
                  <a:schemeClr val="accent2">
                    <a:lumMod val="50000"/>
                  </a:schemeClr>
                </a:solidFill>
                <a:latin typeface="Times New Roman" panose="02020603050405020304" pitchFamily="18" charset="0"/>
                <a:cs typeface="Times New Roman" panose="02020603050405020304" pitchFamily="18" charset="0"/>
              </a:rPr>
              <a:t> два рази на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рік</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протягом</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трьох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тижнів</a:t>
            </a:r>
            <a:r>
              <a:rPr lang="ru-RU" sz="2400" dirty="0">
                <a:solidFill>
                  <a:schemeClr val="accent2">
                    <a:lumMod val="50000"/>
                  </a:schemeClr>
                </a:solidFill>
                <a:latin typeface="Times New Roman" panose="02020603050405020304" pitchFamily="18" charset="0"/>
                <a:cs typeface="Times New Roman" panose="02020603050405020304" pitchFamily="18" charset="0"/>
              </a:rPr>
              <a:t> у штаб-</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квартирі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Організації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Об'єднаних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Націй</a:t>
            </a:r>
            <a:r>
              <a:rPr lang="ru-RU" sz="2400" dirty="0">
                <a:solidFill>
                  <a:schemeClr val="accent2">
                    <a:lumMod val="50000"/>
                  </a:schemeClr>
                </a:solidFill>
                <a:latin typeface="Times New Roman" panose="02020603050405020304" pitchFamily="18" charset="0"/>
                <a:cs typeface="Times New Roman" panose="02020603050405020304" pitchFamily="18" charset="0"/>
              </a:rPr>
              <a:t> у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Женеві</a:t>
            </a:r>
            <a:r>
              <a:rPr lang="ru-RU" sz="2400" dirty="0">
                <a:solidFill>
                  <a:schemeClr val="accent2">
                    <a:lumMod val="50000"/>
                  </a:schemeClr>
                </a:solidFill>
                <a:latin typeface="Times New Roman" panose="02020603050405020304" pitchFamily="18" charset="0"/>
                <a:cs typeface="Times New Roman" panose="02020603050405020304" pitchFamily="18" charset="0"/>
              </a:rPr>
              <a:t>.</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3376" y="2529017"/>
            <a:ext cx="6449636" cy="4296290"/>
          </a:xfrm>
          <a:prstGeom prst="rect">
            <a:avLst/>
          </a:prstGeom>
          <a:ln w="88900" cap="sq" cmpd="thickThin">
            <a:solidFill>
              <a:schemeClr val="accent2"/>
            </a:solidFill>
            <a:prstDash val="solid"/>
            <a:miter lim="800000"/>
          </a:ln>
          <a:effectLst>
            <a:innerShdw blurRad="76200">
              <a:srgbClr val="000000"/>
            </a:innerShdw>
          </a:effectLst>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085" y="2858788"/>
            <a:ext cx="4615249" cy="3966519"/>
          </a:xfrm>
          <a:prstGeom prst="rect">
            <a:avLst/>
          </a:prstGeom>
          <a:ln w="88900" cap="sq" cmpd="thickThin">
            <a:solidFill>
              <a:schemeClr val="accent2"/>
            </a:solidFill>
            <a:prstDash val="solid"/>
            <a:miter lim="800000"/>
          </a:ln>
          <a:effectLst>
            <a:innerShdw blurRad="76200">
              <a:srgbClr val="000000"/>
            </a:innerShdw>
          </a:effectLst>
        </p:spPr>
      </p:pic>
    </p:spTree>
    <p:extLst>
      <p:ext uri="{BB962C8B-B14F-4D97-AF65-F5344CB8AC3E}">
        <p14:creationId xmlns:p14="http://schemas.microsoft.com/office/powerpoint/2010/main" val="244816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circle(in)">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610" y="565049"/>
            <a:ext cx="6200106" cy="612270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0"/>
              </a:spcAft>
            </a:pPr>
            <a:r>
              <a:rPr lang="uk-UA" sz="2000" dirty="0">
                <a:solidFill>
                  <a:schemeClr val="accent2">
                    <a:lumMod val="50000"/>
                  </a:schemeClr>
                </a:solidFill>
                <a:latin typeface="Times New Roman" panose="02020603050405020304" pitchFamily="18" charset="0"/>
                <a:cs typeface="Times New Roman" panose="02020603050405020304" pitchFamily="18" charset="0"/>
              </a:rPr>
              <a:t>Війна жахлива завжди. Особливо коли вона у твоєму будинку, місті, державі. Але найжахливіше і таке, що не піддається усвідомленню та виправданню, — смерть дітей під час війни. З 24 лютого по 8 квітня в Україні лише внаслідок бойових дій </a:t>
            </a:r>
            <a:r>
              <a:rPr lang="uk-UA" sz="2000" dirty="0">
                <a:solidFill>
                  <a:schemeClr val="accent2">
                    <a:lumMod val="50000"/>
                  </a:schemeClr>
                </a:solidFill>
                <a:latin typeface="Times New Roman" panose="02020603050405020304" pitchFamily="18" charset="0"/>
                <a:cs typeface="Times New Roman" panose="02020603050405020304" pitchFamily="18" charset="0"/>
                <a:hlinkClick r:id="rId2"/>
              </a:rPr>
              <a:t>загинуло 169 дітей</a:t>
            </a:r>
            <a:r>
              <a:rPr lang="uk-UA" sz="2000" dirty="0">
                <a:solidFill>
                  <a:schemeClr val="accent2">
                    <a:lumMod val="50000"/>
                  </a:schemeClr>
                </a:solidFill>
                <a:latin typeface="Times New Roman" panose="02020603050405020304" pitchFamily="18" charset="0"/>
                <a:cs typeface="Times New Roman" panose="02020603050405020304" pitchFamily="18" charset="0"/>
              </a:rPr>
              <a:t> і було поранено 306. І це далеко не остаточні дані.</a:t>
            </a:r>
          </a:p>
          <a:p>
            <a:pPr>
              <a:lnSpc>
                <a:spcPct val="107000"/>
              </a:lnSpc>
              <a:spcAft>
                <a:spcPts val="750"/>
              </a:spcAft>
            </a:pPr>
            <a:r>
              <a:rPr lang="uk-UA" sz="2000" dirty="0">
                <a:solidFill>
                  <a:schemeClr val="accent2">
                    <a:lumMod val="50000"/>
                  </a:schemeClr>
                </a:solidFill>
                <a:latin typeface="Times New Roman" panose="02020603050405020304" pitchFamily="18" charset="0"/>
                <a:cs typeface="Times New Roman" panose="02020603050405020304" pitchFamily="18" charset="0"/>
              </a:rPr>
              <a:t>Смерть рідних, зруйновані будинки та школи, холод підвалів, страх обстрілів, самотність і сирітство стали новою жахливою реальністю для дітей усієї України. Збройні сили Росії знищили дитинство цілого покоління українців. Цьому немає ані виправдання, ані прощення.</a:t>
            </a:r>
          </a:p>
          <a:p>
            <a:pPr>
              <a:lnSpc>
                <a:spcPct val="107000"/>
              </a:lnSpc>
              <a:spcAft>
                <a:spcPts val="750"/>
              </a:spcAft>
            </a:pPr>
            <a:r>
              <a:rPr lang="uk-UA" sz="2000" dirty="0">
                <a:solidFill>
                  <a:schemeClr val="accent2">
                    <a:lumMod val="50000"/>
                  </a:schemeClr>
                </a:solidFill>
                <a:latin typeface="Times New Roman" panose="02020603050405020304" pitchFamily="18" charset="0"/>
                <a:cs typeface="Times New Roman" panose="02020603050405020304" pitchFamily="18" charset="0"/>
              </a:rPr>
              <a:t>Як міжнародне право захищає дітей під час збройного конфлікту? Які воєнні злочини проти дітей вчиняє російська армія в Україні? Які механізми притягнення до відповідальності російських воєнних злочинців? Яким буде покарання винних у дитячих стражданнях?</a:t>
            </a:r>
          </a:p>
        </p:txBody>
      </p:sp>
      <p:sp>
        <p:nvSpPr>
          <p:cNvPr id="3" name="Прямоугольник 2"/>
          <p:cNvSpPr/>
          <p:nvPr/>
        </p:nvSpPr>
        <p:spPr>
          <a:xfrm>
            <a:off x="1785259" y="47109"/>
            <a:ext cx="6888480"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17780" marR="24765">
              <a:spcAft>
                <a:spcPts val="0"/>
              </a:spcAft>
            </a:pPr>
            <a:r>
              <a:rPr lang="uk-UA" b="1" dirty="0">
                <a:latin typeface="Times New Roman" panose="02020603050405020304" pitchFamily="18" charset="0"/>
                <a:ea typeface="Times New Roman" panose="02020603050405020304" pitchFamily="18" charset="0"/>
              </a:rPr>
              <a:t>Права людини та права дитини в умовах збройного</a:t>
            </a:r>
            <a:r>
              <a:rPr lang="uk-UA" sz="2800" dirty="0">
                <a:latin typeface="Times New Roman" panose="02020603050405020304" pitchFamily="18" charset="0"/>
                <a:ea typeface="Times New Roman" panose="02020603050405020304" pitchFamily="18" charset="0"/>
              </a:rPr>
              <a:t> </a:t>
            </a:r>
            <a:r>
              <a:rPr lang="uk-UA" b="1" dirty="0">
                <a:latin typeface="Times New Roman" panose="02020603050405020304" pitchFamily="18" charset="0"/>
                <a:ea typeface="Times New Roman" panose="02020603050405020304" pitchFamily="18" charset="0"/>
              </a:rPr>
              <a:t>конфлікту</a:t>
            </a:r>
            <a:endParaRPr lang="uk-UA"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795" y="1739412"/>
            <a:ext cx="5846640" cy="37121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83558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050" y="405977"/>
            <a:ext cx="6358442" cy="64520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800"/>
              </a:spcAft>
            </a:pPr>
            <a:r>
              <a:rPr lang="uk-UA" sz="2000" b="1" dirty="0">
                <a:solidFill>
                  <a:schemeClr val="accent2">
                    <a:lumMod val="75000"/>
                  </a:schemeClr>
                </a:solidFill>
                <a:latin typeface="Lora-Regular"/>
                <a:ea typeface="Times New Roman" panose="02020603050405020304" pitchFamily="18" charset="0"/>
                <a:cs typeface="Times New Roman" panose="02020603050405020304" pitchFamily="18" charset="0"/>
              </a:rPr>
              <a:t>Захист дітей у міжнародному гуманітарному праві</a:t>
            </a:r>
            <a:endParaRPr lang="uk-UA"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uk-UA" sz="2000" dirty="0">
                <a:solidFill>
                  <a:schemeClr val="accent2">
                    <a:lumMod val="50000"/>
                  </a:schemeClr>
                </a:solidFill>
                <a:latin typeface="Times New Roman" panose="02020603050405020304" pitchFamily="18" charset="0"/>
                <a:cs typeface="Times New Roman" panose="02020603050405020304" pitchFamily="18" charset="0"/>
              </a:rPr>
              <a:t>Діти як частина цивільного населення користуються загальним захистом, передбаченим Женевською конвенцією 1949 року про захист цивільного населення під час війни (ЖК ІV) та Додатковим протоколом до Женевських конвенцій1977 року, що стосується захисту жертв міжнародних збройних конфліктів (ДП І). Названі документи імперативно встановлюють заборони нападів на цивільних осіб, невибіркових нападів, а також використання зброї невибіркової дії. Всі вони були варварськи порушені Росією під час обстрілів Маріуполя, Києва, Харкова, Херсона, Чернігова та інших населених пунктів і спровокували численні жертви серед дітей. Такі дії кваліфікуються як воєнні злочини та злочини проти людяності і становлять частину державної політики Росії, що полягає в повному ігноруванні та недотриманні фундаментальних правил ведення війни.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0492" y="1778129"/>
            <a:ext cx="5568905" cy="37077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382357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671" y="31114"/>
            <a:ext cx="11960826" cy="348813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750"/>
              </a:spcAft>
            </a:pPr>
            <a:r>
              <a:rPr lang="uk-UA" sz="2000" dirty="0">
                <a:solidFill>
                  <a:schemeClr val="accent2">
                    <a:lumMod val="50000"/>
                  </a:schemeClr>
                </a:solidFill>
                <a:latin typeface="Times New Roman" panose="02020603050405020304" pitchFamily="18" charset="0"/>
                <a:cs typeface="Times New Roman" panose="02020603050405020304" pitchFamily="18" charset="0"/>
              </a:rPr>
              <a:t>Крім загального захисту цивільного населення, діти є окремою категорією, котра потребує особливого захисту від загроз і небезпек війни. Спеціальні норми міжнародного гуманітарного права стосовно захисту дітей під час міжнародного збройного конфлікту містяться у статті 77 ДП І, яка визначає, що діти користуються особливою повагою, їм забезпечуються захист і допомога, які потрібні з огляду на вік чи з будь-якої іншої причини, а також захист від будь-якого роду непристойних посягань.</a:t>
            </a:r>
          </a:p>
          <a:p>
            <a:pPr>
              <a:lnSpc>
                <a:spcPct val="107000"/>
              </a:lnSpc>
              <a:spcAft>
                <a:spcPts val="750"/>
              </a:spcAft>
            </a:pPr>
            <a:r>
              <a:rPr lang="uk-UA" sz="2000" dirty="0">
                <a:solidFill>
                  <a:schemeClr val="accent2">
                    <a:lumMod val="50000"/>
                  </a:schemeClr>
                </a:solidFill>
                <a:latin typeface="Times New Roman" panose="02020603050405020304" pitchFamily="18" charset="0"/>
                <a:cs typeface="Times New Roman" panose="02020603050405020304" pitchFamily="18" charset="0"/>
              </a:rPr>
              <a:t>Крім того, спеціальні норми міжнародного гуманітарного права визначають заходи щодо захисту дітей під час евакуації, створення безпечних зон і місцевостей (статті 14, 17, частина 1 статті 24 ЖК ІV, частина 1 статті 70, стаття 78 ДП І), під час догляду (піклування) за ними та здійснення освітньої діяльності (стаття 23, частина1 статті 24, стаття 50 ЖК ІV), під час встановлення особи дітей та реєстрації їхніх сімейних зав’язків (статті 24-26, частина 2 статті 50 ЖК ІV, стаття 74 ДП І).</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4" y="3178907"/>
            <a:ext cx="6388281" cy="359200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662077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2524" y="65353"/>
            <a:ext cx="5418710" cy="6612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0"/>
              </a:spcAft>
            </a:pPr>
            <a:r>
              <a:rPr lang="uk-UA" dirty="0">
                <a:solidFill>
                  <a:schemeClr val="accent2">
                    <a:lumMod val="50000"/>
                  </a:schemeClr>
                </a:solidFill>
                <a:latin typeface="Times New Roman" panose="02020603050405020304" pitchFamily="18" charset="0"/>
                <a:cs typeface="Times New Roman" panose="02020603050405020304" pitchFamily="18" charset="0"/>
              </a:rPr>
              <a:t>Звичаєве міжнародне гуманітарне право, як і </a:t>
            </a:r>
            <a:r>
              <a:rPr lang="uk-UA" dirty="0">
                <a:solidFill>
                  <a:schemeClr val="accent2">
                    <a:lumMod val="50000"/>
                  </a:schemeClr>
                </a:solidFill>
                <a:latin typeface="Times New Roman" panose="02020603050405020304" pitchFamily="18" charset="0"/>
                <a:cs typeface="Times New Roman" panose="02020603050405020304" pitchFamily="18" charset="0"/>
                <a:hlinkClick r:id="rId2"/>
              </a:rPr>
              <a:t>Конвенція ООН про права дитини,</a:t>
            </a:r>
            <a:r>
              <a:rPr lang="uk-UA" dirty="0">
                <a:solidFill>
                  <a:schemeClr val="accent2">
                    <a:lumMod val="50000"/>
                  </a:schemeClr>
                </a:solidFill>
                <a:latin typeface="Times New Roman" panose="02020603050405020304" pitchFamily="18" charset="0"/>
                <a:cs typeface="Times New Roman" panose="02020603050405020304" pitchFamily="18" charset="0"/>
              </a:rPr>
              <a:t> прямо вказують, що під час збройного конфлікту діти мають право на особливі повагу та захист. Окремі заборони стосуються залучення дітей до участі у збройному конфлікті. Серед них — заборони вербувати дітей до збройних сил та дозволяти дітям брати участь у бойових діях. Ці заборони містяться у Факультативному протоколі щодо участі дітей у </a:t>
            </a:r>
            <a:r>
              <a:rPr lang="uk-UA" dirty="0" err="1">
                <a:solidFill>
                  <a:schemeClr val="accent2">
                    <a:lumMod val="50000"/>
                  </a:schemeClr>
                </a:solidFill>
                <a:latin typeface="Times New Roman" panose="02020603050405020304" pitchFamily="18" charset="0"/>
                <a:cs typeface="Times New Roman" panose="02020603050405020304" pitchFamily="18" charset="0"/>
              </a:rPr>
              <a:t>збройних</a:t>
            </a:r>
            <a:r>
              <a:rPr lang="uk-UA" dirty="0">
                <a:solidFill>
                  <a:schemeClr val="accent2">
                    <a:lumMod val="50000"/>
                  </a:schemeClr>
                </a:solidFill>
                <a:latin typeface="Times New Roman" panose="02020603050405020304" pitchFamily="18" charset="0"/>
                <a:cs typeface="Times New Roman" panose="02020603050405020304" pitchFamily="18" charset="0"/>
              </a:rPr>
              <a:t> конфліктах від 2000 року, а також у Декларації про захист жінок і дітей під час надзвичайних ситуацій та збройних конфліктів від 1974 року.</a:t>
            </a:r>
          </a:p>
          <a:p>
            <a:pPr>
              <a:lnSpc>
                <a:spcPct val="107000"/>
              </a:lnSpc>
            </a:pPr>
            <a:r>
              <a:rPr lang="uk-UA" dirty="0">
                <a:solidFill>
                  <a:schemeClr val="accent2">
                    <a:lumMod val="50000"/>
                  </a:schemeClr>
                </a:solidFill>
                <a:latin typeface="Times New Roman" panose="02020603050405020304" pitchFamily="18" charset="0"/>
                <a:cs typeface="Times New Roman" panose="02020603050405020304" pitchFamily="18" charset="0"/>
              </a:rPr>
              <a:t>Імперативність і безальтернативність названих норм міжнародного права щодо захисту дітей під час збройних конфліктів не заважає Росії грубо порушувати їх. Вбивства та поранення дітей, руйнування шкіл і лікарень, відмова в доступі до гуманітарної допомоги, примусове переміщення цивільного населення, зокрема дітей, на територію РФ свідчать про тримання під прицілом дітей усієї України.</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2580" y="1264920"/>
            <a:ext cx="6789420" cy="45262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621956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088" y="283997"/>
            <a:ext cx="4920342" cy="634660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800"/>
              </a:spcAft>
            </a:pPr>
            <a:r>
              <a:rPr lang="uk-UA" sz="2000" b="1" dirty="0">
                <a:solidFill>
                  <a:schemeClr val="accent2">
                    <a:lumMod val="75000"/>
                  </a:schemeClr>
                </a:solidFill>
                <a:latin typeface="Lora-Regular"/>
                <a:ea typeface="Times New Roman" panose="02020603050405020304" pitchFamily="18" charset="0"/>
                <a:cs typeface="Times New Roman" panose="02020603050405020304" pitchFamily="18" charset="0"/>
              </a:rPr>
              <a:t>Які злочини проти дітей здійснює російська армія?</a:t>
            </a:r>
            <a:endParaRPr lang="uk-UA"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Резолюція Ради Безпеки ООН 1261 (1999) визначає шість серйозних порушень проти дітей під час збройних конфліктів. Саме ці порушення є предметом Щорічної доповіді Генерального секретаря ООН «Діти та збройний конфлікт» і Щорічної доповіді Спеціального представника Генерального секретаря у справах дітей та збройних конфліктів. До них належать:</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1) вербування і використання дітей;</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2) убивства та каліцтва дітей;</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3) сексуальне насильство проти дітей;</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4) напади на школи, лікарні та захищених осіб, які пов’язані з ними;</a:t>
            </a:r>
          </a:p>
          <a:p>
            <a:r>
              <a:rPr lang="uk-UA" dirty="0">
                <a:solidFill>
                  <a:schemeClr val="accent2">
                    <a:lumMod val="50000"/>
                  </a:schemeClr>
                </a:solidFill>
                <a:latin typeface="Times New Roman" panose="02020603050405020304" pitchFamily="18" charset="0"/>
                <a:cs typeface="Times New Roman" panose="02020603050405020304" pitchFamily="18" charset="0"/>
              </a:rPr>
              <a:t>5) викрадення дітей;</a:t>
            </a:r>
          </a:p>
          <a:p>
            <a:r>
              <a:rPr lang="uk-UA" dirty="0">
                <a:solidFill>
                  <a:schemeClr val="accent2">
                    <a:lumMod val="50000"/>
                  </a:schemeClr>
                </a:solidFill>
                <a:latin typeface="Times New Roman" panose="02020603050405020304" pitchFamily="18" charset="0"/>
                <a:cs typeface="Times New Roman" panose="02020603050405020304" pitchFamily="18" charset="0"/>
              </a:rPr>
              <a:t>6) відмова в доступі дітей до гуманітарної допомоги.</a:t>
            </a:r>
          </a:p>
          <a:p>
            <a:pPr>
              <a:lnSpc>
                <a:spcPct val="107000"/>
              </a:lnSpc>
              <a:spcAft>
                <a:spcPts val="750"/>
              </a:spcAft>
            </a:pPr>
            <a:endParaRPr lang="uk-UA"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7430" y="1767838"/>
            <a:ext cx="7010399" cy="4556759"/>
          </a:xfrm>
          <a:prstGeom prst="rect">
            <a:avLst/>
          </a:prstGeom>
        </p:spPr>
      </p:pic>
    </p:spTree>
    <p:extLst>
      <p:ext uri="{BB962C8B-B14F-4D97-AF65-F5344CB8AC3E}">
        <p14:creationId xmlns:p14="http://schemas.microsoft.com/office/powerpoint/2010/main" val="1780020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260" y="1539354"/>
            <a:ext cx="5277556" cy="4154984"/>
          </a:xfrm>
          <a:prstGeom prst="rect">
            <a:avLst/>
          </a:prstGeom>
          <a:noFill/>
        </p:spPr>
        <p:txBody>
          <a:bodyPr wrap="square" rtlCol="0">
            <a:spAutoFit/>
          </a:bodyPr>
          <a:lstStyle/>
          <a:p>
            <a:r>
              <a:rPr lang="ru-RU" sz="2400" dirty="0" err="1">
                <a:solidFill>
                  <a:schemeClr val="accent2">
                    <a:lumMod val="75000"/>
                  </a:schemeClr>
                </a:solidFill>
                <a:latin typeface="Times New Roman" panose="02020603050405020304" pitchFamily="18" charset="0"/>
                <a:cs typeface="Times New Roman" panose="02020603050405020304" pitchFamily="18" charset="0"/>
              </a:rPr>
              <a:t>Загальна</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відмова</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від</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насильства</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вимагає</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переконаності</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всього</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суспільства</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Це</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питань</a:t>
            </a:r>
            <a:r>
              <a:rPr lang="ru-RU" sz="2400" dirty="0">
                <a:solidFill>
                  <a:schemeClr val="accent2">
                    <a:lumMod val="75000"/>
                  </a:schemeClr>
                </a:solidFill>
                <a:latin typeface="Times New Roman" panose="02020603050405020304" pitchFamily="18" charset="0"/>
                <a:cs typeface="Times New Roman" panose="02020603050405020304" pitchFamily="18" charset="0"/>
              </a:rPr>
              <a:t> не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урядового</a:t>
            </a:r>
            <a:r>
              <a:rPr lang="ru-RU" sz="2400" dirty="0">
                <a:solidFill>
                  <a:schemeClr val="accent2">
                    <a:lumMod val="75000"/>
                  </a:schemeClr>
                </a:solidFill>
                <a:latin typeface="Times New Roman" panose="02020603050405020304" pitchFamily="18" charset="0"/>
                <a:cs typeface="Times New Roman" panose="02020603050405020304" pitchFamily="18" charset="0"/>
              </a:rPr>
              <a:t>, а державного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рівня</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це</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питання</a:t>
            </a:r>
            <a:r>
              <a:rPr lang="ru-RU" sz="2400" dirty="0">
                <a:solidFill>
                  <a:schemeClr val="accent2">
                    <a:lumMod val="75000"/>
                  </a:schemeClr>
                </a:solidFill>
                <a:latin typeface="Times New Roman" panose="02020603050405020304" pitchFamily="18" charset="0"/>
                <a:cs typeface="Times New Roman" panose="02020603050405020304" pitchFamily="18" charset="0"/>
              </a:rPr>
              <a:t> не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тільки</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офіційних</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органів</a:t>
            </a:r>
            <a:r>
              <a:rPr lang="ru-RU" sz="2400" dirty="0">
                <a:solidFill>
                  <a:schemeClr val="accent2">
                    <a:lumMod val="75000"/>
                  </a:schemeClr>
                </a:solidFill>
                <a:latin typeface="Times New Roman" panose="02020603050405020304" pitchFamily="18" charset="0"/>
                <a:cs typeface="Times New Roman" panose="02020603050405020304" pitchFamily="18" charset="0"/>
              </a:rPr>
              <a:t>, а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суспільства</a:t>
            </a:r>
            <a:r>
              <a:rPr lang="ru-RU" sz="2400" dirty="0">
                <a:solidFill>
                  <a:schemeClr val="accent2">
                    <a:lumMod val="75000"/>
                  </a:schemeClr>
                </a:solidFill>
                <a:latin typeface="Times New Roman" panose="02020603050405020304" pitchFamily="18" charset="0"/>
                <a:cs typeface="Times New Roman" panose="02020603050405020304" pitchFamily="18" charset="0"/>
              </a:rPr>
              <a:t> в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цілому</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Мобілізація</a:t>
            </a:r>
            <a:r>
              <a:rPr lang="ru-RU" sz="2400" dirty="0">
                <a:solidFill>
                  <a:schemeClr val="accent2">
                    <a:lumMod val="75000"/>
                  </a:schemeClr>
                </a:solidFill>
                <a:latin typeface="Times New Roman" panose="02020603050405020304" pitchFamily="18" charset="0"/>
                <a:cs typeface="Times New Roman" panose="02020603050405020304" pitchFamily="18" charset="0"/>
              </a:rPr>
              <a:t>, яка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вкрай</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необхідна</a:t>
            </a:r>
            <a:r>
              <a:rPr lang="ru-RU" sz="2400" dirty="0">
                <a:solidFill>
                  <a:schemeClr val="accent2">
                    <a:lumMod val="75000"/>
                  </a:schemeClr>
                </a:solidFill>
                <a:latin typeface="Times New Roman" panose="02020603050405020304" pitchFamily="18" charset="0"/>
                <a:cs typeface="Times New Roman" panose="02020603050405020304" pitchFamily="18" charset="0"/>
              </a:rPr>
              <a:t> для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забезпечення</a:t>
            </a:r>
            <a:r>
              <a:rPr lang="ru-RU" sz="2400" dirty="0">
                <a:solidFill>
                  <a:schemeClr val="accent2">
                    <a:lumMod val="75000"/>
                  </a:schemeClr>
                </a:solidFill>
                <a:latin typeface="Times New Roman" panose="02020603050405020304" pitchFamily="18" charset="0"/>
                <a:cs typeface="Times New Roman" panose="02020603050405020304" pitchFamily="18" charset="0"/>
              </a:rPr>
              <a:t> переходу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від</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культури</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війни</a:t>
            </a:r>
            <a:r>
              <a:rPr lang="ru-RU" sz="2400" dirty="0">
                <a:solidFill>
                  <a:schemeClr val="accent2">
                    <a:lumMod val="75000"/>
                  </a:schemeClr>
                </a:solidFill>
                <a:latin typeface="Times New Roman" panose="02020603050405020304" pitchFamily="18" charset="0"/>
                <a:cs typeface="Times New Roman" panose="02020603050405020304" pitchFamily="18" charset="0"/>
              </a:rPr>
              <a:t> до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культури</a:t>
            </a:r>
            <a:r>
              <a:rPr lang="ru-RU" sz="2400" dirty="0">
                <a:solidFill>
                  <a:schemeClr val="accent2">
                    <a:lumMod val="75000"/>
                  </a:schemeClr>
                </a:solidFill>
                <a:latin typeface="Times New Roman" panose="02020603050405020304" pitchFamily="18" charset="0"/>
                <a:cs typeface="Times New Roman" panose="02020603050405020304" pitchFamily="18" charset="0"/>
              </a:rPr>
              <a:t> миру,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вимагає</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участі</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кожної</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людини</a:t>
            </a:r>
            <a:r>
              <a:rPr lang="ru-RU" sz="2400" dirty="0">
                <a:solidFill>
                  <a:schemeClr val="accent2">
                    <a:lumMod val="75000"/>
                  </a:schemeClr>
                </a:solidFill>
                <a:latin typeface="Times New Roman" panose="02020603050405020304" pitchFamily="18" charset="0"/>
                <a:cs typeface="Times New Roman" panose="02020603050405020304" pitchFamily="18" charset="0"/>
              </a:rPr>
              <a:t>. Для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змін</a:t>
            </a:r>
            <a:r>
              <a:rPr lang="ru-RU" sz="2400" dirty="0">
                <a:solidFill>
                  <a:schemeClr val="accent2">
                    <a:lumMod val="75000"/>
                  </a:schemeClr>
                </a:solidFill>
                <a:latin typeface="Times New Roman" panose="02020603050405020304" pitchFamily="18" charset="0"/>
                <a:cs typeface="Times New Roman" panose="02020603050405020304" pitchFamily="18" charset="0"/>
              </a:rPr>
              <a:t> у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світі</a:t>
            </a:r>
            <a:r>
              <a:rPr lang="ru-RU" sz="2400" dirty="0">
                <a:solidFill>
                  <a:schemeClr val="accent2">
                    <a:lumMod val="75000"/>
                  </a:schemeClr>
                </a:solidFill>
                <a:latin typeface="Times New Roman" panose="02020603050405020304" pitchFamily="18" charset="0"/>
                <a:cs typeface="Times New Roman" panose="02020603050405020304" pitchFamily="18" charset="0"/>
              </a:rPr>
              <a:t>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необхідна</a:t>
            </a:r>
            <a:r>
              <a:rPr lang="ru-RU" sz="2400" dirty="0">
                <a:solidFill>
                  <a:schemeClr val="accent2">
                    <a:lumMod val="75000"/>
                  </a:schemeClr>
                </a:solidFill>
                <a:latin typeface="Times New Roman" panose="02020603050405020304" pitchFamily="18" charset="0"/>
                <a:cs typeface="Times New Roman" panose="02020603050405020304" pitchFamily="18" charset="0"/>
              </a:rPr>
              <a:t> участь </a:t>
            </a:r>
            <a:r>
              <a:rPr lang="ru-RU" sz="2400" dirty="0" err="1">
                <a:solidFill>
                  <a:schemeClr val="accent2">
                    <a:lumMod val="75000"/>
                  </a:schemeClr>
                </a:solidFill>
                <a:latin typeface="Times New Roman" panose="02020603050405020304" pitchFamily="18" charset="0"/>
                <a:cs typeface="Times New Roman" panose="02020603050405020304" pitchFamily="18" charset="0"/>
              </a:rPr>
              <a:t>всіх</a:t>
            </a:r>
            <a:r>
              <a:rPr lang="ru-RU" sz="2400" dirty="0">
                <a:solidFill>
                  <a:schemeClr val="accent2">
                    <a:lumMod val="75000"/>
                  </a:schemeClr>
                </a:solidFill>
                <a:latin typeface="Times New Roman" panose="02020603050405020304" pitchFamily="18" charset="0"/>
                <a:cs typeface="Times New Roman" panose="02020603050405020304" pitchFamily="18" charset="0"/>
              </a:rPr>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742" y="1699551"/>
            <a:ext cx="5290328" cy="3306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23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5211" y="1219198"/>
            <a:ext cx="7404296" cy="4934991"/>
          </a:xfrm>
          <a:prstGeom prst="rect">
            <a:avLst/>
          </a:prstGeom>
        </p:spPr>
      </p:pic>
      <p:sp>
        <p:nvSpPr>
          <p:cNvPr id="4" name="Прямоугольник 3"/>
          <p:cNvSpPr/>
          <p:nvPr/>
        </p:nvSpPr>
        <p:spPr>
          <a:xfrm>
            <a:off x="89856" y="256799"/>
            <a:ext cx="5701344" cy="641855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Наразі є достатні підстави вважати, що військовослужбовці Росії вчиняють на території України як мінімум п’ять видів серйозних порушень міжнародного гуманітарного права: вбивства і каліцтва дітей, зґвалтування та інші форми сексуального насильства проти дітей, напади на школи, лікарні та захищених осіб, які пов’язані з ними, викрадення дітей і відмову в доступі до гуманітарної допомоги. Ці серйозні порушення міжнародного гуманітарного права є воєнними злочинами.</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Убивства і каліцтва дітей масово вчиняють військовослужбовці ЗС Росії на всій території України. Так, 24 лютого родина 56-річних Анни та Олега Федьків, їхньої невістки Ірини Федько та двох онуків, Софії й Івана, намагалася евакуюватися з села Веселе Херсонської області, яке захопили підрозділи ЗС РФ, до міста Нова Каховка. Уже на виїзді з села Веселе цивільний автомобіль з родиною був розстріляний підрозділами ЗС РФ зі стрілецької зброї. Вся родина, включно з шестилітньою дівчинкою та півторамісячним хлопчиком, загинула.</a:t>
            </a:r>
          </a:p>
        </p:txBody>
      </p:sp>
    </p:spTree>
    <p:extLst>
      <p:ext uri="{BB962C8B-B14F-4D97-AF65-F5344CB8AC3E}">
        <p14:creationId xmlns:p14="http://schemas.microsoft.com/office/powerpoint/2010/main" val="691311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7482" y="69563"/>
            <a:ext cx="11947764" cy="34549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750"/>
              </a:spcAft>
            </a:pPr>
            <a:r>
              <a:rPr lang="uk-UA" b="1" dirty="0">
                <a:solidFill>
                  <a:schemeClr val="accent2">
                    <a:lumMod val="75000"/>
                  </a:schemeClr>
                </a:solidFill>
                <a:latin typeface="Lora-Regular"/>
                <a:ea typeface="Times New Roman" panose="02020603050405020304" pitchFamily="18" charset="0"/>
                <a:cs typeface="Times New Roman" panose="02020603050405020304" pitchFamily="18" charset="0"/>
              </a:rPr>
              <a:t>Напади на школи, лікарні та пов’язаних із ними захищених осіб</a:t>
            </a:r>
            <a:r>
              <a:rPr lang="uk-UA" b="1" dirty="0">
                <a:solidFill>
                  <a:srgbClr val="3A4A59"/>
                </a:solidFill>
                <a:latin typeface="Lora-Regular"/>
                <a:ea typeface="Times New Roman" panose="02020603050405020304" pitchFamily="18" charset="0"/>
                <a:cs typeface="Times New Roman" panose="02020603050405020304" pitchFamily="18" charset="0"/>
              </a:rPr>
              <a:t> </a:t>
            </a:r>
            <a:r>
              <a:rPr lang="uk-UA" dirty="0">
                <a:solidFill>
                  <a:srgbClr val="3A4A59"/>
                </a:solidFill>
                <a:latin typeface="Lora-Regular"/>
                <a:ea typeface="Times New Roman" panose="02020603050405020304" pitchFamily="18" charset="0"/>
                <a:cs typeface="Times New Roman" panose="02020603050405020304" pitchFamily="18" charset="0"/>
              </a:rPr>
              <a:t>— </a:t>
            </a:r>
            <a:r>
              <a:rPr lang="uk-UA" dirty="0">
                <a:solidFill>
                  <a:schemeClr val="accent2">
                    <a:lumMod val="50000"/>
                  </a:schemeClr>
                </a:solidFill>
                <a:latin typeface="Times New Roman" panose="02020603050405020304" pitchFamily="18" charset="0"/>
                <a:cs typeface="Times New Roman" panose="02020603050405020304" pitchFamily="18" charset="0"/>
              </a:rPr>
              <a:t>усталена практика військ РФ на території України. Так, 25 лютого підрозділи ЗС РФ реактивними системами залпового вогню «Град» і «Ураган» обстріляли цивільні об’єкти міста Охтирка (Сумська область), зокрема й дошкільний навчальний заклад (ясла-садок) «Сонечко». Внаслідок обстрілу на місці загинуло три особи і 17, у тому числі троє дітей, отримали поранення різного ступеня тяжкості. Двоє поранених, зокрема одна дитина, померли того ж дня в лікарні. Ще одна дитина, семилітня Аліса, померла наступного дня.</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Лікарні та лікувальні заклади постійно піддаються нападам із боку російських військ. Агресор не зупиняється ні перед дитячим відділенням, ні перед пологовим будинком. Так, 9 березня підрозділи ЗС РФ завдали авіаційного удару по дитячій лікарні та пологовому будинку в Маріуполі, внаслідок якого три особи, зокрема одна дівчинка, загинули, 17 осіб отримали поранення різного ступеня тяжкості. Приміщення лікарні, дитяче і терапевтичне відділення були знищені.</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3869" b="20145"/>
          <a:stretch/>
        </p:blipFill>
        <p:spPr>
          <a:xfrm>
            <a:off x="1489935" y="3239589"/>
            <a:ext cx="9142857" cy="361841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080566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232" y="143085"/>
            <a:ext cx="5360917" cy="67149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Викрадення українських дітей Росією здійснюється у формі примусового переміщення. Так, 19 березня російські окупаційні війська незаконно вивезли на територію Російської Федерації 2389 дітей, які знаходилися в тимчасово окупованих районах Донецької та Луганської областей.</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Згаданий Маріуполь разом із Тростянцем, Волновахою, Бучею, Ірпенем стали свідками вчинення російськими військами ще одного серйозного порушення — відмови в доступі до гуманітарної допомоги. Сотні дітей у названих містах (і деяких інших) тривалий час перебували та (або) продовжують перебувати в холодних укриттях, позбавлені доступу до базових речей — води, їжі, теплого одягу, медичної допомоги. Жахливим підтвердженням зазначеного стала смерть від зневоднення шестилітньої дівчинки Тані в Маріуполі 8 березня. І це тільки один приклад із сотень і тисяч інших випадків смертей українських дітей, їх поранень, </a:t>
            </a:r>
            <a:r>
              <a:rPr lang="uk-UA" dirty="0" err="1">
                <a:solidFill>
                  <a:schemeClr val="accent2">
                    <a:lumMod val="50000"/>
                  </a:schemeClr>
                </a:solidFill>
                <a:latin typeface="Times New Roman" panose="02020603050405020304" pitchFamily="18" charset="0"/>
                <a:cs typeface="Times New Roman" panose="02020603050405020304" pitchFamily="18" charset="0"/>
              </a:rPr>
              <a:t>хвороб</a:t>
            </a:r>
            <a:r>
              <a:rPr lang="uk-UA" dirty="0">
                <a:solidFill>
                  <a:schemeClr val="accent2">
                    <a:lumMod val="50000"/>
                  </a:schemeClr>
                </a:solidFill>
                <a:latin typeface="Times New Roman" panose="02020603050405020304" pitchFamily="18" charset="0"/>
                <a:cs typeface="Times New Roman" panose="02020603050405020304" pitchFamily="18" charset="0"/>
              </a:rPr>
              <a:t> та страждань, спровокованих агресією Російської Федерації проти України.</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4149" y="1344382"/>
            <a:ext cx="6686822" cy="45643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02252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4330" y="1288868"/>
            <a:ext cx="8637669" cy="485868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Прямоугольник 6"/>
          <p:cNvSpPr/>
          <p:nvPr/>
        </p:nvSpPr>
        <p:spPr>
          <a:xfrm>
            <a:off x="84713" y="133303"/>
            <a:ext cx="3816728" cy="66123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750"/>
              </a:spcAft>
            </a:pPr>
            <a:r>
              <a:rPr lang="uk-UA" b="1" dirty="0">
                <a:solidFill>
                  <a:schemeClr val="accent2">
                    <a:lumMod val="75000"/>
                  </a:schemeClr>
                </a:solidFill>
                <a:latin typeface="Lora-Regular"/>
                <a:ea typeface="Times New Roman" panose="02020603050405020304" pitchFamily="18" charset="0"/>
                <a:cs typeface="Times New Roman" panose="02020603050405020304" pitchFamily="18" charset="0"/>
              </a:rPr>
              <a:t>Наразі всі злочини військовослужбовців Збройних сил РФ проти дітей ретельно фіксуються й документуються правоохоронними органами України, правозахисними організаціями та інституціями. Така діяльність забезпечує створення незаперечної доказової бази вчинення представниками Росії міжнародних злочинів проти дітей в Україні.</a:t>
            </a:r>
            <a:r>
              <a:rPr lang="uk-UA" dirty="0">
                <a:solidFill>
                  <a:schemeClr val="accent2">
                    <a:lumMod val="75000"/>
                  </a:schemeClr>
                </a:solidFill>
                <a:latin typeface="Lora-Regular"/>
                <a:ea typeface="Times New Roman" panose="02020603050405020304" pitchFamily="18" charset="0"/>
                <a:cs typeface="Times New Roman" panose="02020603050405020304" pitchFamily="18" charset="0"/>
              </a:rPr>
              <a:t> </a:t>
            </a:r>
            <a:r>
              <a:rPr lang="uk-UA" b="1" dirty="0">
                <a:solidFill>
                  <a:schemeClr val="accent2">
                    <a:lumMod val="75000"/>
                  </a:schemeClr>
                </a:solidFill>
                <a:latin typeface="Lora-Regular"/>
                <a:ea typeface="Times New Roman" panose="02020603050405020304" pitchFamily="18" charset="0"/>
                <a:cs typeface="Times New Roman" panose="02020603050405020304" pitchFamily="18" charset="0"/>
              </a:rPr>
              <a:t>Доказова база буде використана Офісом Прокурора МКС, правоохоронними органами України та іноземних держав (за принципом універсальної юрисдикції) для притягнення воєнних злочинців до кримінальної відповідальності.</a:t>
            </a:r>
            <a:endParaRPr lang="uk-UA" sz="12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1551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9634" y="335903"/>
            <a:ext cx="6096000" cy="569797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nSpc>
                <a:spcPct val="107000"/>
              </a:lnSpc>
              <a:spcAft>
                <a:spcPts val="800"/>
              </a:spcAft>
            </a:pPr>
            <a:r>
              <a:rPr lang="uk-UA" sz="2000" b="1" dirty="0">
                <a:solidFill>
                  <a:schemeClr val="accent2">
                    <a:lumMod val="75000"/>
                  </a:schemeClr>
                </a:solidFill>
                <a:latin typeface="Lora-Regular"/>
                <a:ea typeface="Times New Roman" panose="02020603050405020304" pitchFamily="18" charset="0"/>
                <a:cs typeface="Times New Roman" panose="02020603050405020304" pitchFamily="18" charset="0"/>
              </a:rPr>
              <a:t>Кримінальні провадження в Україні про воєнні злочини проти дітей</a:t>
            </a:r>
            <a:endParaRPr lang="uk-UA" sz="1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З 24 лютого 2022 року органи прокуратури активно фіксують факти вчинення воєнних злочинів проти дітей, більшість яких зареєстрована за статтею 438 Кримінального кодексу України (порушення законів та звичаїв війни, тобто вчинення воєнних злочинів). Згідно з даними ЄРДР на 8 квітня 2022 року, їх загальна кількість становить понад 300 кримінальних провадження.</a:t>
            </a:r>
          </a:p>
          <a:p>
            <a:pPr>
              <a:lnSpc>
                <a:spcPct val="107000"/>
              </a:lnSpc>
              <a:spcAft>
                <a:spcPts val="750"/>
              </a:spcAft>
            </a:pPr>
            <a:r>
              <a:rPr lang="uk-UA" dirty="0">
                <a:solidFill>
                  <a:schemeClr val="accent2">
                    <a:lumMod val="50000"/>
                  </a:schemeClr>
                </a:solidFill>
                <a:latin typeface="Times New Roman" panose="02020603050405020304" pitchFamily="18" charset="0"/>
                <a:cs typeface="Times New Roman" panose="02020603050405020304" pitchFamily="18" charset="0"/>
              </a:rPr>
              <a:t>Документування воєнних злочинів проти дітей здійснюється у межах п’яти видів серйозних порушень, відзначених раніше у статті: вбивства і каліцтва дітей (заподіяння їм шкоди внаслідок обстрілів), сексуального насильства проти дітей, напади на школи, лікарні (їх руйнування і пошкодження) та захищених осіб, які пов’язані з ними, викрадення дітей (примусове переміщення) і відмова у доступі до гуманітарної допомоги (умисне перешкоджання безпечній евакуації).</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6890" y="176845"/>
            <a:ext cx="5014367" cy="625348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55742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378" y="74236"/>
            <a:ext cx="12026535" cy="385387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07000"/>
              </a:lnSpc>
              <a:spcAft>
                <a:spcPts val="750"/>
              </a:spcAft>
            </a:pPr>
            <a:r>
              <a:rPr lang="uk-UA" dirty="0">
                <a:solidFill>
                  <a:schemeClr val="accent2">
                    <a:lumMod val="75000"/>
                  </a:schemeClr>
                </a:solidFill>
                <a:latin typeface="Lora-Regular"/>
                <a:ea typeface="Times New Roman" panose="02020603050405020304" pitchFamily="18" charset="0"/>
                <a:cs typeface="Times New Roman" panose="02020603050405020304" pitchFamily="18" charset="0"/>
              </a:rPr>
              <a:t>Наразі розслідуються вбивства дітей та заподіяння їм шкоди внаслідок обстрілів із застосуванням будь-якої зброї та техніки як безпосередньо, так і шляхом пошкодження будівель, транспорту.</a:t>
            </a:r>
          </a:p>
          <a:p>
            <a:pPr>
              <a:lnSpc>
                <a:spcPct val="107000"/>
              </a:lnSpc>
              <a:spcAft>
                <a:spcPts val="750"/>
              </a:spcAft>
            </a:pPr>
            <a:r>
              <a:rPr lang="uk-UA" dirty="0">
                <a:solidFill>
                  <a:schemeClr val="accent2">
                    <a:lumMod val="75000"/>
                  </a:schemeClr>
                </a:solidFill>
                <a:latin typeface="Lora-Regular"/>
                <a:ea typeface="Times New Roman" panose="02020603050405020304" pitchFamily="18" charset="0"/>
                <a:cs typeface="Times New Roman" panose="02020603050405020304" pitchFamily="18" charset="0"/>
              </a:rPr>
              <a:t>Інформація щодо кількості потерпілих дітей щоранку публікується на офіційному сайті Офісу генерального прокурора, і ця цифра добігає майже 500 дітей, загиблих та поранених. Тобто щодня в Україні від зброї російських військ гине щонайменше чотири дитини, ще семеро дітей отримують поранення, які є небезпечними для їхніх життя та здоров’я і часто призводять до інвалідності. Найбільше дітей постраждало в Київській, Донецькій, Харківській, Чернігівській, Миколаївській, Луганській, Херсонській, Запорізькій, Житомирській, Сумській областях та в місті Києві.</a:t>
            </a:r>
          </a:p>
          <a:p>
            <a:pPr>
              <a:lnSpc>
                <a:spcPct val="107000"/>
              </a:lnSpc>
              <a:spcAft>
                <a:spcPts val="750"/>
              </a:spcAft>
            </a:pPr>
            <a:r>
              <a:rPr lang="uk-UA" dirty="0">
                <a:solidFill>
                  <a:schemeClr val="accent2">
                    <a:lumMod val="75000"/>
                  </a:schemeClr>
                </a:solidFill>
                <a:latin typeface="Lora-Regular"/>
                <a:ea typeface="Times New Roman" panose="02020603050405020304" pitchFamily="18" charset="0"/>
                <a:cs typeface="Times New Roman" panose="02020603050405020304" pitchFamily="18" charset="0"/>
              </a:rPr>
              <a:t>Проте через неможливість огляду місць обстрілу й територій, на яких тривають активні бойові дії і які є тимчасово окупованими, зазначені дані не вважаються остаточними. Реальну кількість потерпілих можна буде встановити лише після завершення воєнних дій, обшуку зруйнованих об’єктів та ідентифікації загиблих цивільних осіб у таких містах як Маріуполь, Буча, Ворзель, Гостомель, Чернігів тощо.</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828" y="3841296"/>
            <a:ext cx="5363029" cy="30167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83188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412" y="305953"/>
            <a:ext cx="10058400" cy="6343850"/>
          </a:xfrm>
          <a:prstGeom prst="rect">
            <a:avLst/>
          </a:prstGeom>
        </p:spPr>
      </p:pic>
      <p:sp>
        <p:nvSpPr>
          <p:cNvPr id="4" name="Прямоугольник 3"/>
          <p:cNvSpPr/>
          <p:nvPr/>
        </p:nvSpPr>
        <p:spPr>
          <a:xfrm>
            <a:off x="65858" y="171717"/>
            <a:ext cx="3971108" cy="66123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07000"/>
              </a:lnSpc>
              <a:spcAft>
                <a:spcPts val="750"/>
              </a:spcAft>
            </a:pPr>
            <a:r>
              <a:rPr lang="uk-UA" dirty="0">
                <a:solidFill>
                  <a:schemeClr val="accent2">
                    <a:lumMod val="75000"/>
                  </a:schemeClr>
                </a:solidFill>
                <a:latin typeface="Lora-Regular"/>
                <a:ea typeface="Times New Roman" panose="02020603050405020304" pitchFamily="18" charset="0"/>
                <a:cs typeface="Times New Roman" panose="02020603050405020304" pitchFamily="18" charset="0"/>
              </a:rPr>
              <a:t>Міжнародна кримінальна відповідальність вищого військового і політичного керівництва Росії за серйозні порушення міжнародного гуманітарного права (тобто за вчинення воєнних злочинів), зокрема і злочинів проти дітей, а також кримінальна відповідальність кожного російського військовослужбовця, котрий вчинив воєнний злочин, — це питання часу. Для забезпечення її Міжнародний кримінальний суд уже здійснює розслідування, іноземні правоохоронні органи відкривають провадження проти військовослужбовців РФ, а українські правоохоронні органи розслідують сотні злочинів щодо порушення законів і звичаїв війни, тобто вчинення воєнних злочинів.</a:t>
            </a:r>
          </a:p>
        </p:txBody>
      </p:sp>
    </p:spTree>
    <p:extLst>
      <p:ext uri="{BB962C8B-B14F-4D97-AF65-F5344CB8AC3E}">
        <p14:creationId xmlns:p14="http://schemas.microsoft.com/office/powerpoint/2010/main" val="4259752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6505" y="520813"/>
            <a:ext cx="9601196" cy="1303867"/>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pPr algn="l"/>
            <a:r>
              <a:rPr lang="uk-UA" b="1" dirty="0">
                <a:solidFill>
                  <a:schemeClr val="bg1"/>
                </a:solidFill>
              </a:rPr>
              <a:t>Дякую за увагу.</a:t>
            </a:r>
            <a:br>
              <a:rPr lang="uk-UA" b="1">
                <a:solidFill>
                  <a:schemeClr val="bg1"/>
                </a:solidFill>
              </a:rPr>
            </a:br>
            <a:endParaRPr lang="uk-UA" b="1" dirty="0">
              <a:solidFill>
                <a:schemeClr val="bg1"/>
              </a:solidFill>
            </a:endParaRPr>
          </a:p>
        </p:txBody>
      </p:sp>
      <p:sp>
        <p:nvSpPr>
          <p:cNvPr id="4" name="Прямокутник 3"/>
          <p:cNvSpPr/>
          <p:nvPr/>
        </p:nvSpPr>
        <p:spPr>
          <a:xfrm>
            <a:off x="683741" y="1904135"/>
            <a:ext cx="10666396" cy="4801314"/>
          </a:xfrm>
          <a:prstGeom prst="rect">
            <a:avLst/>
          </a:prstGeom>
        </p:spPr>
        <p:txBody>
          <a:bodyPr wrap="square">
            <a:spAutoFit/>
          </a:bodyPr>
          <a:lstStyle/>
          <a:p>
            <a:r>
              <a:rPr lang="uk-UA" sz="3600" b="1" dirty="0">
                <a:solidFill>
                  <a:srgbClr val="ED8428"/>
                </a:solidFill>
              </a:rPr>
              <a:t>Список  використаної літератури</a:t>
            </a:r>
          </a:p>
          <a:p>
            <a:endParaRPr lang="uk-UA" dirty="0"/>
          </a:p>
          <a:p>
            <a:r>
              <a:rPr lang="uk-UA" b="1" dirty="0">
                <a:solidFill>
                  <a:schemeClr val="accent6">
                    <a:lumMod val="50000"/>
                  </a:schemeClr>
                </a:solidFill>
                <a:latin typeface="Times New Roman" panose="02020603050405020304" pitchFamily="18" charset="0"/>
                <a:cs typeface="Times New Roman" panose="02020603050405020304" pitchFamily="18" charset="0"/>
              </a:rPr>
              <a:t>1)Громадянська освіта. 3</a:t>
            </a:r>
            <a:r>
              <a:rPr lang="en-US" b="1" dirty="0">
                <a:solidFill>
                  <a:schemeClr val="accent6">
                    <a:lumMod val="50000"/>
                  </a:schemeClr>
                </a:solidFill>
                <a:latin typeface="Times New Roman" panose="02020603050405020304" pitchFamily="18" charset="0"/>
                <a:cs typeface="Times New Roman" panose="02020603050405020304" pitchFamily="18" charset="0"/>
              </a:rPr>
              <a:t>D </a:t>
            </a:r>
            <a:r>
              <a:rPr lang="uk-UA" b="1" dirty="0">
                <a:solidFill>
                  <a:schemeClr val="accent6">
                    <a:lumMod val="50000"/>
                  </a:schemeClr>
                </a:solidFill>
                <a:latin typeface="Times New Roman" panose="02020603050405020304" pitchFamily="18" charset="0"/>
                <a:cs typeface="Times New Roman" panose="02020603050405020304" pitchFamily="18" charset="0"/>
              </a:rPr>
              <a:t>Демократії: думаємо, дбаємо, діємо : методичний посібник до курсу громадянської освіти для 10-го класу закладів загальної середньої освіти : в 7-ми частинах / П. Вербицька, О. </a:t>
            </a:r>
            <a:r>
              <a:rPr lang="uk-UA" b="1" dirty="0" err="1">
                <a:solidFill>
                  <a:schemeClr val="accent6">
                    <a:lumMod val="50000"/>
                  </a:schemeClr>
                </a:solidFill>
                <a:latin typeface="Times New Roman" panose="02020603050405020304" pitchFamily="18" charset="0"/>
                <a:cs typeface="Times New Roman" panose="02020603050405020304" pitchFamily="18" charset="0"/>
              </a:rPr>
              <a:t>Волошенюк</a:t>
            </a:r>
            <a:r>
              <a:rPr lang="uk-UA" b="1" dirty="0">
                <a:solidFill>
                  <a:schemeClr val="accent6">
                    <a:lumMod val="50000"/>
                  </a:schemeClr>
                </a:solidFill>
                <a:latin typeface="Times New Roman" panose="02020603050405020304" pitchFamily="18" charset="0"/>
                <a:cs typeface="Times New Roman" panose="02020603050405020304" pitchFamily="18" charset="0"/>
              </a:rPr>
              <a:t>, Г. </a:t>
            </a:r>
            <a:r>
              <a:rPr lang="uk-UA" b="1" dirty="0" err="1">
                <a:solidFill>
                  <a:schemeClr val="accent6">
                    <a:lumMod val="50000"/>
                  </a:schemeClr>
                </a:solidFill>
                <a:latin typeface="Times New Roman" panose="02020603050405020304" pitchFamily="18" charset="0"/>
                <a:cs typeface="Times New Roman" panose="02020603050405020304" pitchFamily="18" charset="0"/>
              </a:rPr>
              <a:t>Горленко</a:t>
            </a:r>
            <a:r>
              <a:rPr lang="uk-UA" b="1" dirty="0">
                <a:solidFill>
                  <a:schemeClr val="accent6">
                    <a:lumMod val="50000"/>
                  </a:schemeClr>
                </a:solidFill>
                <a:latin typeface="Times New Roman" panose="02020603050405020304" pitchFamily="18" charset="0"/>
                <a:cs typeface="Times New Roman" panose="02020603050405020304" pitchFamily="18" charset="0"/>
              </a:rPr>
              <a:t> та ін. ; за ред. П. </a:t>
            </a:r>
            <a:r>
              <a:rPr lang="uk-UA" b="1" dirty="0" err="1">
                <a:solidFill>
                  <a:schemeClr val="accent6">
                    <a:lumMod val="50000"/>
                  </a:schemeClr>
                </a:solidFill>
                <a:latin typeface="Times New Roman" panose="02020603050405020304" pitchFamily="18" charset="0"/>
                <a:cs typeface="Times New Roman" panose="02020603050405020304" pitchFamily="18" charset="0"/>
              </a:rPr>
              <a:t>Кендзьора</a:t>
            </a:r>
            <a:r>
              <a:rPr lang="uk-UA" b="1" dirty="0">
                <a:solidFill>
                  <a:schemeClr val="accent6">
                    <a:lumMod val="50000"/>
                  </a:schemeClr>
                </a:solidFill>
                <a:latin typeface="Times New Roman" panose="02020603050405020304" pitchFamily="18" charset="0"/>
                <a:cs typeface="Times New Roman" panose="02020603050405020304" pitchFamily="18" charset="0"/>
              </a:rPr>
              <a:t>. — Львів : ВД «Панорама», 2018. </a:t>
            </a:r>
          </a:p>
          <a:p>
            <a:endParaRPr lang="uk-UA" b="1" dirty="0">
              <a:solidFill>
                <a:schemeClr val="accent6">
                  <a:lumMod val="50000"/>
                </a:schemeClr>
              </a:solidFill>
              <a:latin typeface="Times New Roman" panose="02020603050405020304" pitchFamily="18" charset="0"/>
              <a:cs typeface="Times New Roman" panose="02020603050405020304" pitchFamily="18" charset="0"/>
            </a:endParaRPr>
          </a:p>
          <a:p>
            <a:endParaRPr lang="uk-UA" b="1" dirty="0">
              <a:solidFill>
                <a:schemeClr val="accent6">
                  <a:lumMod val="50000"/>
                </a:schemeClr>
              </a:solidFill>
              <a:latin typeface="Times New Roman" panose="02020603050405020304" pitchFamily="18" charset="0"/>
              <a:cs typeface="Times New Roman" panose="02020603050405020304" pitchFamily="18" charset="0"/>
            </a:endParaRPr>
          </a:p>
          <a:p>
            <a:r>
              <a:rPr lang="uk-UA" b="1" dirty="0">
                <a:solidFill>
                  <a:schemeClr val="accent6">
                    <a:lumMod val="50000"/>
                  </a:schemeClr>
                </a:solidFill>
                <a:latin typeface="Times New Roman" panose="02020603050405020304" pitchFamily="18" charset="0"/>
                <a:cs typeface="Times New Roman" panose="02020603050405020304" pitchFamily="18" charset="0"/>
              </a:rPr>
              <a:t>2)Матеріали із загальнодоступної вільної багатомовної онлайн-енциклопедії-</a:t>
            </a:r>
            <a:r>
              <a:rPr lang="uk-UA" b="1" dirty="0" err="1">
                <a:solidFill>
                  <a:schemeClr val="accent6">
                    <a:lumMod val="50000"/>
                  </a:schemeClr>
                </a:solidFill>
                <a:latin typeface="Times New Roman" panose="02020603050405020304" pitchFamily="18" charset="0"/>
                <a:cs typeface="Times New Roman" panose="02020603050405020304" pitchFamily="18" charset="0"/>
              </a:rPr>
              <a:t>Вікіпедії</a:t>
            </a:r>
            <a:r>
              <a:rPr lang="uk-UA" b="1" dirty="0">
                <a:solidFill>
                  <a:schemeClr val="accent6">
                    <a:lumMod val="50000"/>
                  </a:schemeClr>
                </a:solidFill>
                <a:latin typeface="Times New Roman" panose="02020603050405020304" pitchFamily="18" charset="0"/>
                <a:cs typeface="Times New Roman" panose="02020603050405020304" pitchFamily="18" charset="0"/>
              </a:rPr>
              <a:t>.</a:t>
            </a:r>
          </a:p>
          <a:p>
            <a:endParaRPr lang="uk-UA" b="1" dirty="0">
              <a:solidFill>
                <a:schemeClr val="accent6">
                  <a:lumMod val="50000"/>
                </a:schemeClr>
              </a:solidFill>
              <a:latin typeface="Times New Roman" panose="02020603050405020304" pitchFamily="18" charset="0"/>
              <a:cs typeface="Times New Roman" panose="02020603050405020304" pitchFamily="18" charset="0"/>
            </a:endParaRPr>
          </a:p>
          <a:p>
            <a:r>
              <a:rPr lang="uk-UA" b="1" dirty="0">
                <a:solidFill>
                  <a:schemeClr val="accent6">
                    <a:lumMod val="50000"/>
                  </a:schemeClr>
                </a:solidFill>
                <a:latin typeface="Times New Roman" panose="02020603050405020304" pitchFamily="18" charset="0"/>
                <a:cs typeface="Times New Roman" panose="02020603050405020304" pitchFamily="18" charset="0"/>
              </a:rPr>
              <a:t>3)Фото, </a:t>
            </a:r>
            <a:r>
              <a:rPr lang="uk-UA" b="1" dirty="0" err="1">
                <a:solidFill>
                  <a:schemeClr val="accent6">
                    <a:lumMod val="50000"/>
                  </a:schemeClr>
                </a:solidFill>
                <a:latin typeface="Times New Roman" panose="02020603050405020304" pitchFamily="18" charset="0"/>
                <a:cs typeface="Times New Roman" panose="02020603050405020304" pitchFamily="18" charset="0"/>
              </a:rPr>
              <a:t>плакати,карикатури</a:t>
            </a:r>
            <a:r>
              <a:rPr lang="uk-UA" b="1" dirty="0">
                <a:solidFill>
                  <a:schemeClr val="accent6">
                    <a:lumMod val="50000"/>
                  </a:schemeClr>
                </a:solidFill>
                <a:latin typeface="Times New Roman" panose="02020603050405020304" pitchFamily="18" charset="0"/>
                <a:cs typeface="Times New Roman" panose="02020603050405020304" pitchFamily="18" charset="0"/>
              </a:rPr>
              <a:t> з </a:t>
            </a:r>
            <a:r>
              <a:rPr lang="uk-UA" b="1" dirty="0" err="1">
                <a:solidFill>
                  <a:schemeClr val="accent6">
                    <a:lumMod val="50000"/>
                  </a:schemeClr>
                </a:solidFill>
                <a:latin typeface="Times New Roman" panose="02020603050405020304" pitchFamily="18" charset="0"/>
                <a:cs typeface="Times New Roman" panose="02020603050405020304" pitchFamily="18" charset="0"/>
              </a:rPr>
              <a:t>всесвітної</a:t>
            </a:r>
            <a:r>
              <a:rPr lang="uk-UA" b="1" dirty="0">
                <a:solidFill>
                  <a:schemeClr val="accent6">
                    <a:lumMod val="50000"/>
                  </a:schemeClr>
                </a:solidFill>
                <a:latin typeface="Times New Roman" panose="02020603050405020304" pitchFamily="18" charset="0"/>
                <a:cs typeface="Times New Roman" panose="02020603050405020304" pitchFamily="18" charset="0"/>
              </a:rPr>
              <a:t> системи сполучених комп'ютерних мереж інтернет, що заходяться у вільному доступі. </a:t>
            </a:r>
          </a:p>
          <a:p>
            <a:endParaRPr lang="uk-UA" b="1" dirty="0">
              <a:solidFill>
                <a:schemeClr val="accent6">
                  <a:lumMod val="50000"/>
                </a:schemeClr>
              </a:solidFill>
              <a:latin typeface="Times New Roman" panose="02020603050405020304" pitchFamily="18" charset="0"/>
              <a:cs typeface="Times New Roman" panose="02020603050405020304" pitchFamily="18" charset="0"/>
            </a:endParaRPr>
          </a:p>
          <a:p>
            <a:r>
              <a:rPr lang="uk-UA" b="1" dirty="0">
                <a:solidFill>
                  <a:schemeClr val="accent6">
                    <a:lumMod val="50000"/>
                  </a:schemeClr>
                </a:solidFill>
                <a:latin typeface="Times New Roman" panose="02020603050405020304" pitchFamily="18" charset="0"/>
                <a:cs typeface="Times New Roman" panose="02020603050405020304" pitchFamily="18" charset="0"/>
              </a:rPr>
              <a:t>4) </a:t>
            </a:r>
            <a:r>
              <a:rPr lang="en-US" b="1" dirty="0">
                <a:solidFill>
                  <a:schemeClr val="accent6">
                    <a:lumMod val="50000"/>
                  </a:schemeClr>
                </a:solidFill>
                <a:latin typeface="Times New Roman" panose="02020603050405020304" pitchFamily="18" charset="0"/>
                <a:cs typeface="Times New Roman" panose="02020603050405020304" pitchFamily="18" charset="0"/>
              </a:rPr>
              <a:t>https://zn.ua/ukr/LAW/diti-pid-rosijskim-pritsilom.html</a:t>
            </a:r>
            <a:endParaRPr lang="uk-UA" b="1" dirty="0">
              <a:solidFill>
                <a:schemeClr val="accent6">
                  <a:lumMod val="50000"/>
                </a:schemeClr>
              </a:solidFill>
              <a:latin typeface="Times New Roman" panose="02020603050405020304" pitchFamily="18" charset="0"/>
              <a:cs typeface="Times New Roman" panose="02020603050405020304" pitchFamily="18" charset="0"/>
            </a:endParaRPr>
          </a:p>
          <a:p>
            <a:endParaRPr lang="uk-UA" dirty="0"/>
          </a:p>
          <a:p>
            <a:endParaRPr lang="uk-UA" dirty="0"/>
          </a:p>
          <a:p>
            <a:endParaRPr lang="uk-UA" dirty="0"/>
          </a:p>
        </p:txBody>
      </p:sp>
    </p:spTree>
    <p:extLst>
      <p:ext uri="{BB962C8B-B14F-4D97-AF65-F5344CB8AC3E}">
        <p14:creationId xmlns:p14="http://schemas.microsoft.com/office/powerpoint/2010/main" val="316997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7880" y="462037"/>
            <a:ext cx="10840995" cy="1384995"/>
          </a:xfrm>
          <a:prstGeom prst="rect">
            <a:avLst/>
          </a:prstGeom>
          <a:noFill/>
        </p:spPr>
        <p:txBody>
          <a:bodyPr wrap="square" rtlCol="0">
            <a:spAutoFit/>
          </a:bodyPr>
          <a:lstStyle/>
          <a:p>
            <a:r>
              <a:rPr lang="ru-RU" sz="2800" dirty="0" err="1">
                <a:solidFill>
                  <a:schemeClr val="accent2">
                    <a:lumMod val="75000"/>
                  </a:schemeClr>
                </a:solidFill>
                <a:latin typeface="Monotype Corsiva" panose="03010101010201010101" pitchFamily="66" charset="0"/>
              </a:rPr>
              <a:t>Міжнародні</a:t>
            </a:r>
            <a:r>
              <a:rPr lang="ru-RU" sz="2800" dirty="0">
                <a:solidFill>
                  <a:schemeClr val="accent2">
                    <a:lumMod val="75000"/>
                  </a:schemeClr>
                </a:solidFill>
                <a:latin typeface="Monotype Corsiva" panose="03010101010201010101" pitchFamily="66" charset="0"/>
              </a:rPr>
              <a:t> </a:t>
            </a:r>
            <a:r>
              <a:rPr lang="ru-RU" sz="2800" dirty="0" err="1">
                <a:solidFill>
                  <a:schemeClr val="accent2">
                    <a:lumMod val="75000"/>
                  </a:schemeClr>
                </a:solidFill>
                <a:latin typeface="Monotype Corsiva" panose="03010101010201010101" pitchFamily="66" charset="0"/>
              </a:rPr>
              <a:t>механізми</a:t>
            </a:r>
            <a:r>
              <a:rPr lang="ru-RU" sz="2800" dirty="0">
                <a:solidFill>
                  <a:schemeClr val="accent2">
                    <a:lumMod val="75000"/>
                  </a:schemeClr>
                </a:solidFill>
                <a:latin typeface="Monotype Corsiva" panose="03010101010201010101" pitchFamily="66" charset="0"/>
              </a:rPr>
              <a:t> </a:t>
            </a:r>
            <a:r>
              <a:rPr lang="ru-RU" sz="2800" dirty="0" err="1">
                <a:solidFill>
                  <a:schemeClr val="accent2">
                    <a:lumMod val="75000"/>
                  </a:schemeClr>
                </a:solidFill>
                <a:latin typeface="Monotype Corsiva" panose="03010101010201010101" pitchFamily="66" charset="0"/>
              </a:rPr>
              <a:t>захисту</a:t>
            </a:r>
            <a:r>
              <a:rPr lang="ru-RU" sz="2800" dirty="0">
                <a:solidFill>
                  <a:schemeClr val="accent2">
                    <a:lumMod val="75000"/>
                  </a:schemeClr>
                </a:solidFill>
                <a:latin typeface="Monotype Corsiva" panose="03010101010201010101" pitchFamily="66" charset="0"/>
              </a:rPr>
              <a:t> прав </a:t>
            </a:r>
            <a:r>
              <a:rPr lang="ru-RU" sz="2800" dirty="0" err="1">
                <a:solidFill>
                  <a:schemeClr val="accent2">
                    <a:lumMod val="75000"/>
                  </a:schemeClr>
                </a:solidFill>
                <a:latin typeface="Monotype Corsiva" panose="03010101010201010101" pitchFamily="66" charset="0"/>
              </a:rPr>
              <a:t>людини</a:t>
            </a:r>
            <a:r>
              <a:rPr lang="ru-RU" sz="2800" dirty="0">
                <a:solidFill>
                  <a:schemeClr val="accent2">
                    <a:lumMod val="75000"/>
                  </a:schemeClr>
                </a:solidFill>
                <a:latin typeface="Monotype Corsiva" panose="03010101010201010101" pitchFamily="66" charset="0"/>
              </a:rPr>
              <a:t> </a:t>
            </a:r>
            <a:r>
              <a:rPr lang="ru-RU" sz="2800" dirty="0">
                <a:solidFill>
                  <a:schemeClr val="accent2">
                    <a:lumMod val="75000"/>
                  </a:schemeClr>
                </a:solidFill>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це</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спеціалізовані</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міжнародні</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інструменти</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організації</a:t>
            </a:r>
            <a:r>
              <a:rPr lang="ru-RU" sz="2800" dirty="0">
                <a:solidFill>
                  <a:schemeClr val="accent2">
                    <a:lumMod val="75000"/>
                  </a:schemeClr>
                </a:solidFill>
                <a:latin typeface="Times New Roman" panose="02020603050405020304" pitchFamily="18" charset="0"/>
                <a:cs typeface="Times New Roman" panose="02020603050405020304" pitchFamily="18" charset="0"/>
              </a:rPr>
              <a:t> та установи,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які</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безпосередньо</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займаються</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захистом</a:t>
            </a:r>
            <a:r>
              <a:rPr lang="ru-RU" sz="2800" dirty="0">
                <a:solidFill>
                  <a:schemeClr val="accent2">
                    <a:lumMod val="75000"/>
                  </a:schemeClr>
                </a:solidFill>
                <a:latin typeface="Times New Roman" panose="02020603050405020304" pitchFamily="18" charset="0"/>
                <a:cs typeface="Times New Roman" panose="02020603050405020304" pitchFamily="18" charset="0"/>
              </a:rPr>
              <a:t> прав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люд</a:t>
            </a:r>
            <a:r>
              <a:rPr lang="ru-RU" sz="2800" dirty="0" err="1">
                <a:solidFill>
                  <a:schemeClr val="accent2">
                    <a:lumMod val="75000"/>
                  </a:schemeClr>
                </a:solidFill>
              </a:rPr>
              <a:t>ини</a:t>
            </a:r>
            <a:r>
              <a:rPr lang="ru-RU" dirty="0">
                <a:solidFill>
                  <a:schemeClr val="accent2">
                    <a:lumMod val="75000"/>
                  </a:schemeClr>
                </a:solidFill>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566" y="1930030"/>
            <a:ext cx="8666205" cy="482734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36436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649" y="288458"/>
            <a:ext cx="4271638" cy="18158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ru-RU" sz="2800" dirty="0" err="1">
                <a:solidFill>
                  <a:schemeClr val="accent2">
                    <a:lumMod val="75000"/>
                  </a:schemeClr>
                </a:solidFill>
                <a:latin typeface="Times New Roman" panose="02020603050405020304" pitchFamily="18" charset="0"/>
                <a:cs typeface="Times New Roman" panose="02020603050405020304" pitchFamily="18" charset="0"/>
              </a:rPr>
              <a:t>Залежно</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від</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рівня</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реалізації</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механізмів</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захисту</a:t>
            </a:r>
            <a:r>
              <a:rPr lang="ru-RU" sz="2800" dirty="0">
                <a:solidFill>
                  <a:schemeClr val="accent2">
                    <a:lumMod val="75000"/>
                  </a:schemeClr>
                </a:solidFill>
                <a:latin typeface="Times New Roman" panose="02020603050405020304" pitchFamily="18" charset="0"/>
                <a:cs typeface="Times New Roman" panose="02020603050405020304" pitchFamily="18" charset="0"/>
              </a:rPr>
              <a:t> прав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людини</a:t>
            </a:r>
            <a:r>
              <a:rPr lang="ru-RU" sz="2800" dirty="0">
                <a:solidFill>
                  <a:schemeClr val="accent2">
                    <a:lumMod val="75000"/>
                  </a:schemeClr>
                </a:solidFill>
                <a:latin typeface="Times New Roman" panose="02020603050405020304" pitchFamily="18" charset="0"/>
                <a:cs typeface="Times New Roman" panose="02020603050405020304" pitchFamily="18" charset="0"/>
              </a:rPr>
              <a:t> </a:t>
            </a:r>
            <a:r>
              <a:rPr lang="ru-RU" sz="2800" dirty="0" err="1">
                <a:solidFill>
                  <a:schemeClr val="accent2">
                    <a:lumMod val="75000"/>
                  </a:schemeClr>
                </a:solidFill>
                <a:latin typeface="Times New Roman" panose="02020603050405020304" pitchFamily="18" charset="0"/>
                <a:cs typeface="Times New Roman" panose="02020603050405020304" pitchFamily="18" charset="0"/>
              </a:rPr>
              <a:t>розрізняються</a:t>
            </a:r>
            <a:r>
              <a:rPr lang="ru-RU" sz="2800" dirty="0">
                <a:solidFill>
                  <a:schemeClr val="accent2">
                    <a:lumMod val="75000"/>
                  </a:schemeClr>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200004" y="2525847"/>
            <a:ext cx="6768752" cy="18158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571500" indent="-571500" algn="just">
              <a:buFont typeface="Arial" panose="020B0604020202020204" pitchFamily="34" charset="0"/>
              <a:buChar char="•"/>
            </a:pPr>
            <a:r>
              <a:rPr lang="ru-RU" sz="2800" i="1" dirty="0" err="1">
                <a:solidFill>
                  <a:schemeClr val="accent5">
                    <a:lumMod val="50000"/>
                  </a:schemeClr>
                </a:solidFill>
                <a:latin typeface="Times New Roman" panose="02020603050405020304" pitchFamily="18" charset="0"/>
                <a:cs typeface="Times New Roman" panose="02020603050405020304" pitchFamily="18" charset="0"/>
              </a:rPr>
              <a:t>універсальні</a:t>
            </a:r>
            <a:r>
              <a:rPr lang="ru-RU" sz="2800" i="1" dirty="0">
                <a:solidFill>
                  <a:schemeClr val="accent5">
                    <a:lumMod val="50000"/>
                  </a:schemeClr>
                </a:solidFill>
                <a:latin typeface="Times New Roman" panose="02020603050405020304" pitchFamily="18" charset="0"/>
                <a:cs typeface="Times New Roman" panose="02020603050405020304" pitchFamily="18" charset="0"/>
              </a:rPr>
              <a:t> </a:t>
            </a:r>
            <a:r>
              <a:rPr lang="ru-RU" sz="2800" i="1" dirty="0" err="1">
                <a:solidFill>
                  <a:schemeClr val="accent5">
                    <a:lumMod val="50000"/>
                  </a:schemeClr>
                </a:solidFill>
                <a:latin typeface="Times New Roman" panose="02020603050405020304" pitchFamily="18" charset="0"/>
                <a:cs typeface="Times New Roman" panose="02020603050405020304" pitchFamily="18" charset="0"/>
              </a:rPr>
              <a:t>механізми</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які</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діють</a:t>
            </a:r>
            <a:r>
              <a:rPr lang="ru-RU" sz="2800" dirty="0">
                <a:solidFill>
                  <a:schemeClr val="accent5">
                    <a:lumMod val="50000"/>
                  </a:schemeClr>
                </a:solidFill>
                <a:latin typeface="Times New Roman" panose="02020603050405020304" pitchFamily="18" charset="0"/>
                <a:cs typeface="Times New Roman" panose="02020603050405020304" pitchFamily="18" charset="0"/>
              </a:rPr>
              <a:t> на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рівні</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всього</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світу</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p>
          <a:p>
            <a:pPr marL="571500" indent="-571500" algn="just">
              <a:buFont typeface="Arial" panose="020B0604020202020204" pitchFamily="34" charset="0"/>
              <a:buChar char="•"/>
            </a:pPr>
            <a:r>
              <a:rPr lang="ru-RU" sz="2800" i="1" dirty="0" err="1">
                <a:solidFill>
                  <a:schemeClr val="accent5">
                    <a:lumMod val="50000"/>
                  </a:schemeClr>
                </a:solidFill>
                <a:latin typeface="Times New Roman" panose="02020603050405020304" pitchFamily="18" charset="0"/>
                <a:cs typeface="Times New Roman" panose="02020603050405020304" pitchFamily="18" charset="0"/>
              </a:rPr>
              <a:t>регіональні</a:t>
            </a:r>
            <a:r>
              <a:rPr lang="ru-RU" sz="2800" i="1" dirty="0">
                <a:solidFill>
                  <a:schemeClr val="accent5">
                    <a:lumMod val="50000"/>
                  </a:schemeClr>
                </a:solidFill>
                <a:latin typeface="Times New Roman" panose="02020603050405020304" pitchFamily="18" charset="0"/>
                <a:cs typeface="Times New Roman" panose="02020603050405020304" pitchFamily="18" charset="0"/>
              </a:rPr>
              <a:t> </a:t>
            </a:r>
            <a:r>
              <a:rPr lang="ru-RU" sz="2800" i="1" dirty="0" err="1">
                <a:solidFill>
                  <a:schemeClr val="accent5">
                    <a:lumMod val="50000"/>
                  </a:schemeClr>
                </a:solidFill>
                <a:latin typeface="Times New Roman" panose="02020603050405020304" pitchFamily="18" charset="0"/>
                <a:cs typeface="Times New Roman" panose="02020603050405020304" pitchFamily="18" charset="0"/>
              </a:rPr>
              <a:t>механізми</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що</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діють</a:t>
            </a:r>
            <a:r>
              <a:rPr lang="ru-RU" sz="2800" dirty="0">
                <a:solidFill>
                  <a:schemeClr val="accent5">
                    <a:lumMod val="50000"/>
                  </a:schemeClr>
                </a:solidFill>
                <a:latin typeface="Times New Roman" panose="02020603050405020304" pitchFamily="18" charset="0"/>
                <a:cs typeface="Times New Roman" panose="02020603050405020304" pitchFamily="18" charset="0"/>
              </a:rPr>
              <a:t> на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території</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певного</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регіону</a:t>
            </a:r>
            <a:endParaRPr lang="ru-RU"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164" y="0"/>
            <a:ext cx="11392928" cy="6858000"/>
          </a:xfrm>
          <a:prstGeom prst="rect">
            <a:avLst/>
          </a:prstGeom>
        </p:spPr>
      </p:pic>
    </p:spTree>
    <p:extLst>
      <p:ext uri="{BB962C8B-B14F-4D97-AF65-F5344CB8AC3E}">
        <p14:creationId xmlns:p14="http://schemas.microsoft.com/office/powerpoint/2010/main" val="388566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84395" y="645938"/>
            <a:ext cx="10591607" cy="95410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0"/>
            <a:r>
              <a:rPr lang="ru-RU" sz="2800" dirty="0" err="1">
                <a:solidFill>
                  <a:schemeClr val="accent5">
                    <a:lumMod val="50000"/>
                  </a:schemeClr>
                </a:solidFill>
                <a:latin typeface="Times New Roman" panose="02020603050405020304" pitchFamily="18" charset="0"/>
                <a:cs typeface="Times New Roman" panose="02020603050405020304" pitchFamily="18" charset="0"/>
              </a:rPr>
              <a:t>Залежно</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від</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підстав</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створення</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міжнародні</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органи</a:t>
            </a:r>
            <a:r>
              <a:rPr lang="ru-RU" sz="2800" dirty="0">
                <a:solidFill>
                  <a:schemeClr val="accent5">
                    <a:lumMod val="50000"/>
                  </a:schemeClr>
                </a:solidFill>
                <a:latin typeface="Times New Roman" panose="02020603050405020304" pitchFamily="18" charset="0"/>
                <a:cs typeface="Times New Roman" panose="02020603050405020304" pitchFamily="18" charset="0"/>
              </a:rPr>
              <a:t> та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організації</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спрямовані</a:t>
            </a:r>
            <a:r>
              <a:rPr lang="ru-RU" sz="2800" dirty="0">
                <a:solidFill>
                  <a:schemeClr val="accent5">
                    <a:lumMod val="50000"/>
                  </a:schemeClr>
                </a:solidFill>
                <a:latin typeface="Times New Roman" panose="02020603050405020304" pitchFamily="18" charset="0"/>
                <a:cs typeface="Times New Roman" panose="02020603050405020304" pitchFamily="18" charset="0"/>
              </a:rPr>
              <a:t> на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захист</a:t>
            </a:r>
            <a:r>
              <a:rPr lang="ru-RU" sz="2800" dirty="0">
                <a:solidFill>
                  <a:schemeClr val="accent5">
                    <a:lumMod val="50000"/>
                  </a:schemeClr>
                </a:solidFill>
                <a:latin typeface="Times New Roman" panose="02020603050405020304" pitchFamily="18" charset="0"/>
                <a:cs typeface="Times New Roman" panose="02020603050405020304" pitchFamily="18" charset="0"/>
              </a:rPr>
              <a:t> прав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людини</a:t>
            </a:r>
            <a:r>
              <a:rPr lang="ru-RU" sz="2800" dirty="0">
                <a:solidFill>
                  <a:schemeClr val="accent5">
                    <a:lumMod val="50000"/>
                  </a:schemeClr>
                </a:solidFill>
                <a:latin typeface="Times New Roman" panose="02020603050405020304" pitchFamily="18" charset="0"/>
                <a:cs typeface="Times New Roman" panose="02020603050405020304" pitchFamily="18" charset="0"/>
              </a:rPr>
              <a:t>,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поділяються</a:t>
            </a:r>
            <a:r>
              <a:rPr lang="ru-RU" sz="2800" dirty="0">
                <a:solidFill>
                  <a:schemeClr val="accent5">
                    <a:lumMod val="50000"/>
                  </a:schemeClr>
                </a:solidFill>
                <a:latin typeface="Times New Roman" panose="02020603050405020304" pitchFamily="18" charset="0"/>
                <a:cs typeface="Times New Roman" panose="02020603050405020304" pitchFamily="18" charset="0"/>
              </a:rPr>
              <a:t> на два </a:t>
            </a:r>
            <a:r>
              <a:rPr lang="ru-RU" sz="2800" dirty="0" err="1">
                <a:solidFill>
                  <a:schemeClr val="accent5">
                    <a:lumMod val="50000"/>
                  </a:schemeClr>
                </a:solidFill>
                <a:latin typeface="Times New Roman" panose="02020603050405020304" pitchFamily="18" charset="0"/>
                <a:cs typeface="Times New Roman" panose="02020603050405020304" pitchFamily="18" charset="0"/>
              </a:rPr>
              <a:t>види</a:t>
            </a:r>
            <a:r>
              <a:rPr lang="ru-RU" sz="2800" dirty="0">
                <a:solidFill>
                  <a:schemeClr val="accent5">
                    <a:lumMod val="50000"/>
                  </a:schemeClr>
                </a:solidFill>
                <a:latin typeface="Times New Roman" panose="02020603050405020304" pitchFamily="18" charset="0"/>
                <a:cs typeface="Times New Roman" panose="02020603050405020304" pitchFamily="18" charset="0"/>
              </a:rPr>
              <a:t>:</a:t>
            </a:r>
          </a:p>
        </p:txBody>
      </p:sp>
      <p:sp>
        <p:nvSpPr>
          <p:cNvPr id="3" name="Прямоугольник 2"/>
          <p:cNvSpPr/>
          <p:nvPr/>
        </p:nvSpPr>
        <p:spPr>
          <a:xfrm>
            <a:off x="984395" y="2195153"/>
            <a:ext cx="5670376" cy="3046988"/>
          </a:xfrm>
          <a:prstGeom prst="rect">
            <a:avLst/>
          </a:prstGeom>
        </p:spPr>
        <p:txBody>
          <a:bodyPr wrap="square">
            <a:spAutoFit/>
          </a:bodyPr>
          <a:lstStyle/>
          <a:p>
            <a:pPr marL="457200" indent="-457200" defTabSz="914400">
              <a:buFont typeface="Arial" panose="020B0604020202020204" pitchFamily="34" charset="0"/>
              <a:buChar char="•"/>
              <a:defRPr/>
            </a:pPr>
            <a:r>
              <a:rPr lang="ru-RU" sz="3200" b="1" i="1" kern="0" dirty="0" err="1">
                <a:solidFill>
                  <a:schemeClr val="accent2">
                    <a:lumMod val="50000"/>
                  </a:schemeClr>
                </a:solidFill>
                <a:latin typeface="Times New Roman" panose="02020603050405020304" pitchFamily="18" charset="0"/>
                <a:cs typeface="Times New Roman" panose="02020603050405020304" pitchFamily="18" charset="0"/>
              </a:rPr>
              <a:t>конвенційні</a:t>
            </a:r>
            <a:r>
              <a:rPr lang="ru-RU" sz="3200" b="1" i="1" kern="0" dirty="0">
                <a:solidFill>
                  <a:schemeClr val="accent2">
                    <a:lumMod val="50000"/>
                  </a:schemeClr>
                </a:solidFill>
                <a:latin typeface="Times New Roman" panose="02020603050405020304" pitchFamily="18" charset="0"/>
                <a:cs typeface="Times New Roman" panose="02020603050405020304" pitchFamily="18" charset="0"/>
              </a:rPr>
              <a:t> </a:t>
            </a:r>
            <a:r>
              <a:rPr lang="ru-RU" sz="3200" b="1" i="1" kern="0" dirty="0" err="1">
                <a:solidFill>
                  <a:schemeClr val="accent2">
                    <a:lumMod val="50000"/>
                  </a:schemeClr>
                </a:solidFill>
                <a:latin typeface="Times New Roman" panose="02020603050405020304" pitchFamily="18" charset="0"/>
                <a:cs typeface="Times New Roman" panose="02020603050405020304" pitchFamily="18" charset="0"/>
              </a:rPr>
              <a:t>органи</a:t>
            </a:r>
            <a:r>
              <a:rPr lang="ru-RU" sz="3200" kern="0" dirty="0">
                <a:solidFill>
                  <a:schemeClr val="accent2">
                    <a:lumMod val="50000"/>
                  </a:schemeClr>
                </a:solidFill>
                <a:latin typeface="Times New Roman" panose="02020603050405020304" pitchFamily="18" charset="0"/>
                <a:cs typeface="Times New Roman" panose="02020603050405020304" pitchFamily="18" charset="0"/>
              </a:rPr>
              <a:t>, </a:t>
            </a:r>
            <a:r>
              <a:rPr lang="ru-RU" sz="3200" kern="0" dirty="0" err="1">
                <a:solidFill>
                  <a:schemeClr val="accent2">
                    <a:lumMod val="50000"/>
                  </a:schemeClr>
                </a:solidFill>
                <a:latin typeface="Times New Roman" panose="02020603050405020304" pitchFamily="18" charset="0"/>
                <a:cs typeface="Times New Roman" panose="02020603050405020304" pitchFamily="18" charset="0"/>
              </a:rPr>
              <a:t>утворені</a:t>
            </a:r>
            <a:r>
              <a:rPr lang="ru-RU" sz="3200" kern="0" dirty="0">
                <a:solidFill>
                  <a:schemeClr val="accent2">
                    <a:lumMod val="50000"/>
                  </a:schemeClr>
                </a:solidFill>
                <a:latin typeface="Times New Roman" panose="02020603050405020304" pitchFamily="18" charset="0"/>
                <a:cs typeface="Times New Roman" panose="02020603050405020304" pitchFamily="18" charset="0"/>
              </a:rPr>
              <a:t> на </a:t>
            </a:r>
            <a:r>
              <a:rPr lang="ru-RU" sz="3200" kern="0" dirty="0" err="1">
                <a:solidFill>
                  <a:schemeClr val="accent2">
                    <a:lumMod val="50000"/>
                  </a:schemeClr>
                </a:solidFill>
                <a:latin typeface="Times New Roman" panose="02020603050405020304" pitchFamily="18" charset="0"/>
                <a:cs typeface="Times New Roman" panose="02020603050405020304" pitchFamily="18" charset="0"/>
              </a:rPr>
              <a:t>підставі</a:t>
            </a:r>
            <a:r>
              <a:rPr lang="ru-RU" sz="3200" kern="0" dirty="0">
                <a:solidFill>
                  <a:schemeClr val="accent2">
                    <a:lumMod val="50000"/>
                  </a:schemeClr>
                </a:solidFill>
                <a:latin typeface="Times New Roman" panose="02020603050405020304" pitchFamily="18" charset="0"/>
                <a:cs typeface="Times New Roman" panose="02020603050405020304" pitchFamily="18" charset="0"/>
              </a:rPr>
              <a:t> </a:t>
            </a:r>
            <a:r>
              <a:rPr lang="ru-RU" sz="3200" kern="0" dirty="0" err="1">
                <a:solidFill>
                  <a:schemeClr val="accent2">
                    <a:lumMod val="50000"/>
                  </a:schemeClr>
                </a:solidFill>
                <a:latin typeface="Times New Roman" panose="02020603050405020304" pitchFamily="18" charset="0"/>
                <a:cs typeface="Times New Roman" panose="02020603050405020304" pitchFamily="18" charset="0"/>
              </a:rPr>
              <a:t>міжнародних</a:t>
            </a:r>
            <a:r>
              <a:rPr lang="ru-RU" sz="3200" kern="0" dirty="0">
                <a:solidFill>
                  <a:schemeClr val="accent2">
                    <a:lumMod val="50000"/>
                  </a:schemeClr>
                </a:solidFill>
                <a:latin typeface="Times New Roman" panose="02020603050405020304" pitchFamily="18" charset="0"/>
                <a:cs typeface="Times New Roman" panose="02020603050405020304" pitchFamily="18" charset="0"/>
              </a:rPr>
              <a:t> </a:t>
            </a:r>
            <a:r>
              <a:rPr lang="ru-RU" sz="3200" kern="0" dirty="0" err="1">
                <a:solidFill>
                  <a:schemeClr val="accent2">
                    <a:lumMod val="50000"/>
                  </a:schemeClr>
                </a:solidFill>
                <a:latin typeface="Times New Roman" panose="02020603050405020304" pitchFamily="18" charset="0"/>
                <a:cs typeface="Times New Roman" panose="02020603050405020304" pitchFamily="18" charset="0"/>
              </a:rPr>
              <a:t>договорів</a:t>
            </a:r>
            <a:r>
              <a:rPr lang="ru-RU" sz="3200" kern="0" dirty="0">
                <a:solidFill>
                  <a:schemeClr val="accent2">
                    <a:lumMod val="50000"/>
                  </a:schemeClr>
                </a:solidFill>
                <a:latin typeface="Times New Roman" panose="02020603050405020304" pitchFamily="18" charset="0"/>
                <a:cs typeface="Times New Roman" panose="02020603050405020304" pitchFamily="18" charset="0"/>
              </a:rPr>
              <a:t>. </a:t>
            </a:r>
          </a:p>
          <a:p>
            <a:pPr marL="457200" indent="-457200" defTabSz="914400">
              <a:buFont typeface="Arial" panose="020B0604020202020204" pitchFamily="34" charset="0"/>
              <a:buChar char="•"/>
              <a:defRPr/>
            </a:pPr>
            <a:r>
              <a:rPr lang="ru-RU" sz="3200" b="1" i="1" kern="0" dirty="0" err="1">
                <a:solidFill>
                  <a:schemeClr val="accent2">
                    <a:lumMod val="50000"/>
                  </a:schemeClr>
                </a:solidFill>
                <a:latin typeface="Times New Roman" panose="02020603050405020304" pitchFamily="18" charset="0"/>
                <a:cs typeface="Times New Roman" panose="02020603050405020304" pitchFamily="18" charset="0"/>
              </a:rPr>
              <a:t>органи</a:t>
            </a:r>
            <a:r>
              <a:rPr lang="ru-RU" sz="3200" b="1" i="1" kern="0" dirty="0">
                <a:solidFill>
                  <a:schemeClr val="accent2">
                    <a:lumMod val="50000"/>
                  </a:schemeClr>
                </a:solidFill>
                <a:latin typeface="Times New Roman" panose="02020603050405020304" pitchFamily="18" charset="0"/>
                <a:cs typeface="Times New Roman" panose="02020603050405020304" pitchFamily="18" charset="0"/>
              </a:rPr>
              <a:t> </a:t>
            </a:r>
            <a:r>
              <a:rPr lang="ru-RU" sz="3200" b="1" i="1" kern="0" dirty="0" err="1">
                <a:solidFill>
                  <a:schemeClr val="accent2">
                    <a:lumMod val="50000"/>
                  </a:schemeClr>
                </a:solidFill>
                <a:latin typeface="Times New Roman" panose="02020603050405020304" pitchFamily="18" charset="0"/>
                <a:cs typeface="Times New Roman" panose="02020603050405020304" pitchFamily="18" charset="0"/>
              </a:rPr>
              <a:t>утворені</a:t>
            </a:r>
            <a:r>
              <a:rPr lang="ru-RU" sz="3200" b="1" i="1" kern="0" dirty="0">
                <a:solidFill>
                  <a:schemeClr val="accent2">
                    <a:lumMod val="50000"/>
                  </a:schemeClr>
                </a:solidFill>
                <a:latin typeface="Times New Roman" panose="02020603050405020304" pitchFamily="18" charset="0"/>
                <a:cs typeface="Times New Roman" panose="02020603050405020304" pitchFamily="18" charset="0"/>
              </a:rPr>
              <a:t> </a:t>
            </a:r>
            <a:r>
              <a:rPr lang="ru-RU" sz="3200" b="1" i="1" kern="0" dirty="0" err="1">
                <a:solidFill>
                  <a:schemeClr val="accent2">
                    <a:lumMod val="50000"/>
                  </a:schemeClr>
                </a:solidFill>
                <a:latin typeface="Times New Roman" panose="02020603050405020304" pitchFamily="18" charset="0"/>
                <a:cs typeface="Times New Roman" panose="02020603050405020304" pitchFamily="18" charset="0"/>
              </a:rPr>
              <a:t>міжнародними</a:t>
            </a:r>
            <a:r>
              <a:rPr lang="ru-RU" sz="3200" b="1" i="1" kern="0" dirty="0">
                <a:solidFill>
                  <a:schemeClr val="accent2">
                    <a:lumMod val="50000"/>
                  </a:schemeClr>
                </a:solidFill>
                <a:latin typeface="Times New Roman" panose="02020603050405020304" pitchFamily="18" charset="0"/>
                <a:cs typeface="Times New Roman" panose="02020603050405020304" pitchFamily="18" charset="0"/>
              </a:rPr>
              <a:t> </a:t>
            </a:r>
            <a:r>
              <a:rPr lang="ru-RU" sz="3200" b="1" i="1" kern="0" dirty="0" err="1">
                <a:solidFill>
                  <a:schemeClr val="accent2">
                    <a:lumMod val="50000"/>
                  </a:schemeClr>
                </a:solidFill>
                <a:latin typeface="Times New Roman" panose="02020603050405020304" pitchFamily="18" charset="0"/>
                <a:cs typeface="Times New Roman" panose="02020603050405020304" pitchFamily="18" charset="0"/>
              </a:rPr>
              <a:t>організаціями</a:t>
            </a:r>
            <a:r>
              <a:rPr lang="ru-RU" sz="3200" kern="0" dirty="0">
                <a:solidFill>
                  <a:schemeClr val="accent2">
                    <a:lumMod val="50000"/>
                  </a:schemeClr>
                </a:solidFill>
                <a:latin typeface="Times New Roman" panose="02020603050405020304" pitchFamily="18" charset="0"/>
                <a:cs typeface="Times New Roman" panose="02020603050405020304" pitchFamily="18" charset="0"/>
              </a:rPr>
              <a:t>. </a:t>
            </a:r>
            <a:endParaRPr lang="ru-RU" sz="2000" kern="0" dirty="0">
              <a:solidFill>
                <a:schemeClr val="accent2">
                  <a:lumMod val="50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434" y="1985318"/>
            <a:ext cx="5963175" cy="4328984"/>
          </a:xfrm>
          <a:prstGeom prst="rect">
            <a:avLst/>
          </a:prstGeom>
          <a:ln w="88900" cap="sq" cmpd="thickThin">
            <a:solidFill>
              <a:schemeClr val="accent2"/>
            </a:solidFill>
            <a:prstDash val="solid"/>
            <a:miter lim="800000"/>
          </a:ln>
          <a:effectLst>
            <a:innerShdw blurRad="76200">
              <a:srgbClr val="000000"/>
            </a:innerShdw>
          </a:effectLst>
        </p:spPr>
      </p:pic>
    </p:spTree>
    <p:extLst>
      <p:ext uri="{BB962C8B-B14F-4D97-AF65-F5344CB8AC3E}">
        <p14:creationId xmlns:p14="http://schemas.microsoft.com/office/powerpoint/2010/main" val="96810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47077" y="455726"/>
            <a:ext cx="8712968" cy="830997"/>
          </a:xfrm>
          <a:prstGeom prst="rect">
            <a:avLst/>
          </a:prstGeom>
        </p:spPr>
        <p:txBody>
          <a:bodyPr wrap="square">
            <a:spAutoFit/>
          </a:bodyPr>
          <a:lstStyle/>
          <a:p>
            <a:pPr lvl="0"/>
            <a:r>
              <a:rPr lang="ru-RU" sz="4800" b="1" i="1" dirty="0" err="1">
                <a:solidFill>
                  <a:schemeClr val="accent2">
                    <a:lumMod val="50000"/>
                  </a:schemeClr>
                </a:solidFill>
                <a:latin typeface="Times New Roman" panose="02020603050405020304" pitchFamily="18" charset="0"/>
                <a:cs typeface="Times New Roman" panose="02020603050405020304" pitchFamily="18" charset="0"/>
              </a:rPr>
              <a:t>Органи</a:t>
            </a:r>
            <a:r>
              <a:rPr lang="ru-RU" sz="4800" b="1" i="1" dirty="0">
                <a:solidFill>
                  <a:schemeClr val="accent2">
                    <a:lumMod val="50000"/>
                  </a:schemeClr>
                </a:solidFill>
                <a:latin typeface="Times New Roman" panose="02020603050405020304" pitchFamily="18" charset="0"/>
                <a:cs typeface="Times New Roman" panose="02020603050405020304" pitchFamily="18" charset="0"/>
              </a:rPr>
              <a:t> </a:t>
            </a:r>
            <a:r>
              <a:rPr lang="ru-RU" sz="4800" b="1" i="1" dirty="0" err="1">
                <a:solidFill>
                  <a:schemeClr val="accent2">
                    <a:lumMod val="50000"/>
                  </a:schemeClr>
                </a:solidFill>
                <a:latin typeface="Times New Roman" panose="02020603050405020304" pitchFamily="18" charset="0"/>
                <a:cs typeface="Times New Roman" panose="02020603050405020304" pitchFamily="18" charset="0"/>
              </a:rPr>
              <a:t>захисту</a:t>
            </a:r>
            <a:r>
              <a:rPr lang="ru-RU" sz="4800" b="1" i="1" dirty="0">
                <a:solidFill>
                  <a:schemeClr val="accent2">
                    <a:lumMod val="50000"/>
                  </a:schemeClr>
                </a:solidFill>
                <a:latin typeface="Times New Roman" panose="02020603050405020304" pitchFamily="18" charset="0"/>
                <a:cs typeface="Times New Roman" panose="02020603050405020304" pitchFamily="18" charset="0"/>
              </a:rPr>
              <a:t> </a:t>
            </a:r>
            <a:r>
              <a:rPr lang="uk-UA" sz="4800" b="1" i="1" dirty="0">
                <a:solidFill>
                  <a:schemeClr val="accent2">
                    <a:lumMod val="50000"/>
                  </a:schemeClr>
                </a:solidFill>
                <a:latin typeface="Times New Roman" panose="02020603050405020304" pitchFamily="18" charset="0"/>
                <a:cs typeface="Times New Roman" panose="02020603050405020304" pitchFamily="18" charset="0"/>
              </a:rPr>
              <a:t>прав людини </a:t>
            </a:r>
            <a:endParaRPr lang="ru-RU" sz="4800" b="1" i="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951" y="1638871"/>
            <a:ext cx="6272544" cy="4519037"/>
          </a:xfrm>
          <a:prstGeom prst="rect">
            <a:avLst/>
          </a:prstGeom>
        </p:spPr>
      </p:pic>
    </p:spTree>
    <p:extLst>
      <p:ext uri="{BB962C8B-B14F-4D97-AF65-F5344CB8AC3E}">
        <p14:creationId xmlns:p14="http://schemas.microsoft.com/office/powerpoint/2010/main" val="354913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4650" y="94304"/>
            <a:ext cx="5962650" cy="639763"/>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
        <p:nvSpPr>
          <p:cNvPr id="2" name="Прямоугольник 1"/>
          <p:cNvSpPr/>
          <p:nvPr/>
        </p:nvSpPr>
        <p:spPr>
          <a:xfrm>
            <a:off x="201845" y="834685"/>
            <a:ext cx="11508260" cy="13849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lvl="1" indent="-457200" fontAlgn="base">
              <a:spcBef>
                <a:spcPct val="0"/>
              </a:spcBef>
              <a:spcAft>
                <a:spcPct val="0"/>
              </a:spcAft>
            </a:pPr>
            <a:r>
              <a:rPr lang="ru-RU" altLang="ru-RU" sz="2800" dirty="0">
                <a:solidFill>
                  <a:schemeClr val="accent2">
                    <a:lumMod val="60000"/>
                    <a:lumOff val="4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Незалежна</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некомерційна</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громадська</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організація</a:t>
            </a:r>
            <a:r>
              <a:rPr lang="ru-RU" altLang="ru-RU" sz="2800" dirty="0">
                <a:solidFill>
                  <a:schemeClr val="accent2">
                    <a:lumMod val="50000"/>
                  </a:schemeClr>
                </a:solidFill>
                <a:latin typeface="Times New Roman" pitchFamily="18" charset="0"/>
                <a:cs typeface="Times New Roman" pitchFamily="18" charset="0"/>
              </a:rPr>
              <a:t>, заснована в 1991 </a:t>
            </a:r>
            <a:r>
              <a:rPr lang="ru-RU" altLang="ru-RU" sz="2800" dirty="0" err="1">
                <a:solidFill>
                  <a:schemeClr val="accent2">
                    <a:lumMod val="50000"/>
                  </a:schemeClr>
                </a:solidFill>
                <a:latin typeface="Times New Roman" pitchFamily="18" charset="0"/>
                <a:cs typeface="Times New Roman" pitchFamily="18" charset="0"/>
              </a:rPr>
              <a:t>році</a:t>
            </a:r>
            <a:r>
              <a:rPr lang="ru-RU" altLang="ru-RU" sz="2800" dirty="0">
                <a:solidFill>
                  <a:schemeClr val="accent2">
                    <a:lumMod val="50000"/>
                  </a:schemeClr>
                </a:solidFill>
                <a:latin typeface="Times New Roman" pitchFamily="18" charset="0"/>
                <a:cs typeface="Times New Roman" pitchFamily="18" charset="0"/>
              </a:rPr>
              <a:t>. В </a:t>
            </a:r>
            <a:r>
              <a:rPr lang="ru-RU" altLang="ru-RU" sz="2800" dirty="0" err="1">
                <a:solidFill>
                  <a:schemeClr val="accent2">
                    <a:lumMod val="50000"/>
                  </a:schemeClr>
                </a:solidFill>
                <a:latin typeface="Times New Roman" pitchFamily="18" charset="0"/>
                <a:cs typeface="Times New Roman" pitchFamily="18" charset="0"/>
              </a:rPr>
              <a:t>своїй</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діяльності</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Комітет</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керується</a:t>
            </a:r>
            <a:r>
              <a:rPr lang="ru-RU" altLang="ru-RU" sz="2800" dirty="0">
                <a:solidFill>
                  <a:schemeClr val="accent2">
                    <a:lumMod val="50000"/>
                  </a:schemeClr>
                </a:solidFill>
                <a:latin typeface="Times New Roman" pitchFamily="18" charset="0"/>
                <a:cs typeface="Times New Roman" pitchFamily="18" charset="0"/>
              </a:rPr>
              <a:t> законами </a:t>
            </a:r>
            <a:r>
              <a:rPr lang="ru-RU" altLang="ru-RU" sz="2800" dirty="0" err="1">
                <a:solidFill>
                  <a:schemeClr val="accent2">
                    <a:lumMod val="50000"/>
                  </a:schemeClr>
                </a:solidFill>
                <a:latin typeface="Times New Roman" pitchFamily="18" charset="0"/>
                <a:cs typeface="Times New Roman" pitchFamily="18" charset="0"/>
              </a:rPr>
              <a:t>України</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міжнародною</a:t>
            </a:r>
            <a:r>
              <a:rPr lang="ru-RU" altLang="ru-RU" sz="2800" dirty="0">
                <a:solidFill>
                  <a:schemeClr val="accent2">
                    <a:lumMod val="50000"/>
                  </a:schemeClr>
                </a:solidFill>
                <a:latin typeface="Times New Roman" pitchFamily="18" charset="0"/>
                <a:cs typeface="Times New Roman" pitchFamily="18" charset="0"/>
              </a:rPr>
              <a:t> </a:t>
            </a:r>
            <a:r>
              <a:rPr lang="ru-RU" altLang="ru-RU" sz="2800" dirty="0" err="1">
                <a:solidFill>
                  <a:schemeClr val="accent2">
                    <a:lumMod val="50000"/>
                  </a:schemeClr>
                </a:solidFill>
                <a:latin typeface="Times New Roman" pitchFamily="18" charset="0"/>
                <a:cs typeface="Times New Roman" pitchFamily="18" charset="0"/>
              </a:rPr>
              <a:t>Конвенцією</a:t>
            </a:r>
            <a:r>
              <a:rPr lang="ru-RU" altLang="ru-RU" sz="2800" dirty="0">
                <a:solidFill>
                  <a:schemeClr val="accent2">
                    <a:lumMod val="50000"/>
                  </a:schemeClr>
                </a:solidFill>
                <a:latin typeface="Times New Roman" pitchFamily="18" charset="0"/>
                <a:cs typeface="Times New Roman" pitchFamily="18" charset="0"/>
              </a:rPr>
              <a:t> про права </a:t>
            </a:r>
            <a:r>
              <a:rPr lang="ru-RU" altLang="ru-RU" sz="2800" dirty="0" err="1">
                <a:solidFill>
                  <a:schemeClr val="accent2">
                    <a:lumMod val="50000"/>
                  </a:schemeClr>
                </a:solidFill>
                <a:latin typeface="Times New Roman" pitchFamily="18" charset="0"/>
                <a:cs typeface="Times New Roman" pitchFamily="18" charset="0"/>
              </a:rPr>
              <a:t>дитини</a:t>
            </a:r>
            <a:r>
              <a:rPr lang="ru-RU" altLang="ru-RU" sz="2800" dirty="0">
                <a:solidFill>
                  <a:schemeClr val="accent2">
                    <a:lumMod val="50000"/>
                  </a:schemeClr>
                </a:solidFill>
                <a:latin typeface="Times New Roman" pitchFamily="18" charset="0"/>
                <a:cs typeface="Times New Roman" pitchFamily="18" charset="0"/>
              </a:rPr>
              <a:t> та </a:t>
            </a:r>
            <a:r>
              <a:rPr lang="ru-RU" altLang="ru-RU" sz="2800" dirty="0" err="1">
                <a:solidFill>
                  <a:schemeClr val="accent2">
                    <a:lumMod val="50000"/>
                  </a:schemeClr>
                </a:solidFill>
                <a:latin typeface="Times New Roman" pitchFamily="18" charset="0"/>
                <a:cs typeface="Times New Roman" pitchFamily="18" charset="0"/>
              </a:rPr>
              <a:t>своїм</a:t>
            </a:r>
            <a:r>
              <a:rPr lang="ru-RU" altLang="ru-RU" sz="2800" dirty="0">
                <a:solidFill>
                  <a:schemeClr val="accent2">
                    <a:lumMod val="50000"/>
                  </a:schemeClr>
                </a:solidFill>
                <a:latin typeface="Times New Roman" pitchFamily="18" charset="0"/>
                <a:cs typeface="Times New Roman" pitchFamily="18" charset="0"/>
              </a:rPr>
              <a:t> Статутом</a:t>
            </a:r>
            <a:r>
              <a:rPr lang="ru-RU" altLang="ru-RU" sz="2800" dirty="0">
                <a:solidFill>
                  <a:schemeClr val="accent2">
                    <a:lumMod val="60000"/>
                    <a:lumOff val="40000"/>
                  </a:schemeClr>
                </a:solidFill>
                <a:latin typeface="Times New Roman" pitchFamily="18" charset="0"/>
                <a:cs typeface="Times New Roman" pitchFamily="18" charset="0"/>
              </a:rPr>
              <a:t>.</a:t>
            </a:r>
          </a:p>
        </p:txBody>
      </p:sp>
      <p:sp>
        <p:nvSpPr>
          <p:cNvPr id="3" name="Прямоугольник 2"/>
          <p:cNvSpPr/>
          <p:nvPr/>
        </p:nvSpPr>
        <p:spPr>
          <a:xfrm>
            <a:off x="201845" y="2320298"/>
            <a:ext cx="4572000" cy="267765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lvl="1" indent="-457200" eaLnBrk="0" fontAlgn="base" hangingPunct="0">
              <a:spcBef>
                <a:spcPct val="0"/>
              </a:spcBef>
              <a:spcAft>
                <a:spcPct val="0"/>
              </a:spcAft>
            </a:pPr>
            <a:r>
              <a:rPr lang="ru-RU" altLang="ru-RU" sz="2400" b="1" i="1" dirty="0">
                <a:solidFill>
                  <a:srgbClr val="05E0DB">
                    <a:lumMod val="60000"/>
                    <a:lumOff val="40000"/>
                  </a:srgbClr>
                </a:solidFill>
                <a:latin typeface="Times New Roman" pitchFamily="18" charset="0"/>
                <a:cs typeface="Times New Roman" pitchFamily="18" charset="0"/>
              </a:rPr>
              <a:t>Мета </a:t>
            </a:r>
            <a:r>
              <a:rPr lang="ru-RU" altLang="ru-RU" sz="2400" b="1" i="1" dirty="0" err="1">
                <a:solidFill>
                  <a:srgbClr val="05E0DB">
                    <a:lumMod val="60000"/>
                    <a:lumOff val="40000"/>
                  </a:srgbClr>
                </a:solidFill>
                <a:latin typeface="Times New Roman" pitchFamily="18" charset="0"/>
                <a:cs typeface="Times New Roman" pitchFamily="18" charset="0"/>
              </a:rPr>
              <a:t>Комітету</a:t>
            </a:r>
            <a:r>
              <a:rPr lang="ru-RU" altLang="ru-RU" sz="2400" dirty="0">
                <a:solidFill>
                  <a:srgbClr val="05E0DB">
                    <a:lumMod val="60000"/>
                    <a:lumOff val="40000"/>
                  </a:srgbClr>
                </a:solidFill>
                <a:latin typeface="Times New Roman" pitchFamily="18" charset="0"/>
                <a:cs typeface="Times New Roman" pitchFamily="18" charset="0"/>
              </a:rPr>
              <a:t> </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сприяння</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захисту</a:t>
            </a:r>
            <a:r>
              <a:rPr lang="ru-RU" altLang="ru-RU" sz="2400" dirty="0">
                <a:solidFill>
                  <a:srgbClr val="002060"/>
                </a:solidFill>
                <a:latin typeface="Times New Roman" pitchFamily="18" charset="0"/>
                <a:cs typeface="Times New Roman" pitchFamily="18" charset="0"/>
              </a:rPr>
              <a:t> прав </a:t>
            </a:r>
            <a:r>
              <a:rPr lang="ru-RU" altLang="ru-RU" sz="2400" dirty="0" err="1">
                <a:solidFill>
                  <a:srgbClr val="002060"/>
                </a:solidFill>
                <a:latin typeface="Times New Roman" pitchFamily="18" charset="0"/>
                <a:cs typeface="Times New Roman" pitchFamily="18" charset="0"/>
              </a:rPr>
              <a:t>дитини</a:t>
            </a:r>
            <a:r>
              <a:rPr lang="ru-RU" altLang="ru-RU" sz="2400" dirty="0">
                <a:solidFill>
                  <a:srgbClr val="002060"/>
                </a:solidFill>
                <a:latin typeface="Times New Roman" pitchFamily="18" charset="0"/>
                <a:cs typeface="Times New Roman" pitchFamily="18" charset="0"/>
              </a:rPr>
              <a:t> у </a:t>
            </a:r>
            <a:r>
              <a:rPr lang="ru-RU" altLang="ru-RU" sz="2400" dirty="0" err="1">
                <a:solidFill>
                  <a:srgbClr val="002060"/>
                </a:solidFill>
                <a:latin typeface="Times New Roman" pitchFamily="18" charset="0"/>
                <a:cs typeface="Times New Roman" pitchFamily="18" charset="0"/>
              </a:rPr>
              <a:t>вирішенні</a:t>
            </a:r>
            <a:r>
              <a:rPr lang="ru-RU" altLang="ru-RU" sz="2400" dirty="0">
                <a:solidFill>
                  <a:srgbClr val="002060"/>
                </a:solidFill>
                <a:latin typeface="Times New Roman" pitchFamily="18" charset="0"/>
                <a:cs typeface="Times New Roman" pitchFamily="18" charset="0"/>
              </a:rPr>
              <a:t> проблем, </a:t>
            </a:r>
            <a:r>
              <a:rPr lang="ru-RU" altLang="ru-RU" sz="2400" dirty="0" err="1">
                <a:solidFill>
                  <a:srgbClr val="002060"/>
                </a:solidFill>
                <a:latin typeface="Times New Roman" pitchFamily="18" charset="0"/>
                <a:cs typeface="Times New Roman" pitchFamily="18" charset="0"/>
              </a:rPr>
              <a:t>пов`язаних</a:t>
            </a:r>
            <a:r>
              <a:rPr lang="ru-RU" altLang="ru-RU" sz="2400" dirty="0">
                <a:solidFill>
                  <a:srgbClr val="002060"/>
                </a:solidFill>
                <a:latin typeface="Times New Roman" pitchFamily="18" charset="0"/>
                <a:cs typeface="Times New Roman" pitchFamily="18" charset="0"/>
              </a:rPr>
              <a:t> з </a:t>
            </a:r>
            <a:r>
              <a:rPr lang="ru-RU" altLang="ru-RU" sz="2400" dirty="0" err="1">
                <a:solidFill>
                  <a:srgbClr val="002060"/>
                </a:solidFill>
                <a:latin typeface="Times New Roman" pitchFamily="18" charset="0"/>
                <a:cs typeface="Times New Roman" pitchFamily="18" charset="0"/>
              </a:rPr>
              <a:t>соціально-психологічними</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духовними</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медичними</a:t>
            </a:r>
            <a:r>
              <a:rPr lang="ru-RU" altLang="ru-RU" sz="2400" dirty="0">
                <a:solidFill>
                  <a:srgbClr val="002060"/>
                </a:solidFill>
                <a:latin typeface="Times New Roman" pitchFamily="18" charset="0"/>
                <a:cs typeface="Times New Roman" pitchFamily="18" charset="0"/>
              </a:rPr>
              <a:t> та </a:t>
            </a:r>
            <a:r>
              <a:rPr lang="ru-RU" altLang="ru-RU" sz="2400" dirty="0" err="1">
                <a:solidFill>
                  <a:srgbClr val="002060"/>
                </a:solidFill>
                <a:latin typeface="Times New Roman" pitchFamily="18" charset="0"/>
                <a:cs typeface="Times New Roman" pitchFamily="18" charset="0"/>
              </a:rPr>
              <a:t>правовими</a:t>
            </a:r>
            <a:r>
              <a:rPr lang="ru-RU" altLang="ru-RU" sz="2400" dirty="0">
                <a:solidFill>
                  <a:srgbClr val="002060"/>
                </a:solidFill>
                <a:latin typeface="Times New Roman" pitchFamily="18" charset="0"/>
                <a:cs typeface="Times New Roman" pitchFamily="18" charset="0"/>
              </a:rPr>
              <a:t> аспектами </a:t>
            </a:r>
            <a:r>
              <a:rPr lang="ru-RU" altLang="ru-RU" sz="2400" dirty="0" err="1">
                <a:solidFill>
                  <a:srgbClr val="002060"/>
                </a:solidFill>
                <a:latin typeface="Times New Roman" pitchFamily="18" charset="0"/>
                <a:cs typeface="Times New Roman" pitchFamily="18" charset="0"/>
              </a:rPr>
              <a:t>її</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життя</a:t>
            </a:r>
            <a:r>
              <a:rPr lang="ru-RU" altLang="ru-RU" sz="2400" dirty="0">
                <a:solidFill>
                  <a:srgbClr val="002060"/>
                </a:solidFill>
                <a:latin typeface="Times New Roman" pitchFamily="18" charset="0"/>
                <a:cs typeface="Times New Roman" pitchFamily="18" charset="0"/>
              </a:rPr>
              <a:t>.</a:t>
            </a:r>
          </a:p>
        </p:txBody>
      </p:sp>
      <p:sp>
        <p:nvSpPr>
          <p:cNvPr id="4" name="Прямоугольник 3"/>
          <p:cNvSpPr/>
          <p:nvPr/>
        </p:nvSpPr>
        <p:spPr>
          <a:xfrm>
            <a:off x="5202213" y="2320298"/>
            <a:ext cx="4663494" cy="221599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lvl="1" indent="-457200" eaLnBrk="0" fontAlgn="base" hangingPunct="0">
              <a:spcBef>
                <a:spcPct val="0"/>
              </a:spcBef>
              <a:spcAft>
                <a:spcPct val="0"/>
              </a:spcAft>
            </a:pPr>
            <a:r>
              <a:rPr lang="ru-RU" altLang="ru-RU" sz="2400" dirty="0">
                <a:solidFill>
                  <a:srgbClr val="002060"/>
                </a:solidFill>
                <a:latin typeface="Times New Roman" pitchFamily="18" charset="0"/>
                <a:cs typeface="Times New Roman" pitchFamily="18" charset="0"/>
              </a:rPr>
              <a:t>До складу </a:t>
            </a:r>
            <a:r>
              <a:rPr lang="ru-RU" altLang="ru-RU" sz="2400" dirty="0" err="1">
                <a:solidFill>
                  <a:srgbClr val="002060"/>
                </a:solidFill>
                <a:latin typeface="Times New Roman" pitchFamily="18" charset="0"/>
                <a:cs typeface="Times New Roman" pitchFamily="18" charset="0"/>
              </a:rPr>
              <a:t>організації</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входять</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лікарі</a:t>
            </a:r>
            <a:r>
              <a:rPr lang="ru-RU" altLang="ru-RU" sz="2400" dirty="0">
                <a:solidFill>
                  <a:srgbClr val="002060"/>
                </a:solidFill>
                <a:latin typeface="Times New Roman" pitchFamily="18" charset="0"/>
                <a:cs typeface="Times New Roman" pitchFamily="18" charset="0"/>
              </a:rPr>
              <a:t>, психологи, педагоги та </a:t>
            </a:r>
            <a:r>
              <a:rPr lang="ru-RU" altLang="ru-RU" sz="2400" dirty="0" err="1">
                <a:solidFill>
                  <a:srgbClr val="002060"/>
                </a:solidFill>
                <a:latin typeface="Times New Roman" pitchFamily="18" charset="0"/>
                <a:cs typeface="Times New Roman" pitchFamily="18" charset="0"/>
              </a:rPr>
              <a:t>юристи</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що</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безпосередньо</a:t>
            </a:r>
            <a:r>
              <a:rPr lang="ru-RU" altLang="ru-RU" sz="2400" dirty="0">
                <a:solidFill>
                  <a:srgbClr val="002060"/>
                </a:solidFill>
                <a:latin typeface="Times New Roman" pitchFamily="18" charset="0"/>
                <a:cs typeface="Times New Roman" pitchFamily="18" charset="0"/>
              </a:rPr>
              <a:t> </a:t>
            </a:r>
            <a:r>
              <a:rPr lang="ru-RU" altLang="ru-RU" sz="2400" dirty="0" err="1">
                <a:solidFill>
                  <a:srgbClr val="002060"/>
                </a:solidFill>
                <a:latin typeface="Times New Roman" pitchFamily="18" charset="0"/>
                <a:cs typeface="Times New Roman" pitchFamily="18" charset="0"/>
              </a:rPr>
              <a:t>працюють</a:t>
            </a:r>
            <a:r>
              <a:rPr lang="ru-RU" altLang="ru-RU" sz="2400" dirty="0">
                <a:solidFill>
                  <a:srgbClr val="002060"/>
                </a:solidFill>
                <a:latin typeface="Times New Roman" pitchFamily="18" charset="0"/>
                <a:cs typeface="Times New Roman" pitchFamily="18" charset="0"/>
              </a:rPr>
              <a:t> з </a:t>
            </a:r>
            <a:r>
              <a:rPr lang="ru-RU" altLang="ru-RU" sz="2400" dirty="0" err="1">
                <a:solidFill>
                  <a:srgbClr val="002060"/>
                </a:solidFill>
                <a:latin typeface="Times New Roman" pitchFamily="18" charset="0"/>
                <a:cs typeface="Times New Roman" pitchFamily="18" charset="0"/>
              </a:rPr>
              <a:t>дітьми</a:t>
            </a:r>
            <a:r>
              <a:rPr lang="ru-RU" altLang="ru-RU" sz="2400" dirty="0">
                <a:solidFill>
                  <a:srgbClr val="002060"/>
                </a:solidFill>
                <a:latin typeface="Times New Roman" pitchFamily="18" charset="0"/>
                <a:cs typeface="Times New Roman" pitchFamily="18" charset="0"/>
              </a:rPr>
              <a:t> та </a:t>
            </a:r>
            <a:r>
              <a:rPr lang="ru-RU" altLang="ru-RU" sz="2400" dirty="0" err="1">
                <a:solidFill>
                  <a:srgbClr val="002060"/>
                </a:solidFill>
                <a:latin typeface="Times New Roman" pitchFamily="18" charset="0"/>
                <a:cs typeface="Times New Roman" pitchFamily="18" charset="0"/>
              </a:rPr>
              <a:t>їх</a:t>
            </a:r>
            <a:r>
              <a:rPr lang="ru-RU" altLang="ru-RU" sz="2400" dirty="0">
                <a:solidFill>
                  <a:srgbClr val="002060"/>
                </a:solidFill>
                <a:latin typeface="Times New Roman" pitchFamily="18" charset="0"/>
                <a:cs typeface="Times New Roman" pitchFamily="18" charset="0"/>
              </a:rPr>
              <a:t> батьками</a:t>
            </a:r>
            <a:r>
              <a:rPr lang="ru-RU" altLang="ru-RU" dirty="0">
                <a:solidFill>
                  <a:srgbClr val="002060"/>
                </a:solidFill>
                <a:latin typeface="Times New Roman" pitchFamily="18" charset="0"/>
                <a:cs typeface="Times New Roman" pitchFamily="18" charset="0"/>
              </a:rPr>
              <a:t>.</a:t>
            </a:r>
          </a:p>
          <a:p>
            <a:pPr lvl="0" eaLnBrk="0" fontAlgn="base" hangingPunct="0">
              <a:spcBef>
                <a:spcPct val="0"/>
              </a:spcBef>
              <a:spcAft>
                <a:spcPct val="0"/>
              </a:spcAft>
            </a:pPr>
            <a:endParaRPr lang="ru-RU" altLang="ru-RU" dirty="0">
              <a:solidFill>
                <a:prstClr val="black"/>
              </a:solidFill>
              <a:latin typeface="Arial" pitchFamily="34" charset="0"/>
              <a:cs typeface="Arial" pitchFamily="34"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8377" y="3451148"/>
            <a:ext cx="3233623" cy="3406852"/>
          </a:xfrm>
          <a:prstGeom prst="rect">
            <a:avLst/>
          </a:prstGeom>
        </p:spPr>
      </p:pic>
    </p:spTree>
    <p:extLst>
      <p:ext uri="{BB962C8B-B14F-4D97-AF65-F5344CB8AC3E}">
        <p14:creationId xmlns:p14="http://schemas.microsoft.com/office/powerpoint/2010/main" val="2760483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heel(1)">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673" y="188641"/>
            <a:ext cx="6340475" cy="744537"/>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
        <p:nvSpPr>
          <p:cNvPr id="2" name="Прямоугольник 1"/>
          <p:cNvSpPr/>
          <p:nvPr/>
        </p:nvSpPr>
        <p:spPr>
          <a:xfrm>
            <a:off x="672906" y="1299579"/>
            <a:ext cx="5126532" cy="4524315"/>
          </a:xfrm>
          <a:prstGeom prst="rect">
            <a:avLst/>
          </a:prstGeom>
        </p:spPr>
        <p:txBody>
          <a:bodyPr wrap="square">
            <a:spAutoFit/>
          </a:bodyPr>
          <a:lstStyle/>
          <a:p>
            <a:r>
              <a:rPr lang="ru-RU" sz="2400" dirty="0" err="1">
                <a:solidFill>
                  <a:schemeClr val="accent2">
                    <a:lumMod val="50000"/>
                  </a:schemeClr>
                </a:solidFill>
                <a:latin typeface="Times New Roman" panose="02020603050405020304" pitchFamily="18" charset="0"/>
                <a:cs typeface="Times New Roman" panose="02020603050405020304" pitchFamily="18" charset="0"/>
              </a:rPr>
              <a:t>Міжнародна</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організація</a:t>
            </a:r>
            <a:r>
              <a:rPr lang="ru-RU" sz="2400" dirty="0">
                <a:solidFill>
                  <a:schemeClr val="accent2">
                    <a:lumMod val="50000"/>
                  </a:schemeClr>
                </a:solidFill>
                <a:latin typeface="Times New Roman" panose="02020603050405020304" pitchFamily="18" charset="0"/>
                <a:cs typeface="Times New Roman" panose="02020603050405020304" pitchFamily="18" charset="0"/>
              </a:rPr>
              <a:t>, створена для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підтримки</a:t>
            </a:r>
            <a:r>
              <a:rPr lang="ru-RU" sz="2400" dirty="0">
                <a:solidFill>
                  <a:schemeClr val="accent2">
                    <a:lumMod val="50000"/>
                  </a:schemeClr>
                </a:solidFill>
                <a:latin typeface="Times New Roman" panose="02020603050405020304" pitchFamily="18" charset="0"/>
                <a:cs typeface="Times New Roman" panose="02020603050405020304" pitchFamily="18" charset="0"/>
              </a:rPr>
              <a:t> і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зміцнення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міжнародного</a:t>
            </a:r>
            <a:r>
              <a:rPr lang="ru-RU" sz="2400" dirty="0">
                <a:solidFill>
                  <a:schemeClr val="accent2">
                    <a:lumMod val="50000"/>
                  </a:schemeClr>
                </a:solidFill>
                <a:latin typeface="Times New Roman" panose="02020603050405020304" pitchFamily="18" charset="0"/>
                <a:cs typeface="Times New Roman" panose="02020603050405020304" pitchFamily="18" charset="0"/>
              </a:rPr>
              <a:t> миру і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безпеки</a:t>
            </a:r>
            <a:r>
              <a:rPr lang="ru-RU" sz="2400" dirty="0">
                <a:solidFill>
                  <a:schemeClr val="accent2">
                    <a:lumMod val="50000"/>
                  </a:schemeClr>
                </a:solidFill>
                <a:latin typeface="Times New Roman" panose="02020603050405020304" pitchFamily="18" charset="0"/>
                <a:cs typeface="Times New Roman" panose="02020603050405020304" pitchFamily="18" charset="0"/>
              </a:rPr>
              <a:t> ,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розвитку</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співробітництва</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між</a:t>
            </a:r>
            <a:r>
              <a:rPr lang="ru-RU" sz="2400" dirty="0">
                <a:solidFill>
                  <a:schemeClr val="accent2">
                    <a:lumMod val="50000"/>
                  </a:schemeClr>
                </a:solidFill>
                <a:latin typeface="Times New Roman" panose="02020603050405020304" pitchFamily="18" charset="0"/>
                <a:cs typeface="Times New Roman" panose="02020603050405020304" pitchFamily="18" charset="0"/>
              </a:rPr>
              <a:t> державами.</a:t>
            </a:r>
          </a:p>
          <a:p>
            <a:r>
              <a:rPr lang="ru-RU" sz="2400" dirty="0" err="1">
                <a:solidFill>
                  <a:schemeClr val="accent2">
                    <a:lumMod val="50000"/>
                  </a:schemeClr>
                </a:solidFill>
                <a:latin typeface="Times New Roman" panose="02020603050405020304" pitchFamily="18" charset="0"/>
                <a:cs typeface="Times New Roman" panose="02020603050405020304" pitchFamily="18" charset="0"/>
              </a:rPr>
              <a:t>Основи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її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діяльності</a:t>
            </a:r>
            <a:r>
              <a:rPr lang="ru-RU" sz="2400" dirty="0">
                <a:solidFill>
                  <a:schemeClr val="accent2">
                    <a:lumMod val="50000"/>
                  </a:schemeClr>
                </a:solidFill>
                <a:latin typeface="Times New Roman" panose="02020603050405020304" pitchFamily="18" charset="0"/>
                <a:cs typeface="Times New Roman" panose="02020603050405020304" pitchFamily="18" charset="0"/>
              </a:rPr>
              <a:t> та структура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розроблялися</a:t>
            </a:r>
            <a:r>
              <a:rPr lang="ru-RU" sz="2400" dirty="0">
                <a:solidFill>
                  <a:schemeClr val="accent2">
                    <a:lumMod val="50000"/>
                  </a:schemeClr>
                </a:solidFill>
                <a:latin typeface="Times New Roman" panose="02020603050405020304" pitchFamily="18" charset="0"/>
                <a:cs typeface="Times New Roman" panose="02020603050405020304" pitchFamily="18" charset="0"/>
              </a:rPr>
              <a:t> в роки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Другої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світової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війни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провідними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учасниками</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антигітлерівської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коаліції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Назва</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Об'єднані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було</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вперше</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використано</a:t>
            </a:r>
            <a:r>
              <a:rPr lang="ru-RU" sz="2400" dirty="0">
                <a:solidFill>
                  <a:schemeClr val="accent2">
                    <a:lumMod val="50000"/>
                  </a:schemeClr>
                </a:solidFill>
                <a:latin typeface="Times New Roman" panose="02020603050405020304" pitchFamily="18" charset="0"/>
                <a:cs typeface="Times New Roman" panose="02020603050405020304" pitchFamily="18" charset="0"/>
              </a:rPr>
              <a:t> в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Декларації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Об'єднаних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Націй</a:t>
            </a:r>
            <a:r>
              <a:rPr lang="ru-RU" sz="2400" dirty="0">
                <a:solidFill>
                  <a:schemeClr val="accent2">
                    <a:lumMod val="50000"/>
                  </a:schemeClr>
                </a:solidFill>
                <a:latin typeface="Times New Roman" panose="02020603050405020304" pitchFamily="18" charset="0"/>
                <a:cs typeface="Times New Roman" panose="02020603050405020304" pitchFamily="18" charset="0"/>
              </a:rPr>
              <a:t> ,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підписаній</a:t>
            </a:r>
            <a:r>
              <a:rPr lang="ru-RU" sz="2400" dirty="0">
                <a:solidFill>
                  <a:schemeClr val="accent2">
                    <a:lumMod val="50000"/>
                  </a:schemeClr>
                </a:solidFill>
                <a:latin typeface="Times New Roman" panose="02020603050405020304" pitchFamily="18" charset="0"/>
                <a:cs typeface="Times New Roman" panose="02020603050405020304" pitchFamily="18" charset="0"/>
              </a:rPr>
              <a:t> 1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січня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1942 .</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7360" y="1662897"/>
            <a:ext cx="5922748" cy="3919782"/>
          </a:xfrm>
          <a:prstGeom prst="rect">
            <a:avLst/>
          </a:prstGeom>
        </p:spPr>
      </p:pic>
    </p:spTree>
    <p:extLst>
      <p:ext uri="{BB962C8B-B14F-4D97-AF65-F5344CB8AC3E}">
        <p14:creationId xmlns:p14="http://schemas.microsoft.com/office/powerpoint/2010/main" val="377702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357" y="174298"/>
            <a:ext cx="7632700" cy="744537"/>
          </a:xfrm>
          <a:prstGeom prst="rect">
            <a:avLst/>
          </a:prstGeom>
          <a:ln/>
        </p:spPr>
        <p:style>
          <a:lnRef idx="2">
            <a:schemeClr val="accent2">
              <a:shade val="50000"/>
            </a:schemeClr>
          </a:lnRef>
          <a:fillRef idx="1">
            <a:schemeClr val="accent2"/>
          </a:fillRef>
          <a:effectRef idx="0">
            <a:schemeClr val="accent2"/>
          </a:effectRef>
          <a:fontRef idx="minor">
            <a:schemeClr val="lt1"/>
          </a:fontRef>
        </p:style>
      </p:pic>
      <p:sp>
        <p:nvSpPr>
          <p:cNvPr id="2" name="Прямоугольник 1"/>
          <p:cNvSpPr/>
          <p:nvPr/>
        </p:nvSpPr>
        <p:spPr>
          <a:xfrm>
            <a:off x="688932" y="1000883"/>
            <a:ext cx="11021846" cy="1938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ru-RU" sz="2400" dirty="0">
                <a:solidFill>
                  <a:schemeClr val="accent2">
                    <a:lumMod val="50000"/>
                  </a:schemeClr>
                </a:solidFill>
                <a:latin typeface="Times New Roman" panose="02020603050405020304" pitchFamily="18" charset="0"/>
                <a:cs typeface="Times New Roman" panose="02020603050405020304" pitchFamily="18" charset="0"/>
              </a:rPr>
              <a:t>Орган Ради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Європи</a:t>
            </a:r>
            <a:r>
              <a:rPr lang="ru-RU" sz="2400" dirty="0">
                <a:solidFill>
                  <a:schemeClr val="accent2">
                    <a:lumMod val="50000"/>
                  </a:schemeClr>
                </a:solidFill>
                <a:latin typeface="Times New Roman" panose="02020603050405020304" pitchFamily="18" charset="0"/>
                <a:cs typeface="Times New Roman" panose="02020603050405020304" pitchFamily="18" charset="0"/>
              </a:rPr>
              <a:t> ,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утворений</a:t>
            </a:r>
            <a:r>
              <a:rPr lang="ru-RU" sz="2400" dirty="0">
                <a:solidFill>
                  <a:schemeClr val="accent2">
                    <a:lumMod val="50000"/>
                  </a:schemeClr>
                </a:solidFill>
                <a:latin typeface="Times New Roman" panose="02020603050405020304" pitchFamily="18" charset="0"/>
                <a:cs typeface="Times New Roman" panose="02020603050405020304" pitchFamily="18" charset="0"/>
              </a:rPr>
              <a:t> для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забезпечення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виконання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Європейської</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конвенції</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про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захист</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прав і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основних</a:t>
            </a:r>
            <a:r>
              <a:rPr lang="ru-RU" sz="2400" dirty="0">
                <a:solidFill>
                  <a:schemeClr val="accent2">
                    <a:lumMod val="50000"/>
                  </a:schemeClr>
                </a:solidFill>
                <a:latin typeface="Times New Roman" panose="02020603050405020304" pitchFamily="18" charset="0"/>
                <a:cs typeface="Times New Roman" panose="02020603050405020304" pitchFamily="18" charset="0"/>
              </a:rPr>
              <a:t> свобод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людини</a:t>
            </a:r>
            <a:r>
              <a:rPr lang="ru-RU" sz="2400" dirty="0">
                <a:solidFill>
                  <a:schemeClr val="accent2">
                    <a:lumMod val="50000"/>
                  </a:schemeClr>
                </a:solidFill>
                <a:latin typeface="Times New Roman" panose="02020603050405020304" pitchFamily="18" charset="0"/>
                <a:cs typeface="Times New Roman" panose="02020603050405020304" pitchFamily="18" charset="0"/>
              </a:rPr>
              <a:t> 1950.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Перебуває</a:t>
            </a:r>
            <a:r>
              <a:rPr lang="ru-RU" sz="2400" dirty="0">
                <a:solidFill>
                  <a:schemeClr val="accent2">
                    <a:lumMod val="50000"/>
                  </a:schemeClr>
                </a:solidFill>
                <a:latin typeface="Times New Roman" panose="02020603050405020304" pitchFamily="18" charset="0"/>
                <a:cs typeface="Times New Roman" panose="02020603050405020304" pitchFamily="18" charset="0"/>
              </a:rPr>
              <a:t> в м.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Страсбурзі</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Франція</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Комісія</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має</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право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приймати</a:t>
            </a:r>
            <a:r>
              <a:rPr lang="ru-RU" sz="2400" dirty="0">
                <a:solidFill>
                  <a:schemeClr val="accent2">
                    <a:lumMod val="50000"/>
                  </a:schemeClr>
                </a:solidFill>
                <a:latin typeface="Times New Roman" panose="02020603050405020304" pitchFamily="18" charset="0"/>
                <a:cs typeface="Times New Roman" panose="02020603050405020304" pitchFamily="18" charset="0"/>
              </a:rPr>
              <a:t> до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розгляду</a:t>
            </a:r>
            <a:r>
              <a:rPr lang="ru-RU" sz="2400" dirty="0">
                <a:solidFill>
                  <a:schemeClr val="accent2">
                    <a:lumMod val="50000"/>
                  </a:schemeClr>
                </a:solidFill>
                <a:latin typeface="Times New Roman" panose="02020603050405020304" pitchFamily="18" charset="0"/>
                <a:cs typeface="Times New Roman" panose="02020603050405020304" pitchFamily="18" charset="0"/>
              </a:rPr>
              <a:t> заяви,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адресовані</a:t>
            </a:r>
            <a:r>
              <a:rPr lang="ru-RU" sz="2400" dirty="0">
                <a:solidFill>
                  <a:schemeClr val="accent2">
                    <a:lumMod val="50000"/>
                  </a:schemeClr>
                </a:solidFill>
                <a:latin typeface="Times New Roman" panose="02020603050405020304" pitchFamily="18" charset="0"/>
                <a:cs typeface="Times New Roman" panose="02020603050405020304" pitchFamily="18" charset="0"/>
              </a:rPr>
              <a:t> Генеральному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секретареві</a:t>
            </a:r>
            <a:r>
              <a:rPr lang="ru-RU" sz="2400" dirty="0">
                <a:solidFill>
                  <a:schemeClr val="accent2">
                    <a:lumMod val="50000"/>
                  </a:schemeClr>
                </a:solidFill>
                <a:latin typeface="Times New Roman" panose="02020603050405020304" pitchFamily="18" charset="0"/>
                <a:cs typeface="Times New Roman" panose="02020603050405020304" pitchFamily="18" charset="0"/>
              </a:rPr>
              <a:t> РЄ будь-</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якою</a:t>
            </a:r>
            <a:r>
              <a:rPr lang="ru-RU" sz="2400" dirty="0">
                <a:solidFill>
                  <a:schemeClr val="accent2">
                    <a:lumMod val="50000"/>
                  </a:schemeClr>
                </a:solidFill>
                <a:latin typeface="Times New Roman" panose="02020603050405020304" pitchFamily="18" charset="0"/>
                <a:cs typeface="Times New Roman" panose="02020603050405020304" pitchFamily="18" charset="0"/>
              </a:rPr>
              <a:t> особою,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неурядовою</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організацією</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або</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групою</a:t>
            </a:r>
            <a:r>
              <a:rPr lang="ru-RU" sz="2400" dirty="0">
                <a:solidFill>
                  <a:schemeClr val="accent2">
                    <a:lumMod val="50000"/>
                  </a:schemeClr>
                </a:solidFill>
                <a:latin typeface="Times New Roman" panose="02020603050405020304" pitchFamily="18" charset="0"/>
                <a:cs typeface="Times New Roman" panose="02020603050405020304" pitchFamily="18" charset="0"/>
              </a:rPr>
              <a:t>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осіб</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про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порушення</a:t>
            </a:r>
            <a:r>
              <a:rPr lang="ru-RU" sz="2400" dirty="0">
                <a:solidFill>
                  <a:schemeClr val="accent2">
                    <a:lumMod val="50000"/>
                  </a:schemeClr>
                </a:solidFill>
                <a:latin typeface="Times New Roman" panose="02020603050405020304" pitchFamily="18" charset="0"/>
                <a:cs typeface="Times New Roman" panose="02020603050405020304" pitchFamily="18" charset="0"/>
              </a:rPr>
              <a:t> державою-</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учасницею</a:t>
            </a:r>
            <a:r>
              <a:rPr lang="ru-RU" sz="2400" dirty="0">
                <a:solidFill>
                  <a:schemeClr val="accent2">
                    <a:lumMod val="50000"/>
                  </a:schemeClr>
                </a:solidFill>
                <a:latin typeface="Times New Roman" panose="02020603050405020304" pitchFamily="18" charset="0"/>
                <a:cs typeface="Times New Roman" panose="02020603050405020304" pitchFamily="18" charset="0"/>
              </a:rPr>
              <a:t> прав </a:t>
            </a:r>
            <a:r>
              <a:rPr lang="ru-RU" sz="2400" dirty="0" err="1">
                <a:solidFill>
                  <a:schemeClr val="accent2">
                    <a:lumMod val="50000"/>
                  </a:schemeClr>
                </a:solidFill>
                <a:latin typeface="Times New Roman" panose="02020603050405020304" pitchFamily="18" charset="0"/>
                <a:cs typeface="Times New Roman" panose="02020603050405020304" pitchFamily="18" charset="0"/>
              </a:rPr>
              <a:t>людини</a:t>
            </a:r>
            <a:endParaRPr lang="ru-RU" sz="2400"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047" y="3098825"/>
            <a:ext cx="5394999" cy="3594418"/>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49514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418</TotalTime>
  <Words>2379</Words>
  <Application>Microsoft Office PowerPoint</Application>
  <PresentationFormat>Широкий екран</PresentationFormat>
  <Paragraphs>66</Paragraphs>
  <Slides>27</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27</vt:i4>
      </vt:variant>
    </vt:vector>
  </HeadingPairs>
  <TitlesOfParts>
    <vt:vector size="34" baseType="lpstr">
      <vt:lpstr>Arial</vt:lpstr>
      <vt:lpstr>Calibri</vt:lpstr>
      <vt:lpstr>Garamond</vt:lpstr>
      <vt:lpstr>Lora-Regular</vt:lpstr>
      <vt:lpstr>Monotype Corsiva</vt:lpstr>
      <vt:lpstr>Times New Roman</vt:lpstr>
      <vt:lpstr>Природа</vt:lpstr>
      <vt:lpstr>Механізми захисту прав людини і прав дитини. Права людини та права дитини в умовах збройного конфлікту.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Дякую за увагу.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Міжнародні механізми захисту прав людини»</dc:title>
  <dc:creator>Пользователь Windows</dc:creator>
  <cp:lastModifiedBy>UNICEF</cp:lastModifiedBy>
  <cp:revision>24</cp:revision>
  <dcterms:created xsi:type="dcterms:W3CDTF">2021-10-20T17:21:25Z</dcterms:created>
  <dcterms:modified xsi:type="dcterms:W3CDTF">2024-03-18T18:39:56Z</dcterms:modified>
</cp:coreProperties>
</file>