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61" r:id="rId5"/>
    <p:sldId id="265" r:id="rId6"/>
    <p:sldId id="257" r:id="rId7"/>
    <p:sldId id="280" r:id="rId8"/>
    <p:sldId id="281" r:id="rId9"/>
    <p:sldId id="286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42" d="100"/>
          <a:sy n="42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uk-UA" sz="6000" b="1" i="1" dirty="0" smtClean="0">
                <a:solidFill>
                  <a:schemeClr val="accent1"/>
                </a:solidFill>
                <a:latin typeface="Bookman Old Style" pitchFamily="18" charset="0"/>
              </a:rPr>
              <a:t>Синоптик</a:t>
            </a:r>
            <a:endParaRPr lang="ru-RU" sz="6000" b="1" i="1" dirty="0">
              <a:solidFill>
                <a:schemeClr val="accent1"/>
              </a:solidFill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14480" y="500042"/>
            <a:ext cx="6000792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924E8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1.Температура</a:t>
            </a:r>
            <a:r>
              <a:rPr kumimoji="0" lang="uk-UA" sz="3200" b="1" i="1" u="none" strike="noStrike" kern="1200" cap="none" spc="0" normalizeH="0" noProof="0" dirty="0" smtClean="0">
                <a:ln>
                  <a:noFill/>
                </a:ln>
                <a:solidFill>
                  <a:srgbClr val="4924E8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924E8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повітря</a:t>
            </a:r>
          </a:p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rgbClr val="4924E8"/>
                </a:solidFill>
                <a:latin typeface="Times New Roman" pitchFamily="18" charset="0"/>
                <a:cs typeface="Times New Roman" pitchFamily="18" charset="0"/>
              </a:rPr>
              <a:t>t= ±</a:t>
            </a:r>
            <a:r>
              <a:rPr lang="uk-UA" sz="3200" b="1" dirty="0" smtClean="0">
                <a:solidFill>
                  <a:srgbClr val="4924E8"/>
                </a:solidFill>
                <a:latin typeface="Times New Roman" pitchFamily="18" charset="0"/>
                <a:cs typeface="Times New Roman" pitchFamily="18" charset="0"/>
              </a:rPr>
              <a:t>…°С</a:t>
            </a:r>
          </a:p>
          <a:p>
            <a:pPr lvl="0">
              <a:spcBef>
                <a:spcPct val="0"/>
              </a:spcBef>
              <a:defRPr/>
            </a:pPr>
            <a:r>
              <a:rPr lang="uk-UA" sz="3200" b="1" dirty="0" smtClean="0">
                <a:solidFill>
                  <a:srgbClr val="4924E8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sz="3200" b="1" i="1" dirty="0" smtClean="0">
                <a:solidFill>
                  <a:srgbClr val="4924E8"/>
                </a:solidFill>
                <a:latin typeface="Bookman Old Style" pitchFamily="18" charset="0"/>
              </a:rPr>
              <a:t> Стан неба – хмарність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71670" y="3643314"/>
            <a:ext cx="550072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>
              <a:spcBef>
                <a:spcPct val="0"/>
              </a:spcBef>
              <a:defRPr/>
            </a:pPr>
            <a:r>
              <a:rPr lang="uk-UA" sz="3100" b="1" i="1" dirty="0" smtClean="0">
                <a:solidFill>
                  <a:srgbClr val="4924E8"/>
                </a:solidFill>
                <a:latin typeface="Bookman Old Style" pitchFamily="18" charset="0"/>
              </a:rPr>
              <a:t>3. Сила вітру</a:t>
            </a:r>
          </a:p>
          <a:p>
            <a:pPr lvl="0">
              <a:spcBef>
                <a:spcPct val="0"/>
              </a:spcBef>
              <a:defRPr/>
            </a:pPr>
            <a:r>
              <a:rPr lang="uk-UA" sz="3100" b="1" i="1" dirty="0" smtClean="0">
                <a:solidFill>
                  <a:srgbClr val="4924E8"/>
                </a:solidFill>
                <a:latin typeface="Bookman Old Style" pitchFamily="18" charset="0"/>
              </a:rPr>
              <a:t>Т- тихо, Л – легкий, </a:t>
            </a:r>
          </a:p>
          <a:p>
            <a:pPr lvl="0">
              <a:spcBef>
                <a:spcPct val="0"/>
              </a:spcBef>
              <a:defRPr/>
            </a:pPr>
            <a:r>
              <a:rPr lang="uk-UA" sz="3100" b="1" i="1" dirty="0" smtClean="0">
                <a:solidFill>
                  <a:srgbClr val="4924E8"/>
                </a:solidFill>
                <a:latin typeface="Bookman Old Style" pitchFamily="18" charset="0"/>
              </a:rPr>
              <a:t>П – помірний, С- сильний</a:t>
            </a:r>
            <a:endParaRPr kumimoji="0" lang="uk-UA" sz="3100" b="1" i="1" u="none" strike="noStrike" kern="1200" cap="none" spc="0" normalizeH="0" baseline="0" noProof="0" dirty="0" smtClean="0">
              <a:ln>
                <a:noFill/>
              </a:ln>
              <a:solidFill>
                <a:srgbClr val="4924E8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2050" name="Picture 2" descr="C:\Users\User\Desktop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071678"/>
            <a:ext cx="284142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Молодці!</a:t>
            </a:r>
            <a:endParaRPr lang="ru-RU" sz="7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>
            <a:normAutofit/>
          </a:bodyPr>
          <a:lstStyle/>
          <a:p>
            <a:r>
              <a:rPr lang="uk-UA" sz="6000" b="1" i="1" dirty="0" smtClean="0">
                <a:solidFill>
                  <a:schemeClr val="accent1"/>
                </a:solidFill>
                <a:latin typeface="Bookman Old Style" pitchFamily="18" charset="0"/>
              </a:rPr>
              <a:t>Синоптик</a:t>
            </a:r>
            <a:endParaRPr lang="ru-RU" sz="6000" b="1" i="1" dirty="0">
              <a:solidFill>
                <a:schemeClr val="accent1"/>
              </a:solidFill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00298" y="142852"/>
            <a:ext cx="521497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uk-UA" sz="3200" b="1" i="1" dirty="0" smtClean="0">
              <a:solidFill>
                <a:srgbClr val="4924E8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uk-UA" sz="3200" b="1" i="1" dirty="0" smtClean="0">
              <a:solidFill>
                <a:srgbClr val="4924E8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uk-UA" sz="3200" b="1" i="1" dirty="0" smtClean="0">
              <a:solidFill>
                <a:srgbClr val="4924E8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uk-UA" sz="3200" b="1" i="1" dirty="0" smtClean="0">
              <a:solidFill>
                <a:srgbClr val="4924E8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uk-UA" sz="3200" b="1" i="1" dirty="0" smtClean="0">
              <a:solidFill>
                <a:srgbClr val="4924E8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uk-UA" sz="3200" b="1" i="1" dirty="0" smtClean="0">
              <a:solidFill>
                <a:srgbClr val="4924E8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uk-UA" sz="3200" b="1" i="1" dirty="0" smtClean="0">
              <a:solidFill>
                <a:srgbClr val="4924E8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uk-UA" sz="3200" b="1" i="1" dirty="0" smtClean="0">
              <a:solidFill>
                <a:srgbClr val="4924E8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uk-UA" sz="3200" b="1" i="1" dirty="0" smtClean="0">
              <a:solidFill>
                <a:srgbClr val="4924E8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uk-UA" sz="3200" b="1" i="1" dirty="0" smtClean="0">
              <a:solidFill>
                <a:srgbClr val="4924E8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uk-UA" sz="3200" b="1" i="1" dirty="0" smtClean="0">
              <a:solidFill>
                <a:srgbClr val="4924E8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uk-UA" sz="3200" b="1" i="1" dirty="0" smtClean="0">
              <a:solidFill>
                <a:srgbClr val="4924E8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3200" b="1" dirty="0" smtClean="0">
              <a:solidFill>
                <a:srgbClr val="4924E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1" u="none" strike="noStrike" kern="1200" cap="none" spc="0" normalizeH="0" baseline="0" noProof="0" dirty="0" smtClean="0">
              <a:ln>
                <a:noFill/>
              </a:ln>
              <a:solidFill>
                <a:srgbClr val="4924E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1" u="none" strike="noStrike" kern="1200" cap="none" spc="0" normalizeH="0" baseline="0" noProof="0" dirty="0" smtClean="0">
              <a:ln>
                <a:noFill/>
              </a:ln>
              <a:solidFill>
                <a:srgbClr val="4924E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924E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924E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4924E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238256"/>
            <a:ext cx="2282572" cy="233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57356" y="571480"/>
            <a:ext cx="5072066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i="1" dirty="0" smtClean="0">
                <a:solidFill>
                  <a:srgbClr val="4924E8"/>
                </a:solidFill>
                <a:latin typeface="Bookman Old Style" pitchFamily="18" charset="0"/>
                <a:ea typeface="+mj-ea"/>
                <a:cs typeface="+mj-cs"/>
              </a:rPr>
              <a:t>4.Опади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924E8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924E8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4924E8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85918" y="3286124"/>
            <a:ext cx="5072066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i="1" dirty="0" smtClean="0">
                <a:solidFill>
                  <a:srgbClr val="4924E8"/>
                </a:solidFill>
                <a:latin typeface="Bookman Old Style" pitchFamily="18" charset="0"/>
                <a:ea typeface="+mj-ea"/>
                <a:cs typeface="+mj-cs"/>
              </a:rPr>
              <a:t>5.Явища природи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924E8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924E8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4924E8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000504"/>
            <a:ext cx="2286016" cy="159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4572032" cy="54292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Пригадай. </a:t>
            </a:r>
            <a:r>
              <a:rPr lang="uk-UA" sz="4400" b="1" dirty="0" smtClean="0">
                <a:solidFill>
                  <a:srgbClr val="4924E8"/>
                </a:solidFill>
                <a:latin typeface="Times New Roman" pitchFamily="18" charset="0"/>
                <a:cs typeface="Times New Roman" pitchFamily="18" charset="0"/>
              </a:rPr>
              <a:t>Які спільні ознаки мають живі організми, зокрема рослини та тварини?</a:t>
            </a:r>
          </a:p>
        </p:txBody>
      </p:sp>
      <p:pic>
        <p:nvPicPr>
          <p:cNvPr id="4" name="Picture 4" descr="Повтори і пригадай. Підсумковий тест за розділом &quot;У країні знань&quot; | Тест з  літературного читання – «На Урок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77462"/>
            <a:ext cx="4143404" cy="5271541"/>
          </a:xfrm>
          <a:prstGeom prst="rect">
            <a:avLst/>
          </a:prstGeom>
          <a:noFill/>
        </p:spPr>
      </p:pic>
      <p:pic>
        <p:nvPicPr>
          <p:cNvPr id="3074" name="Picture 2" descr="ukraina sydän' Tarra | Spreadshirt"/>
          <p:cNvPicPr>
            <a:picLocks noChangeAspect="1" noChangeArrowheads="1"/>
          </p:cNvPicPr>
          <p:nvPr/>
        </p:nvPicPr>
        <p:blipFill>
          <a:blip r:embed="rId4" cstate="print"/>
          <a:srcRect l="21875" t="3571" r="22499" b="2380"/>
          <a:stretch>
            <a:fillRect/>
          </a:stretch>
        </p:blipFill>
        <p:spPr bwMode="auto">
          <a:xfrm>
            <a:off x="0" y="5786455"/>
            <a:ext cx="1207185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Ми вже в 4 | Онлайн-тест – «На Урок»"/>
          <p:cNvPicPr>
            <a:picLocks noChangeAspect="1" noChangeArrowheads="1"/>
          </p:cNvPicPr>
          <p:nvPr/>
        </p:nvPicPr>
        <p:blipFill>
          <a:blip r:embed="rId3"/>
          <a:srcRect l="22170" t="3750" r="22995" b="2500"/>
          <a:stretch>
            <a:fillRect/>
          </a:stretch>
        </p:blipFill>
        <p:spPr bwMode="auto">
          <a:xfrm>
            <a:off x="6858016" y="1428736"/>
            <a:ext cx="2214578" cy="5357850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928803"/>
            <a:ext cx="6905672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609600" y="5000636"/>
            <a:ext cx="8229600" cy="1277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18" name="AutoShape 14" descr="Оксана Кулинич: «Щорічна проблема — забруднення водойм, а ще гірша —  цвітіння річки Дніпро» – Новини Полтавщ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520" name="AutoShape 16" descr="Оксана Кулинич: «Щорічна проблема — забруднення водойм, а ще гірша —  цвітіння річки Дніпро» – Новини Полтавщ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290" name="Picture 2" descr="Презентація до уроку біології у 6 класі на тему:Рослини- живі організми.  Мінеральне та повітряне живлення рослин. Дихання рослин."/>
          <p:cNvPicPr>
            <a:picLocks noChangeAspect="1" noChangeArrowheads="1"/>
          </p:cNvPicPr>
          <p:nvPr/>
        </p:nvPicPr>
        <p:blipFill>
          <a:blip r:embed="rId3"/>
          <a:srcRect l="49286"/>
          <a:stretch>
            <a:fillRect/>
          </a:stretch>
        </p:blipFill>
        <p:spPr bwMode="auto">
          <a:xfrm>
            <a:off x="4357686" y="52290"/>
            <a:ext cx="4572032" cy="6761502"/>
          </a:xfrm>
          <a:prstGeom prst="rect">
            <a:avLst/>
          </a:prstGeom>
          <a:noFill/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4429124" cy="41434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Розглянь зображення. </a:t>
            </a:r>
            <a:r>
              <a:rPr lang="uk-UA" sz="4000" b="1" dirty="0" smtClean="0">
                <a:solidFill>
                  <a:srgbClr val="4924E8"/>
                </a:solidFill>
                <a:latin typeface="Times New Roman" pitchFamily="18" charset="0"/>
                <a:cs typeface="Times New Roman" pitchFamily="18" charset="0"/>
              </a:rPr>
              <a:t>Розкажи, як живиться рослина?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637374"/>
            <a:ext cx="4604472" cy="107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1434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Розглянь малюнки. </a:t>
            </a:r>
            <a:r>
              <a:rPr lang="uk-UA" sz="4000" b="1" dirty="0" smtClean="0">
                <a:solidFill>
                  <a:srgbClr val="4924E8"/>
                </a:solidFill>
                <a:latin typeface="Times New Roman" pitchFamily="18" charset="0"/>
                <a:cs typeface="Times New Roman" pitchFamily="18" charset="0"/>
              </a:rPr>
              <a:t>Чи вміють рослини рухатися?</a:t>
            </a:r>
          </a:p>
        </p:txBody>
      </p:sp>
      <p:pic>
        <p:nvPicPr>
          <p:cNvPr id="11267" name="Picture 3" descr="Потребление винограда оздоровило микробиом кишечника — Naked Sci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4"/>
            <a:ext cx="4500594" cy="2531585"/>
          </a:xfrm>
          <a:prstGeom prst="rect">
            <a:avLst/>
          </a:prstGeom>
          <a:noFill/>
        </p:spPr>
      </p:pic>
      <p:pic>
        <p:nvPicPr>
          <p:cNvPr id="11269" name="Picture 5" descr="Соняшник — Вікіпеді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500306"/>
            <a:ext cx="3214710" cy="4286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8715436" cy="240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 descr="Вегетативне розмноження та його використання - Підручник з Біології і  екології (профільний рівень). 10 клас. Задорожний - Нова програм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25117"/>
            <a:ext cx="2571767" cy="3332883"/>
          </a:xfrm>
          <a:prstGeom prst="rect">
            <a:avLst/>
          </a:prstGeom>
          <a:noFill/>
        </p:spPr>
      </p:pic>
      <p:pic>
        <p:nvPicPr>
          <p:cNvPr id="10245" name="Picture 5" descr="Кішка з'їла новонароджених кошенят: причини. Що робити, щоб кішка не з'їла  новонароджених кошенят?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500438"/>
            <a:ext cx="4929222" cy="3289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71406" y="428604"/>
            <a:ext cx="4143404" cy="2214578"/>
          </a:xfrm>
          <a:prstGeom prst="cloud">
            <a:avLst/>
          </a:prstGeom>
          <a:solidFill>
            <a:srgbClr val="4924E8"/>
          </a:solidFill>
          <a:ln>
            <a:solidFill>
              <a:srgbClr val="4924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Живляться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71406" y="4500570"/>
            <a:ext cx="3429024" cy="2214578"/>
          </a:xfrm>
          <a:prstGeom prst="cloud">
            <a:avLst/>
          </a:prstGeom>
          <a:solidFill>
            <a:srgbClr val="4924E8"/>
          </a:solidFill>
          <a:ln>
            <a:solidFill>
              <a:srgbClr val="4924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Ростуть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5214942" y="357166"/>
            <a:ext cx="3786214" cy="2214578"/>
          </a:xfrm>
          <a:prstGeom prst="cloud">
            <a:avLst/>
          </a:prstGeom>
          <a:solidFill>
            <a:srgbClr val="4924E8"/>
          </a:solidFill>
          <a:ln>
            <a:solidFill>
              <a:srgbClr val="4924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Рухаються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143372" y="4357694"/>
            <a:ext cx="4929222" cy="2428892"/>
          </a:xfrm>
          <a:prstGeom prst="cloud">
            <a:avLst/>
          </a:prstGeom>
          <a:solidFill>
            <a:srgbClr val="4924E8"/>
          </a:solidFill>
          <a:ln>
            <a:solidFill>
              <a:srgbClr val="4924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Розмножуються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714612" y="2643182"/>
            <a:ext cx="3286148" cy="19288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Ознаки живих  організмів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0"/>
            <a:ext cx="6892228" cy="682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75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Times New Roman</vt:lpstr>
      <vt:lpstr>Тема Office</vt:lpstr>
      <vt:lpstr>Синоптик</vt:lpstr>
      <vt:lpstr>Синоптик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Молодці!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Света</cp:lastModifiedBy>
  <cp:revision>152</cp:revision>
  <dcterms:created xsi:type="dcterms:W3CDTF">2022-10-28T17:36:19Z</dcterms:created>
  <dcterms:modified xsi:type="dcterms:W3CDTF">2024-03-17T18:01:33Z</dcterms:modified>
</cp:coreProperties>
</file>