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</p:sldMasterIdLst>
  <p:sldIdLst>
    <p:sldId id="256" r:id="rId2"/>
    <p:sldId id="257" r:id="rId3"/>
    <p:sldId id="282" r:id="rId4"/>
    <p:sldId id="258" r:id="rId5"/>
    <p:sldId id="276" r:id="rId6"/>
    <p:sldId id="277" r:id="rId7"/>
    <p:sldId id="278" r:id="rId8"/>
    <p:sldId id="279" r:id="rId9"/>
    <p:sldId id="280" r:id="rId10"/>
    <p:sldId id="281" r:id="rId11"/>
    <p:sldId id="283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9E004712-D5C5-4FE1-80F3-12F6AAD74A7C}" type="datetimeFigureOut">
              <a:rPr lang="ru-RU" smtClean="0"/>
              <a:t>17.03.2024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BAB0339B-841F-4832-9EA7-E367D3EDB9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5000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04712-D5C5-4FE1-80F3-12F6AAD74A7C}" type="datetimeFigureOut">
              <a:rPr lang="ru-RU" smtClean="0"/>
              <a:t>17.03.2024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0339B-841F-4832-9EA7-E367D3EDB9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4165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04712-D5C5-4FE1-80F3-12F6AAD74A7C}" type="datetimeFigureOut">
              <a:rPr lang="ru-RU" smtClean="0"/>
              <a:t>17.03.2024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0339B-841F-4832-9EA7-E367D3EDB9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92979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04712-D5C5-4FE1-80F3-12F6AAD74A7C}" type="datetimeFigureOut">
              <a:rPr lang="ru-RU" smtClean="0"/>
              <a:t>17.03.2024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0339B-841F-4832-9EA7-E367D3EDB9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4852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04712-D5C5-4FE1-80F3-12F6AAD74A7C}" type="datetimeFigureOut">
              <a:rPr lang="ru-RU" smtClean="0"/>
              <a:t>17.03.2024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0339B-841F-4832-9EA7-E367D3EDB9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70621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04712-D5C5-4FE1-80F3-12F6AAD74A7C}" type="datetimeFigureOut">
              <a:rPr lang="ru-RU" smtClean="0"/>
              <a:t>17.03.2024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0339B-841F-4832-9EA7-E367D3EDB9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18594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04712-D5C5-4FE1-80F3-12F6AAD74A7C}" type="datetimeFigureOut">
              <a:rPr lang="ru-RU" smtClean="0"/>
              <a:t>17.03.2024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0339B-841F-4832-9EA7-E367D3EDB9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20352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9E004712-D5C5-4FE1-80F3-12F6AAD74A7C}" type="datetimeFigureOut">
              <a:rPr lang="ru-RU" smtClean="0"/>
              <a:t>17.03.2024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0339B-841F-4832-9EA7-E367D3EDB9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9952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9E004712-D5C5-4FE1-80F3-12F6AAD74A7C}" type="datetimeFigureOut">
              <a:rPr lang="ru-RU" smtClean="0"/>
              <a:t>17.03.2024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0339B-841F-4832-9EA7-E367D3EDB9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3607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04712-D5C5-4FE1-80F3-12F6AAD74A7C}" type="datetimeFigureOut">
              <a:rPr lang="ru-RU" smtClean="0"/>
              <a:t>17.03.2024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0339B-841F-4832-9EA7-E367D3EDB9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4362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04712-D5C5-4FE1-80F3-12F6AAD74A7C}" type="datetimeFigureOut">
              <a:rPr lang="ru-RU" smtClean="0"/>
              <a:t>17.03.2024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0339B-841F-4832-9EA7-E367D3EDB9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949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04712-D5C5-4FE1-80F3-12F6AAD74A7C}" type="datetimeFigureOut">
              <a:rPr lang="ru-RU" smtClean="0"/>
              <a:t>17.03.2024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0339B-841F-4832-9EA7-E367D3EDB9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8150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04712-D5C5-4FE1-80F3-12F6AAD74A7C}" type="datetimeFigureOut">
              <a:rPr lang="ru-RU" smtClean="0"/>
              <a:t>17.03.2024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0339B-841F-4832-9EA7-E367D3EDB9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3871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04712-D5C5-4FE1-80F3-12F6AAD74A7C}" type="datetimeFigureOut">
              <a:rPr lang="ru-RU" smtClean="0"/>
              <a:t>17.03.2024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0339B-841F-4832-9EA7-E367D3EDB9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6995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04712-D5C5-4FE1-80F3-12F6AAD74A7C}" type="datetimeFigureOut">
              <a:rPr lang="ru-RU" smtClean="0"/>
              <a:t>17.03.2024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0339B-841F-4832-9EA7-E367D3EDB9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7321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04712-D5C5-4FE1-80F3-12F6AAD74A7C}" type="datetimeFigureOut">
              <a:rPr lang="ru-RU" smtClean="0"/>
              <a:t>17.03.2024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0339B-841F-4832-9EA7-E367D3EDB9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1855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04712-D5C5-4FE1-80F3-12F6AAD74A7C}" type="datetimeFigureOut">
              <a:rPr lang="ru-RU" smtClean="0"/>
              <a:t>17.03.2024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0339B-841F-4832-9EA7-E367D3EDB9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9547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9E004712-D5C5-4FE1-80F3-12F6AAD74A7C}" type="datetimeFigureOut">
              <a:rPr lang="ru-RU" smtClean="0"/>
              <a:t>17.03.2024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BAB0339B-841F-4832-9EA7-E367D3EDB9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9023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  <p:sldLayoutId id="2147483775" r:id="rId14"/>
    <p:sldLayoutId id="2147483776" r:id="rId15"/>
    <p:sldLayoutId id="2147483777" r:id="rId16"/>
    <p:sldLayoutId id="214748377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vseosvita.ua/site/out?url=http%3A%2F%2Frebus1.com%2Fua%2Findex.php%3Fitem%3Drebus_generator" TargetMode="External"/><Relationship Id="rId2" Type="http://schemas.openxmlformats.org/officeDocument/2006/relationships/hyperlink" Target="https://stendzp.com/uk/-portret-fridrih-shiller-639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ukrlib.com.ua/quotes/quotes.php?qid=8&amp;page=2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ED9F5F-06FF-47B4-9419-3C13F65BE18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uk-UA" dirty="0"/>
              <a:t>Урок математики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47170C4-FAB3-4EEA-9041-5B7A0558ED2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uk-UA" dirty="0"/>
              <a:t>Восьме листопада</a:t>
            </a:r>
          </a:p>
          <a:p>
            <a:pPr algn="ctr"/>
            <a:r>
              <a:rPr lang="uk-UA" dirty="0"/>
              <a:t>Класна робота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69439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B42EE1-3BD0-4EC3-9389-8B27D5B6F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Вдома(с.73, з.11,12)</a:t>
            </a: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2170138-04CB-4145-8FCF-16E6F4F953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43" r="7291" b="75058"/>
          <a:stretch/>
        </p:blipFill>
        <p:spPr>
          <a:xfrm>
            <a:off x="1320073" y="2275781"/>
            <a:ext cx="7982383" cy="2306438"/>
          </a:xfrm>
        </p:spPr>
      </p:pic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EBBD4DB3-5F6B-47E3-9B72-7488F5C4675E}"/>
              </a:ext>
            </a:extLst>
          </p:cNvPr>
          <p:cNvCxnSpPr>
            <a:cxnSpLocks/>
          </p:cNvCxnSpPr>
          <p:nvPr/>
        </p:nvCxnSpPr>
        <p:spPr>
          <a:xfrm>
            <a:off x="2381061" y="3051018"/>
            <a:ext cx="610203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9815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421E05-9A60-4130-9916-0A51AB2E0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Джерела: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EB10D39-585E-44C7-B277-6E61B6A404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https://stendzp.com/uk/-portret-fridrih-shiller-639</a:t>
            </a:r>
            <a:endParaRPr lang="uk-UA" dirty="0"/>
          </a:p>
          <a:p>
            <a:r>
              <a:rPr lang="cs-CZ" dirty="0">
                <a:hlinkClick r:id="rId3"/>
              </a:rPr>
              <a:t>https://vseosvita.ua/site/out?url=http%3A%2F%2Frebus1.com%2Fua%2Findex.php%3Fitem%3Drebus_generator</a:t>
            </a:r>
            <a:endParaRPr lang="uk-UA" dirty="0"/>
          </a:p>
          <a:p>
            <a:r>
              <a:rPr lang="cs-CZ" dirty="0"/>
              <a:t>https://rostok.org.ua/4-klas-matematyka-avtor-l-h-peterson/</a:t>
            </a:r>
            <a:endParaRPr lang="uk-UA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40400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049D40-46D8-4CF5-8D03-68FDA70C8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531090" y="671951"/>
            <a:ext cx="13217063" cy="1281137"/>
          </a:xfrm>
        </p:spPr>
        <p:txBody>
          <a:bodyPr/>
          <a:lstStyle/>
          <a:p>
            <a:pPr algn="r"/>
            <a:r>
              <a:rPr lang="ru-RU" sz="4400" b="0" i="0" dirty="0">
                <a:solidFill>
                  <a:schemeClr val="bg1"/>
                </a:solidFill>
                <a:effectLst/>
                <a:latin typeface="Monotype Corsiva" panose="03010101010201010101" pitchFamily="66" charset="0"/>
              </a:rPr>
              <a:t>Людина, як у </a:t>
            </a:r>
            <a:r>
              <a:rPr lang="ru-RU" sz="4400" b="0" i="0" dirty="0" err="1">
                <a:solidFill>
                  <a:schemeClr val="bg1"/>
                </a:solidFill>
                <a:effectLst/>
                <a:latin typeface="Monotype Corsiva" panose="03010101010201010101" pitchFamily="66" charset="0"/>
              </a:rPr>
              <a:t>дзеркалі</a:t>
            </a:r>
            <a:r>
              <a:rPr lang="ru-RU" sz="4400" b="0" i="0" dirty="0">
                <a:solidFill>
                  <a:schemeClr val="bg1"/>
                </a:solidFill>
                <a:effectLst/>
                <a:latin typeface="Monotype Corsiva" panose="03010101010201010101" pitchFamily="66" charset="0"/>
              </a:rPr>
              <a:t>, </a:t>
            </a:r>
            <a:r>
              <a:rPr lang="ru-RU" sz="4400" b="0" i="0" dirty="0" err="1">
                <a:solidFill>
                  <a:schemeClr val="bg1"/>
                </a:solidFill>
                <a:effectLst/>
                <a:latin typeface="Monotype Corsiva" panose="03010101010201010101" pitchFamily="66" charset="0"/>
              </a:rPr>
              <a:t>відбивається</a:t>
            </a:r>
            <a:r>
              <a:rPr lang="ru-RU" sz="4400" b="0" i="0" dirty="0">
                <a:solidFill>
                  <a:schemeClr val="bg1"/>
                </a:solidFill>
                <a:effectLst/>
                <a:latin typeface="Monotype Corsiva" panose="03010101010201010101" pitchFamily="66" charset="0"/>
              </a:rPr>
              <a:t> в </a:t>
            </a:r>
            <a:r>
              <a:rPr lang="ru-RU" sz="4400" b="0" i="0" dirty="0" err="1">
                <a:solidFill>
                  <a:schemeClr val="bg1"/>
                </a:solidFill>
                <a:effectLst/>
                <a:latin typeface="Monotype Corsiva" panose="03010101010201010101" pitchFamily="66" charset="0"/>
              </a:rPr>
              <a:t>своїх</a:t>
            </a:r>
            <a:r>
              <a:rPr lang="ru-RU" sz="4400" b="0" i="0" dirty="0">
                <a:solidFill>
                  <a:schemeClr val="bg1"/>
                </a:solidFill>
                <a:effectLst/>
                <a:latin typeface="Monotype Corsiva" panose="03010101010201010101" pitchFamily="66" charset="0"/>
              </a:rPr>
              <a:t> </a:t>
            </a:r>
            <a:r>
              <a:rPr lang="ru-RU" sz="4400" b="0" i="0" dirty="0" err="1">
                <a:solidFill>
                  <a:schemeClr val="bg1"/>
                </a:solidFill>
                <a:effectLst/>
                <a:latin typeface="Monotype Corsiva" panose="03010101010201010101" pitchFamily="66" charset="0"/>
              </a:rPr>
              <a:t>вчинках</a:t>
            </a:r>
            <a:r>
              <a:rPr lang="ru-RU" sz="4400" b="0" i="0" dirty="0">
                <a:solidFill>
                  <a:schemeClr val="bg1"/>
                </a:solidFill>
                <a:effectLst/>
                <a:latin typeface="Monotype Corsiva" panose="03010101010201010101" pitchFamily="66" charset="0"/>
              </a:rPr>
              <a:t>.</a:t>
            </a:r>
            <a:br>
              <a:rPr lang="ru-RU" sz="4400" b="0" i="0" dirty="0">
                <a:solidFill>
                  <a:schemeClr val="bg1"/>
                </a:solidFill>
                <a:effectLst/>
                <a:latin typeface="Monotype Corsiva" panose="03010101010201010101" pitchFamily="66" charset="0"/>
              </a:rPr>
            </a:br>
            <a:r>
              <a:rPr lang="ru-RU" sz="4400" b="0" i="0" u="sng" strike="noStrike" dirty="0">
                <a:solidFill>
                  <a:schemeClr val="bg1"/>
                </a:solidFill>
                <a:effectLst/>
                <a:latin typeface="Monotype Corsiva" panose="03010101010201010101" pitchFamily="66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Ф. Шиллер</a:t>
            </a:r>
            <a:endParaRPr lang="ru-RU" sz="4400" u="sng" dirty="0">
              <a:solidFill>
                <a:schemeClr val="bg1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Picture 2" descr="Портрет Фрідріх Шіллер">
            <a:extLst>
              <a:ext uri="{FF2B5EF4-FFF2-40B4-BE49-F238E27FC236}">
                <a16:creationId xmlns:a16="http://schemas.microsoft.com/office/drawing/2014/main" id="{B52AEC6E-E6C3-4AB5-A02F-8EC5AE0168C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24"/>
          <a:stretch/>
        </p:blipFill>
        <p:spPr bwMode="auto">
          <a:xfrm>
            <a:off x="2612399" y="2415309"/>
            <a:ext cx="4692867" cy="4264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2411518-CA8E-4ED5-99D3-D3BC79D33196}"/>
              </a:ext>
            </a:extLst>
          </p:cNvPr>
          <p:cNvSpPr/>
          <p:nvPr/>
        </p:nvSpPr>
        <p:spPr>
          <a:xfrm>
            <a:off x="810159" y="4394083"/>
            <a:ext cx="264687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3600" b="1" i="0" cap="none" spc="0" dirty="0">
                <a:ln/>
                <a:solidFill>
                  <a:schemeClr val="accent3"/>
                </a:solidFill>
                <a:effectLst/>
                <a:latin typeface="arial" panose="020B0604020202020204" pitchFamily="34" charset="0"/>
              </a:rPr>
              <a:t>1759 - 1805</a:t>
            </a:r>
            <a:endParaRPr lang="ru-RU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1915E2FD-5D75-42D1-8508-8C19B296C24D}"/>
              </a:ext>
            </a:extLst>
          </p:cNvPr>
          <p:cNvSpPr txBox="1">
            <a:spLocks/>
          </p:cNvSpPr>
          <p:nvPr/>
        </p:nvSpPr>
        <p:spPr bwMode="gray">
          <a:xfrm>
            <a:off x="6299200" y="2758461"/>
            <a:ext cx="5985164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z="3200" dirty="0">
                <a:solidFill>
                  <a:schemeClr val="accent1">
                    <a:lumMod val="75000"/>
                  </a:schemeClr>
                </a:solidFill>
              </a:rPr>
              <a:t>-Як ви розумієте слова Фрідріха Шиллера?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44C79E8F-2855-4BA5-8CCB-16FDCE1D5EA4}"/>
              </a:ext>
            </a:extLst>
          </p:cNvPr>
          <p:cNvSpPr txBox="1">
            <a:spLocks/>
          </p:cNvSpPr>
          <p:nvPr/>
        </p:nvSpPr>
        <p:spPr bwMode="gray">
          <a:xfrm>
            <a:off x="6442363" y="4547637"/>
            <a:ext cx="5985164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z="3200" dirty="0">
                <a:solidFill>
                  <a:schemeClr val="accent1">
                    <a:lumMod val="75000"/>
                  </a:schemeClr>
                </a:solidFill>
              </a:rPr>
              <a:t>-Обчисліть, скільки років прожив цей видатний  та відомий на весь світ поет?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250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B1DD9F-1BEC-43EC-9DBF-3AEBF84C8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Найкращі домашні роботи</a:t>
            </a: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6DB35D3-B638-45A9-837E-B738E165A6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9" t="6688" r="2258" b="15613"/>
          <a:stretch/>
        </p:blipFill>
        <p:spPr>
          <a:xfrm>
            <a:off x="887768" y="1761724"/>
            <a:ext cx="3977195" cy="4718976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3E7D6C3-FE52-4F89-A090-0674E19EFB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928" y="1761723"/>
            <a:ext cx="5611245" cy="4612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32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464A2E-CA56-4283-A153-6A5F61C5C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Розшифруйте ребус, і дізнайтеся тему уроку</a:t>
            </a: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CDEC7C3-D576-4498-BE5E-C2AD57FB1A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023" y="2217958"/>
            <a:ext cx="6323902" cy="3223950"/>
          </a:xfr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5CF55A3-DDED-4E5B-B762-2ED074C21FF0}"/>
              </a:ext>
            </a:extLst>
          </p:cNvPr>
          <p:cNvSpPr/>
          <p:nvPr/>
        </p:nvSpPr>
        <p:spPr>
          <a:xfrm>
            <a:off x="4392749" y="5517569"/>
            <a:ext cx="24705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uk-UA" sz="5400" b="1" cap="none" spc="0" dirty="0">
                <a:ln/>
                <a:solidFill>
                  <a:schemeClr val="accent3"/>
                </a:solidFill>
                <a:effectLst/>
              </a:rPr>
              <a:t>Задачі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77751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1D731EA-E1A7-489C-8FC4-BC7C9E2BB5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22" t="6710" r="15384" b="80620"/>
          <a:stretch/>
        </p:blipFill>
        <p:spPr>
          <a:xfrm>
            <a:off x="728479" y="2452804"/>
            <a:ext cx="9010835" cy="23047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61961D7-2C48-4780-B477-D9F8F97020CC}"/>
              </a:ext>
            </a:extLst>
          </p:cNvPr>
          <p:cNvSpPr txBox="1"/>
          <p:nvPr/>
        </p:nvSpPr>
        <p:spPr>
          <a:xfrm>
            <a:off x="2095473" y="642939"/>
            <a:ext cx="76438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Бліц</a:t>
            </a:r>
            <a:r>
              <a:rPr 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– </a:t>
            </a:r>
            <a:r>
              <a:rPr lang="ru-RU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турнір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0E6D078-617A-4298-831A-327508343CA4}"/>
              </a:ext>
            </a:extLst>
          </p:cNvPr>
          <p:cNvSpPr txBox="1"/>
          <p:nvPr/>
        </p:nvSpPr>
        <p:spPr>
          <a:xfrm>
            <a:off x="8802695" y="2452804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: 2 = 4 (кг)</a:t>
            </a:r>
            <a:endParaRPr lang="ru-RU" sz="24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C792C2B-C5A7-4A45-A846-37007B37029B}"/>
              </a:ext>
            </a:extLst>
          </p:cNvPr>
          <p:cNvSpPr txBox="1"/>
          <p:nvPr/>
        </p:nvSpPr>
        <p:spPr>
          <a:xfrm>
            <a:off x="9171603" y="3267783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400 : 5 = 80 ( г )</a:t>
            </a:r>
            <a:endParaRPr lang="ru-RU" sz="24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FA8964D-C705-4D09-BA70-B30674C048C3}"/>
              </a:ext>
            </a:extLst>
          </p:cNvPr>
          <p:cNvSpPr txBox="1"/>
          <p:nvPr/>
        </p:nvSpPr>
        <p:spPr>
          <a:xfrm>
            <a:off x="8985172" y="4472508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 · 4 = 800 ( м² )</a:t>
            </a:r>
            <a:endParaRPr lang="ru-RU" sz="24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8756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6DE8DF-DC13-4137-8BC8-9DF227307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Задача 9, с.72</a:t>
            </a:r>
            <a:endParaRPr lang="ru-RU" dirty="0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0398CD3F-80E9-49D4-8C9C-2B865AAC87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0" t="26177" r="3800" b="63422"/>
          <a:stretch/>
        </p:blipFill>
        <p:spPr>
          <a:xfrm>
            <a:off x="639192" y="1680632"/>
            <a:ext cx="9870124" cy="1577473"/>
          </a:xfrm>
        </p:spPr>
      </p:pic>
      <p:pic>
        <p:nvPicPr>
          <p:cNvPr id="8" name="Объект 6">
            <a:extLst>
              <a:ext uri="{FF2B5EF4-FFF2-40B4-BE49-F238E27FC236}">
                <a16:creationId xmlns:a16="http://schemas.microsoft.com/office/drawing/2014/main" id="{873D1A6B-F9F1-4CD5-B90D-0CECB0B530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72" t="37375" r="13313" b="52224"/>
          <a:stretch/>
        </p:blipFill>
        <p:spPr>
          <a:xfrm>
            <a:off x="4714043" y="3176332"/>
            <a:ext cx="7208668" cy="1577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981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6DE8DF-DC13-4137-8BC8-9DF227307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Задача 9, с.72</a:t>
            </a:r>
            <a:endParaRPr lang="ru-RU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A182B651-93AA-43F1-8574-138273D798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1" t="48266" r="3456" b="46858"/>
          <a:stretch/>
        </p:blipFill>
        <p:spPr>
          <a:xfrm>
            <a:off x="967666" y="1953086"/>
            <a:ext cx="9076702" cy="730931"/>
          </a:xfrm>
        </p:spPr>
      </p:pic>
      <p:pic>
        <p:nvPicPr>
          <p:cNvPr id="9" name="Объект 5">
            <a:extLst>
              <a:ext uri="{FF2B5EF4-FFF2-40B4-BE49-F238E27FC236}">
                <a16:creationId xmlns:a16="http://schemas.microsoft.com/office/drawing/2014/main" id="{2B23F8A3-89D7-434B-B01D-90584D3674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29" t="54059" r="13216" b="34324"/>
          <a:stretch/>
        </p:blipFill>
        <p:spPr>
          <a:xfrm>
            <a:off x="4500978" y="2684017"/>
            <a:ext cx="7022247" cy="174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215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2333DF-A657-4905-A775-B3C6B1C89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Порівняймо дві задачі</a:t>
            </a:r>
            <a:endParaRPr lang="ru-RU" dirty="0"/>
          </a:p>
        </p:txBody>
      </p:sp>
      <p:pic>
        <p:nvPicPr>
          <p:cNvPr id="4" name="Объект 6">
            <a:extLst>
              <a:ext uri="{FF2B5EF4-FFF2-40B4-BE49-F238E27FC236}">
                <a16:creationId xmlns:a16="http://schemas.microsoft.com/office/drawing/2014/main" id="{EB4BC90C-5E10-4307-BBC0-C690DECE2D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72" t="37375" r="13313" b="52224"/>
          <a:stretch/>
        </p:blipFill>
        <p:spPr>
          <a:xfrm>
            <a:off x="421364" y="2512581"/>
            <a:ext cx="5155069" cy="1128122"/>
          </a:xfrm>
          <a:prstGeom prst="rect">
            <a:avLst/>
          </a:prstGeom>
        </p:spPr>
      </p:pic>
      <p:pic>
        <p:nvPicPr>
          <p:cNvPr id="5" name="Объект 5">
            <a:extLst>
              <a:ext uri="{FF2B5EF4-FFF2-40B4-BE49-F238E27FC236}">
                <a16:creationId xmlns:a16="http://schemas.microsoft.com/office/drawing/2014/main" id="{920ADD5F-3532-4D71-8DE6-F18BED537D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29" t="54059" r="13216" b="34324"/>
          <a:stretch/>
        </p:blipFill>
        <p:spPr>
          <a:xfrm>
            <a:off x="6218590" y="2444139"/>
            <a:ext cx="5401126" cy="133946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573236E-DE5A-4FF7-A551-831F81E36DFF}"/>
              </a:ext>
            </a:extLst>
          </p:cNvPr>
          <p:cNvSpPr txBox="1"/>
          <p:nvPr/>
        </p:nvSpPr>
        <p:spPr>
          <a:xfrm>
            <a:off x="567629" y="4355022"/>
            <a:ext cx="44926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/>
              <a:t>Задача на знаходження частки від цілого</a:t>
            </a:r>
            <a:endParaRPr lang="ru-RU" sz="24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5AF01A-D0F4-4CFA-A3AB-4660685D6E8F}"/>
              </a:ext>
            </a:extLst>
          </p:cNvPr>
          <p:cNvSpPr txBox="1"/>
          <p:nvPr/>
        </p:nvSpPr>
        <p:spPr>
          <a:xfrm>
            <a:off x="6751249" y="4239812"/>
            <a:ext cx="44926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/>
              <a:t>Задача на знаходження цілого за відомою часткою</a:t>
            </a:r>
            <a:endParaRPr lang="ru-RU" sz="2400" b="1" dirty="0"/>
          </a:p>
        </p:txBody>
      </p:sp>
      <p:sp>
        <p:nvSpPr>
          <p:cNvPr id="8" name="Стрелка: вниз 7">
            <a:extLst>
              <a:ext uri="{FF2B5EF4-FFF2-40B4-BE49-F238E27FC236}">
                <a16:creationId xmlns:a16="http://schemas.microsoft.com/office/drawing/2014/main" id="{1830C55B-04CC-4E5E-9B5C-4E2AFDD7323F}"/>
              </a:ext>
            </a:extLst>
          </p:cNvPr>
          <p:cNvSpPr/>
          <p:nvPr/>
        </p:nvSpPr>
        <p:spPr>
          <a:xfrm>
            <a:off x="2803542" y="3683954"/>
            <a:ext cx="568171" cy="6569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: вниз 8">
            <a:extLst>
              <a:ext uri="{FF2B5EF4-FFF2-40B4-BE49-F238E27FC236}">
                <a16:creationId xmlns:a16="http://schemas.microsoft.com/office/drawing/2014/main" id="{DF0EB231-837D-46A8-9844-D2B6893096CB}"/>
              </a:ext>
            </a:extLst>
          </p:cNvPr>
          <p:cNvSpPr/>
          <p:nvPr/>
        </p:nvSpPr>
        <p:spPr>
          <a:xfrm>
            <a:off x="8713485" y="3719604"/>
            <a:ext cx="568171" cy="6569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7910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81AF54-5A1C-4E4B-8A4F-DBD8A242E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3529" y="556418"/>
            <a:ext cx="8761413" cy="706964"/>
          </a:xfrm>
        </p:spPr>
        <p:txBody>
          <a:bodyPr/>
          <a:lstStyle/>
          <a:p>
            <a:pPr algn="ctr"/>
            <a:r>
              <a:rPr lang="uk-UA" dirty="0"/>
              <a:t>Задача 10(с.72)</a:t>
            </a: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D1D21615-6607-48D8-B943-40F30064DB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3" t="70354" r="2728" b="9031"/>
          <a:stretch/>
        </p:blipFill>
        <p:spPr>
          <a:xfrm>
            <a:off x="1929090" y="1404329"/>
            <a:ext cx="8642936" cy="2678304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937AAE9-A06C-428F-9FA2-BC4DD73CE533}"/>
              </a:ext>
            </a:extLst>
          </p:cNvPr>
          <p:cNvSpPr txBox="1"/>
          <p:nvPr/>
        </p:nvSpPr>
        <p:spPr>
          <a:xfrm>
            <a:off x="7066625" y="2905780"/>
            <a:ext cx="1482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</a:rPr>
              <a:t>s = </a:t>
            </a:r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ѵ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· t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13079D-5A25-4BBB-B665-0CC4011F4D22}"/>
              </a:ext>
            </a:extLst>
          </p:cNvPr>
          <p:cNvSpPr txBox="1"/>
          <p:nvPr/>
        </p:nvSpPr>
        <p:spPr>
          <a:xfrm>
            <a:off x="3786325" y="3703422"/>
            <a:ext cx="20492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0070C0"/>
                </a:solidFill>
              </a:rPr>
              <a:t>s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₁</a:t>
            </a:r>
            <a:r>
              <a:rPr lang="en-US" sz="2800" b="1" i="1" dirty="0">
                <a:solidFill>
                  <a:srgbClr val="0070C0"/>
                </a:solidFill>
              </a:rPr>
              <a:t> = </a:t>
            </a:r>
            <a:r>
              <a:rPr lang="ru-RU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ѵ₁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· t₁</a:t>
            </a:r>
            <a:endParaRPr lang="ru-RU" sz="2800" b="1" i="1" dirty="0">
              <a:solidFill>
                <a:srgbClr val="0070C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BD0AB0-B1C9-475D-9846-743237ED493B}"/>
              </a:ext>
            </a:extLst>
          </p:cNvPr>
          <p:cNvSpPr txBox="1"/>
          <p:nvPr/>
        </p:nvSpPr>
        <p:spPr>
          <a:xfrm>
            <a:off x="5758648" y="3703422"/>
            <a:ext cx="20492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chemeClr val="accent3">
                    <a:lumMod val="75000"/>
                  </a:schemeClr>
                </a:solidFill>
              </a:rPr>
              <a:t>s</a:t>
            </a:r>
            <a:r>
              <a:rPr lang="en-US" sz="2800" b="1" i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₂</a:t>
            </a:r>
            <a:r>
              <a:rPr lang="en-US" sz="2800" b="1" i="1" dirty="0">
                <a:solidFill>
                  <a:schemeClr val="accent3">
                    <a:lumMod val="75000"/>
                  </a:schemeClr>
                </a:solidFill>
              </a:rPr>
              <a:t> = </a:t>
            </a:r>
            <a:r>
              <a:rPr lang="ru-RU" sz="2800" b="1" i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ѵ₂</a:t>
            </a:r>
            <a:r>
              <a:rPr lang="en-US" sz="2800" b="1" i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· t₂</a:t>
            </a:r>
            <a:endParaRPr lang="ru-RU" sz="2800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AB96B0-A589-450E-A663-DBC628CCDD8B}"/>
              </a:ext>
            </a:extLst>
          </p:cNvPr>
          <p:cNvSpPr txBox="1"/>
          <p:nvPr/>
        </p:nvSpPr>
        <p:spPr>
          <a:xfrm>
            <a:off x="7807910" y="3703422"/>
            <a:ext cx="20492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FFC000"/>
                </a:solidFill>
              </a:rPr>
              <a:t>s</a:t>
            </a:r>
            <a:r>
              <a:rPr lang="en-US" sz="2800" b="1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₃</a:t>
            </a:r>
            <a:r>
              <a:rPr lang="en-US" sz="2800" b="1" i="1" dirty="0">
                <a:solidFill>
                  <a:srgbClr val="FFC000"/>
                </a:solidFill>
              </a:rPr>
              <a:t> = </a:t>
            </a:r>
            <a:r>
              <a:rPr lang="ru-RU" sz="2800" b="1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ѵ₃</a:t>
            </a:r>
            <a:r>
              <a:rPr lang="en-US" sz="2800" b="1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· t₃</a:t>
            </a:r>
            <a:endParaRPr lang="ru-RU" sz="2800" b="1" i="1" dirty="0">
              <a:solidFill>
                <a:srgbClr val="FFC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10DEC2-40CF-4F89-852B-8ABC417E0609}"/>
              </a:ext>
            </a:extLst>
          </p:cNvPr>
          <p:cNvSpPr txBox="1"/>
          <p:nvPr/>
        </p:nvSpPr>
        <p:spPr>
          <a:xfrm>
            <a:off x="503808" y="4094293"/>
            <a:ext cx="3456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800" b="1" i="1" dirty="0">
                <a:solidFill>
                  <a:srgbClr val="FF3399"/>
                </a:solidFill>
              </a:rPr>
              <a:t> = </a:t>
            </a:r>
            <a:r>
              <a:rPr lang="en-US" sz="2800" b="1" i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800" b="1" i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₁ + S</a:t>
            </a:r>
            <a:r>
              <a:rPr lang="en-US" sz="2800" b="1" i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₂ + S₃</a:t>
            </a:r>
            <a:endParaRPr lang="ru-RU" sz="2800" b="1" i="1" dirty="0">
              <a:solidFill>
                <a:srgbClr val="FF3399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543668F-FE53-4A67-9CBC-62B1016FC644}"/>
              </a:ext>
            </a:extLst>
          </p:cNvPr>
          <p:cNvSpPr txBox="1"/>
          <p:nvPr/>
        </p:nvSpPr>
        <p:spPr>
          <a:xfrm>
            <a:off x="416511" y="4629173"/>
            <a:ext cx="3456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800" b="1" i="1" dirty="0">
                <a:solidFill>
                  <a:srgbClr val="FF3399"/>
                </a:solidFill>
              </a:rPr>
              <a:t> =</a:t>
            </a:r>
            <a:endParaRPr lang="ru-RU" sz="2800" b="1" i="1" dirty="0">
              <a:solidFill>
                <a:srgbClr val="FF3399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12D28C5-5D95-4434-9D2B-9C3706B810DF}"/>
              </a:ext>
            </a:extLst>
          </p:cNvPr>
          <p:cNvSpPr txBox="1"/>
          <p:nvPr/>
        </p:nvSpPr>
        <p:spPr>
          <a:xfrm>
            <a:off x="1067539" y="4593694"/>
            <a:ext cx="60945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ѵ₁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· t₁ </a:t>
            </a:r>
            <a:r>
              <a:rPr lang="en-US" sz="2800" b="1" i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ru-RU" sz="2800" dirty="0">
              <a:solidFill>
                <a:srgbClr val="FF3399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15CAE1A-4921-4BA9-84F1-29FCE6DDD3C6}"/>
              </a:ext>
            </a:extLst>
          </p:cNvPr>
          <p:cNvSpPr txBox="1"/>
          <p:nvPr/>
        </p:nvSpPr>
        <p:spPr>
          <a:xfrm>
            <a:off x="2231994" y="4624471"/>
            <a:ext cx="60945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ѵ₂</a:t>
            </a:r>
            <a:r>
              <a:rPr lang="en-US" sz="2800" b="1" i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· t₂ </a:t>
            </a:r>
            <a:r>
              <a:rPr lang="en-US" sz="2800" b="1" i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ru-RU" sz="2800" dirty="0">
              <a:solidFill>
                <a:srgbClr val="FF3399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6ECBFE8-0C99-4AD9-9199-D95B57697EA3}"/>
              </a:ext>
            </a:extLst>
          </p:cNvPr>
          <p:cNvSpPr txBox="1"/>
          <p:nvPr/>
        </p:nvSpPr>
        <p:spPr>
          <a:xfrm>
            <a:off x="3396449" y="4596915"/>
            <a:ext cx="60945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ѵ₃</a:t>
            </a:r>
            <a:r>
              <a:rPr lang="en-US" sz="2800" b="1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· t₃ </a:t>
            </a:r>
            <a:r>
              <a:rPr lang="en-US" sz="2800" b="1" i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ru-RU" sz="2800" dirty="0">
              <a:solidFill>
                <a:srgbClr val="FF3399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D3FF182-711C-4B68-BE38-1A3F24EDD419}"/>
              </a:ext>
            </a:extLst>
          </p:cNvPr>
          <p:cNvSpPr txBox="1"/>
          <p:nvPr/>
        </p:nvSpPr>
        <p:spPr>
          <a:xfrm>
            <a:off x="4566079" y="4592213"/>
            <a:ext cx="1373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 · 2 +</a:t>
            </a:r>
            <a:endParaRPr lang="ru-RU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2651C9C-2675-41F4-969A-8BBDF7584341}"/>
              </a:ext>
            </a:extLst>
          </p:cNvPr>
          <p:cNvSpPr txBox="1"/>
          <p:nvPr/>
        </p:nvSpPr>
        <p:spPr>
          <a:xfrm>
            <a:off x="5834847" y="4580316"/>
            <a:ext cx="1373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· a +</a:t>
            </a:r>
            <a:endParaRPr lang="ru-RU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A532CEF-4229-45DF-A6A8-9EC282B25341}"/>
              </a:ext>
            </a:extLst>
          </p:cNvPr>
          <p:cNvSpPr txBox="1"/>
          <p:nvPr/>
        </p:nvSpPr>
        <p:spPr>
          <a:xfrm>
            <a:off x="6898687" y="4577095"/>
            <a:ext cx="1373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·</a:t>
            </a:r>
            <a:r>
              <a:rPr lang="uk-UA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2122D5A-763E-4376-A4E6-94F187D695C5}"/>
              </a:ext>
            </a:extLst>
          </p:cNvPr>
          <p:cNvSpPr txBox="1"/>
          <p:nvPr/>
        </p:nvSpPr>
        <p:spPr>
          <a:xfrm>
            <a:off x="7639974" y="4587005"/>
            <a:ext cx="1373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км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6AD54E1-BDE3-49F3-A904-4DA5045EC94F}"/>
              </a:ext>
            </a:extLst>
          </p:cNvPr>
          <p:cNvSpPr txBox="1"/>
          <p:nvPr/>
        </p:nvSpPr>
        <p:spPr>
          <a:xfrm>
            <a:off x="409114" y="5197156"/>
            <a:ext cx="789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800" b="1" i="1" dirty="0">
                <a:solidFill>
                  <a:srgbClr val="0000FF"/>
                </a:solidFill>
              </a:rPr>
              <a:t> =</a:t>
            </a:r>
            <a:endParaRPr lang="ru-RU" sz="2800" b="1" i="1" dirty="0">
              <a:solidFill>
                <a:srgbClr val="0000FF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D0CE84D-3FD5-4991-90BB-E2530B686098}"/>
              </a:ext>
            </a:extLst>
          </p:cNvPr>
          <p:cNvSpPr txBox="1"/>
          <p:nvPr/>
        </p:nvSpPr>
        <p:spPr>
          <a:xfrm>
            <a:off x="1067539" y="5175247"/>
            <a:ext cx="1373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 · 2 +</a:t>
            </a:r>
            <a:endParaRPr lang="ru-RU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A54104E-E301-429E-A4E5-5B98BE48C2D6}"/>
              </a:ext>
            </a:extLst>
          </p:cNvPr>
          <p:cNvSpPr txBox="1"/>
          <p:nvPr/>
        </p:nvSpPr>
        <p:spPr>
          <a:xfrm>
            <a:off x="2347402" y="5192061"/>
            <a:ext cx="1373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· </a:t>
            </a:r>
            <a:r>
              <a:rPr lang="uk-UA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</a:t>
            </a:r>
            <a:endParaRPr lang="ru-RU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F3DEC0C-6F79-4FEF-9040-DCCC9BFCC230}"/>
              </a:ext>
            </a:extLst>
          </p:cNvPr>
          <p:cNvSpPr txBox="1"/>
          <p:nvPr/>
        </p:nvSpPr>
        <p:spPr>
          <a:xfrm>
            <a:off x="3428259" y="5197156"/>
            <a:ext cx="1373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· </a:t>
            </a:r>
            <a:r>
              <a:rPr lang="uk-UA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=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4E4722B-2B41-4ED8-869A-71CB29011BE6}"/>
              </a:ext>
            </a:extLst>
          </p:cNvPr>
          <p:cNvSpPr txBox="1"/>
          <p:nvPr/>
        </p:nvSpPr>
        <p:spPr>
          <a:xfrm>
            <a:off x="1389354" y="5041769"/>
            <a:ext cx="609452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6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160</a:t>
            </a:r>
            <a:endParaRPr lang="ru-RU" sz="1600" dirty="0">
              <a:solidFill>
                <a:srgbClr val="00B05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ED82A1D-AA8B-4D4A-89AC-1BE3AAE162A4}"/>
              </a:ext>
            </a:extLst>
          </p:cNvPr>
          <p:cNvSpPr txBox="1"/>
          <p:nvPr/>
        </p:nvSpPr>
        <p:spPr>
          <a:xfrm>
            <a:off x="2608184" y="5034811"/>
            <a:ext cx="609452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6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1600" dirty="0">
              <a:solidFill>
                <a:srgbClr val="00B050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34F310E-8AD0-487D-BDEB-7B8353B363A3}"/>
              </a:ext>
            </a:extLst>
          </p:cNvPr>
          <p:cNvSpPr txBox="1"/>
          <p:nvPr/>
        </p:nvSpPr>
        <p:spPr>
          <a:xfrm>
            <a:off x="3648350" y="5071641"/>
            <a:ext cx="609452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6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ru-RU" sz="1600" dirty="0">
              <a:solidFill>
                <a:srgbClr val="00B05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D00F0B6-7F0A-4CB4-8906-4015A6E27B4F}"/>
              </a:ext>
            </a:extLst>
          </p:cNvPr>
          <p:cNvSpPr txBox="1"/>
          <p:nvPr/>
        </p:nvSpPr>
        <p:spPr>
          <a:xfrm>
            <a:off x="4461025" y="5206571"/>
            <a:ext cx="18154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181 (км)</a:t>
            </a:r>
            <a:endParaRPr lang="ru-RU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C8027F8-C511-4015-A79F-EEF753471FE5}"/>
              </a:ext>
            </a:extLst>
          </p:cNvPr>
          <p:cNvSpPr txBox="1"/>
          <p:nvPr/>
        </p:nvSpPr>
        <p:spPr>
          <a:xfrm>
            <a:off x="369901" y="5698467"/>
            <a:ext cx="18509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Відповідь:</a:t>
            </a:r>
            <a:endParaRPr lang="ru-RU" sz="28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99BDF2E-EC9A-4CD5-BABC-156185A16EFB}"/>
              </a:ext>
            </a:extLst>
          </p:cNvPr>
          <p:cNvSpPr txBox="1"/>
          <p:nvPr/>
        </p:nvSpPr>
        <p:spPr>
          <a:xfrm>
            <a:off x="2024843" y="5732095"/>
            <a:ext cx="92172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181 км подолали тато з Олексою від вокзалу до місця риболовлі. </a:t>
            </a:r>
            <a:endParaRPr lang="ru-RU" sz="28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4137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2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30" grpId="0"/>
      <p:bldP spid="31" grpId="0"/>
      <p:bldP spid="3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вет директоров">
  <a:themeElements>
    <a:clrScheme name="Зеленый и желтый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Совет директоров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вет директоров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88</TotalTime>
  <Words>292</Words>
  <Application>Microsoft Office PowerPoint</Application>
  <PresentationFormat>Широкоэкранный</PresentationFormat>
  <Paragraphs>48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arial</vt:lpstr>
      <vt:lpstr>arial</vt:lpstr>
      <vt:lpstr>Calibri</vt:lpstr>
      <vt:lpstr>Century Gothic</vt:lpstr>
      <vt:lpstr>Monotype Corsiva</vt:lpstr>
      <vt:lpstr>Times New Roman</vt:lpstr>
      <vt:lpstr>Wingdings 3</vt:lpstr>
      <vt:lpstr>Совет директоров</vt:lpstr>
      <vt:lpstr>Урок математики</vt:lpstr>
      <vt:lpstr>Людина, як у дзеркалі, відбивається в своїх вчинках. Ф. Шиллер</vt:lpstr>
      <vt:lpstr>Найкращі домашні роботи</vt:lpstr>
      <vt:lpstr>Розшифруйте ребус, і дізнайтеся тему уроку</vt:lpstr>
      <vt:lpstr>Презентация PowerPoint</vt:lpstr>
      <vt:lpstr>Задача 9, с.72</vt:lpstr>
      <vt:lpstr>Задача 9, с.72</vt:lpstr>
      <vt:lpstr>Порівняймо дві задачі</vt:lpstr>
      <vt:lpstr>Задача 10(с.72)</vt:lpstr>
      <vt:lpstr>Вдома(с.73, з.11,12)</vt:lpstr>
      <vt:lpstr>Джерела: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математики</dc:title>
  <dc:creator>Fedir Babenko</dc:creator>
  <cp:lastModifiedBy>Fedir Babenko</cp:lastModifiedBy>
  <cp:revision>10</cp:revision>
  <dcterms:created xsi:type="dcterms:W3CDTF">2023-11-07T18:27:08Z</dcterms:created>
  <dcterms:modified xsi:type="dcterms:W3CDTF">2024-03-17T12:08:03Z</dcterms:modified>
</cp:coreProperties>
</file>