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82" r:id="rId4"/>
    <p:sldId id="258" r:id="rId5"/>
    <p:sldId id="276" r:id="rId6"/>
    <p:sldId id="277" r:id="rId7"/>
    <p:sldId id="278" r:id="rId8"/>
    <p:sldId id="279" r:id="rId9"/>
    <p:sldId id="280" r:id="rId10"/>
    <p:sldId id="281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00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165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297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485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62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59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35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995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607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362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94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15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87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99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32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85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54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E004712-D5C5-4FE1-80F3-12F6AAD74A7C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AB0339B-841F-4832-9EA7-E367D3EDB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02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seosvita.ua/site/out?url=http%3A%2F%2Frebus1.com%2Fua%2Findex.php%3Fitem%3Drebus_generator" TargetMode="External"/><Relationship Id="rId2" Type="http://schemas.openxmlformats.org/officeDocument/2006/relationships/hyperlink" Target="https://stendzp.com/uk/-portret-fridrih-shiller-63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ukrlib.com.ua/quotes/quotes.php?qid=8&amp;page=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D9F5F-06FF-47B4-9419-3C13F65BE1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/>
              <a:t>Урок математики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7170C4-FAB3-4EEA-9041-5B7A0558ED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dirty="0"/>
              <a:t>Восьме листопада</a:t>
            </a:r>
          </a:p>
          <a:p>
            <a:pPr algn="ctr"/>
            <a:r>
              <a:rPr lang="uk-UA" dirty="0"/>
              <a:t>Класна робота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943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B42EE1-3BD0-4EC3-9389-8B27D5B6F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Вдома(с.73, з.11,12)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2170138-04CB-4145-8FCF-16E6F4F95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3" r="7291" b="75058"/>
          <a:stretch/>
        </p:blipFill>
        <p:spPr>
          <a:xfrm>
            <a:off x="1320073" y="2275781"/>
            <a:ext cx="7982383" cy="2306438"/>
          </a:xfr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BBD4DB3-5F6B-47E3-9B72-7488F5C4675E}"/>
              </a:ext>
            </a:extLst>
          </p:cNvPr>
          <p:cNvCxnSpPr>
            <a:cxnSpLocks/>
          </p:cNvCxnSpPr>
          <p:nvPr/>
        </p:nvCxnSpPr>
        <p:spPr>
          <a:xfrm>
            <a:off x="2381061" y="3051018"/>
            <a:ext cx="61020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81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21E05-9A60-4130-9916-0A51AB2E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Джерела: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B10D39-585E-44C7-B277-6E61B6A40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https://stendzp.com/uk/-portret-fridrih-shiller-639</a:t>
            </a:r>
            <a:endParaRPr lang="uk-UA" dirty="0"/>
          </a:p>
          <a:p>
            <a:r>
              <a:rPr lang="cs-CZ" dirty="0">
                <a:hlinkClick r:id="rId3"/>
              </a:rPr>
              <a:t>https://vseosvita.ua/site/out?url=http%3A%2F%2Frebus1.com%2Fua%2Findex.php%3Fitem%3Drebus_generator</a:t>
            </a:r>
            <a:endParaRPr lang="uk-UA" dirty="0"/>
          </a:p>
          <a:p>
            <a:r>
              <a:rPr lang="cs-CZ" dirty="0"/>
              <a:t>https://rostok.org.ua/4-klas-matematyka-avtor-l-h-peterson/</a:t>
            </a: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040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49D40-46D8-4CF5-8D03-68FDA70C8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1090" y="671951"/>
            <a:ext cx="13217063" cy="1281137"/>
          </a:xfrm>
        </p:spPr>
        <p:txBody>
          <a:bodyPr/>
          <a:lstStyle/>
          <a:p>
            <a:pPr algn="r"/>
            <a:r>
              <a:rPr lang="ru-RU" sz="4400" b="0" i="0" dirty="0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Людина, як у </a:t>
            </a:r>
            <a:r>
              <a:rPr lang="ru-RU" sz="4400" b="0" i="0" dirty="0" err="1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дзеркалі</a:t>
            </a:r>
            <a:r>
              <a:rPr lang="ru-RU" sz="4400" b="0" i="0" dirty="0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, </a:t>
            </a:r>
            <a:r>
              <a:rPr lang="ru-RU" sz="4400" b="0" i="0" dirty="0" err="1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відбивається</a:t>
            </a:r>
            <a:r>
              <a:rPr lang="ru-RU" sz="4400" b="0" i="0" dirty="0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 в </a:t>
            </a:r>
            <a:r>
              <a:rPr lang="ru-RU" sz="4400" b="0" i="0" dirty="0" err="1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своїх</a:t>
            </a:r>
            <a:r>
              <a:rPr lang="ru-RU" sz="4400" b="0" i="0" dirty="0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 </a:t>
            </a:r>
            <a:r>
              <a:rPr lang="ru-RU" sz="4400" b="0" i="0" dirty="0" err="1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вчинках</a:t>
            </a:r>
            <a:r>
              <a:rPr lang="ru-RU" sz="4400" b="0" i="0" dirty="0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  <a:t>.</a:t>
            </a:r>
            <a:br>
              <a:rPr lang="ru-RU" sz="4400" b="0" i="0" dirty="0">
                <a:solidFill>
                  <a:schemeClr val="bg1"/>
                </a:solidFill>
                <a:effectLst/>
                <a:latin typeface="Monotype Corsiva" panose="03010101010201010101" pitchFamily="66" charset="0"/>
              </a:rPr>
            </a:br>
            <a:r>
              <a:rPr lang="ru-RU" sz="4400" b="0" i="0" u="sng" strike="noStrike" dirty="0">
                <a:solidFill>
                  <a:schemeClr val="bg1"/>
                </a:solidFill>
                <a:effectLst/>
                <a:latin typeface="Monotype Corsiva" panose="03010101010201010101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Ф. Шиллер</a:t>
            </a:r>
            <a:endParaRPr lang="ru-RU" sz="4400" u="sng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2" descr="Портрет Фрідріх Шіллер">
            <a:extLst>
              <a:ext uri="{FF2B5EF4-FFF2-40B4-BE49-F238E27FC236}">
                <a16:creationId xmlns:a16="http://schemas.microsoft.com/office/drawing/2014/main" id="{B52AEC6E-E6C3-4AB5-A02F-8EC5AE0168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4"/>
          <a:stretch/>
        </p:blipFill>
        <p:spPr bwMode="auto">
          <a:xfrm>
            <a:off x="2612399" y="2415309"/>
            <a:ext cx="4692867" cy="426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411518-CA8E-4ED5-99D3-D3BC79D33196}"/>
              </a:ext>
            </a:extLst>
          </p:cNvPr>
          <p:cNvSpPr/>
          <p:nvPr/>
        </p:nvSpPr>
        <p:spPr>
          <a:xfrm>
            <a:off x="810159" y="4394083"/>
            <a:ext cx="26468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i="0" cap="none" spc="0" dirty="0">
                <a:ln/>
                <a:solidFill>
                  <a:schemeClr val="accent3"/>
                </a:solidFill>
                <a:effectLst/>
                <a:latin typeface="arial" panose="020B0604020202020204" pitchFamily="34" charset="0"/>
              </a:rPr>
              <a:t>1759 - 1805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5E2FD-5D75-42D1-8508-8C19B296C24D}"/>
              </a:ext>
            </a:extLst>
          </p:cNvPr>
          <p:cNvSpPr txBox="1">
            <a:spLocks/>
          </p:cNvSpPr>
          <p:nvPr/>
        </p:nvSpPr>
        <p:spPr bwMode="gray">
          <a:xfrm>
            <a:off x="6299200" y="2758461"/>
            <a:ext cx="5985164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solidFill>
                  <a:schemeClr val="accent1">
                    <a:lumMod val="75000"/>
                  </a:schemeClr>
                </a:solidFill>
              </a:rPr>
              <a:t>-Як ви розумієте слова Фрідріха Шиллера?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4C79E8F-2855-4BA5-8CCB-16FDCE1D5EA4}"/>
              </a:ext>
            </a:extLst>
          </p:cNvPr>
          <p:cNvSpPr txBox="1">
            <a:spLocks/>
          </p:cNvSpPr>
          <p:nvPr/>
        </p:nvSpPr>
        <p:spPr bwMode="gray">
          <a:xfrm>
            <a:off x="6442363" y="4547637"/>
            <a:ext cx="5985164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solidFill>
                  <a:schemeClr val="accent1">
                    <a:lumMod val="75000"/>
                  </a:schemeClr>
                </a:solidFill>
              </a:rPr>
              <a:t>-Обчисліть, скільки років прожив цей видатний  та відомий на весь світ поет?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5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1DD9F-1BEC-43EC-9DBF-3AEBF84C8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Найкращі домашні роботи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6DB35D3-B638-45A9-837E-B738E165A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9" t="6688" r="2258" b="15613"/>
          <a:stretch/>
        </p:blipFill>
        <p:spPr>
          <a:xfrm>
            <a:off x="887768" y="1761724"/>
            <a:ext cx="3977195" cy="471897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E7D6C3-FE52-4F89-A090-0674E19EF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928" y="1761723"/>
            <a:ext cx="5611245" cy="461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2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64A2E-CA56-4283-A153-6A5F61C5C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Розшифруйте ребус, і дізнайтеся тему уроку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DEC7C3-D576-4498-BE5E-C2AD57FB1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023" y="2217958"/>
            <a:ext cx="6323902" cy="322395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CF55A3-DDED-4E5B-B762-2ED074C21FF0}"/>
              </a:ext>
            </a:extLst>
          </p:cNvPr>
          <p:cNvSpPr/>
          <p:nvPr/>
        </p:nvSpPr>
        <p:spPr>
          <a:xfrm>
            <a:off x="4392749" y="5517569"/>
            <a:ext cx="2470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cap="none" spc="0" dirty="0">
                <a:ln/>
                <a:solidFill>
                  <a:schemeClr val="accent3"/>
                </a:solidFill>
                <a:effectLst/>
              </a:rPr>
              <a:t>Задачі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77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D731EA-E1A7-489C-8FC4-BC7C9E2BB5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2" t="6710" r="15384" b="80620"/>
          <a:stretch/>
        </p:blipFill>
        <p:spPr>
          <a:xfrm>
            <a:off x="728479" y="2452804"/>
            <a:ext cx="9010835" cy="2304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1961D7-2C48-4780-B477-D9F8F97020CC}"/>
              </a:ext>
            </a:extLst>
          </p:cNvPr>
          <p:cNvSpPr txBox="1"/>
          <p:nvPr/>
        </p:nvSpPr>
        <p:spPr>
          <a:xfrm>
            <a:off x="2095473" y="642939"/>
            <a:ext cx="76438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Бліц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– </a:t>
            </a: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турнір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E6D078-617A-4298-831A-327508343CA4}"/>
              </a:ext>
            </a:extLst>
          </p:cNvPr>
          <p:cNvSpPr txBox="1"/>
          <p:nvPr/>
        </p:nvSpPr>
        <p:spPr>
          <a:xfrm>
            <a:off x="8802695" y="245280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: 2 = 4 (кг)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792C2B-C5A7-4A45-A846-37007B37029B}"/>
              </a:ext>
            </a:extLst>
          </p:cNvPr>
          <p:cNvSpPr txBox="1"/>
          <p:nvPr/>
        </p:nvSpPr>
        <p:spPr>
          <a:xfrm>
            <a:off x="9171603" y="326778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: 5 = 80 ( г 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A8964D-C705-4D09-BA70-B30674C048C3}"/>
              </a:ext>
            </a:extLst>
          </p:cNvPr>
          <p:cNvSpPr txBox="1"/>
          <p:nvPr/>
        </p:nvSpPr>
        <p:spPr>
          <a:xfrm>
            <a:off x="8985172" y="447250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· 4 = 800 ( м² 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5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DE8DF-DC13-4137-8BC8-9DF227307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Задача 9, с.72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398CD3F-80E9-49D4-8C9C-2B865AAC8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26177" r="3800" b="63422"/>
          <a:stretch/>
        </p:blipFill>
        <p:spPr>
          <a:xfrm>
            <a:off x="639192" y="1680632"/>
            <a:ext cx="9870124" cy="1577473"/>
          </a:xfrm>
        </p:spPr>
      </p:pic>
      <p:pic>
        <p:nvPicPr>
          <p:cNvPr id="8" name="Объект 6">
            <a:extLst>
              <a:ext uri="{FF2B5EF4-FFF2-40B4-BE49-F238E27FC236}">
                <a16:creationId xmlns:a16="http://schemas.microsoft.com/office/drawing/2014/main" id="{873D1A6B-F9F1-4CD5-B90D-0CECB0B530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2" t="37375" r="13313" b="52224"/>
          <a:stretch/>
        </p:blipFill>
        <p:spPr>
          <a:xfrm>
            <a:off x="4714043" y="3176332"/>
            <a:ext cx="7208668" cy="157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8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DE8DF-DC13-4137-8BC8-9DF227307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Задача 9, с.72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182B651-93AA-43F1-8574-138273D798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48266" r="3456" b="46858"/>
          <a:stretch/>
        </p:blipFill>
        <p:spPr>
          <a:xfrm>
            <a:off x="967666" y="1953086"/>
            <a:ext cx="9076702" cy="730931"/>
          </a:xfrm>
        </p:spPr>
      </p:pic>
      <p:pic>
        <p:nvPicPr>
          <p:cNvPr id="9" name="Объект 5">
            <a:extLst>
              <a:ext uri="{FF2B5EF4-FFF2-40B4-BE49-F238E27FC236}">
                <a16:creationId xmlns:a16="http://schemas.microsoft.com/office/drawing/2014/main" id="{2B23F8A3-89D7-434B-B01D-90584D3674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9" t="54059" r="13216" b="34324"/>
          <a:stretch/>
        </p:blipFill>
        <p:spPr>
          <a:xfrm>
            <a:off x="4500978" y="2684017"/>
            <a:ext cx="7022247" cy="174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1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333DF-A657-4905-A775-B3C6B1C89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Порівняймо дві задачі</a:t>
            </a:r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EB4BC90C-5E10-4307-BBC0-C690DECE2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2" t="37375" r="13313" b="52224"/>
          <a:stretch/>
        </p:blipFill>
        <p:spPr>
          <a:xfrm>
            <a:off x="421364" y="2512581"/>
            <a:ext cx="5155069" cy="1128122"/>
          </a:xfrm>
          <a:prstGeom prst="rect">
            <a:avLst/>
          </a:prstGeom>
        </p:spPr>
      </p:pic>
      <p:pic>
        <p:nvPicPr>
          <p:cNvPr id="5" name="Объект 5">
            <a:extLst>
              <a:ext uri="{FF2B5EF4-FFF2-40B4-BE49-F238E27FC236}">
                <a16:creationId xmlns:a16="http://schemas.microsoft.com/office/drawing/2014/main" id="{920ADD5F-3532-4D71-8DE6-F18BED537D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9" t="54059" r="13216" b="34324"/>
          <a:stretch/>
        </p:blipFill>
        <p:spPr>
          <a:xfrm>
            <a:off x="6218590" y="2444139"/>
            <a:ext cx="5401126" cy="13394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73236E-DE5A-4FF7-A551-831F81E36DFF}"/>
              </a:ext>
            </a:extLst>
          </p:cNvPr>
          <p:cNvSpPr txBox="1"/>
          <p:nvPr/>
        </p:nvSpPr>
        <p:spPr>
          <a:xfrm>
            <a:off x="567629" y="4355022"/>
            <a:ext cx="4492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Задача на знаходження частки від цілого</a:t>
            </a:r>
            <a:endParaRPr lang="ru-RU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5AF01A-D0F4-4CFA-A3AB-4660685D6E8F}"/>
              </a:ext>
            </a:extLst>
          </p:cNvPr>
          <p:cNvSpPr txBox="1"/>
          <p:nvPr/>
        </p:nvSpPr>
        <p:spPr>
          <a:xfrm>
            <a:off x="6751249" y="4239812"/>
            <a:ext cx="4492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Задача на знаходження цілого за відомою часткою</a:t>
            </a:r>
            <a:endParaRPr lang="ru-RU" sz="2400" b="1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1830C55B-04CC-4E5E-9B5C-4E2AFDD7323F}"/>
              </a:ext>
            </a:extLst>
          </p:cNvPr>
          <p:cNvSpPr/>
          <p:nvPr/>
        </p:nvSpPr>
        <p:spPr>
          <a:xfrm>
            <a:off x="2803542" y="3683954"/>
            <a:ext cx="568171" cy="6569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DF0EB231-837D-46A8-9844-D2B6893096CB}"/>
              </a:ext>
            </a:extLst>
          </p:cNvPr>
          <p:cNvSpPr/>
          <p:nvPr/>
        </p:nvSpPr>
        <p:spPr>
          <a:xfrm>
            <a:off x="8713485" y="3719604"/>
            <a:ext cx="568171" cy="6569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91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1AF54-5A1C-4E4B-8A4F-DBD8A242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529" y="556418"/>
            <a:ext cx="8761413" cy="706964"/>
          </a:xfrm>
        </p:spPr>
        <p:txBody>
          <a:bodyPr/>
          <a:lstStyle/>
          <a:p>
            <a:pPr algn="ctr"/>
            <a:r>
              <a:rPr lang="uk-UA" dirty="0"/>
              <a:t>Задача 10(с.72)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1D21615-6607-48D8-B943-40F30064D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3" t="70354" r="2728" b="9031"/>
          <a:stretch/>
        </p:blipFill>
        <p:spPr>
          <a:xfrm>
            <a:off x="1929090" y="1404329"/>
            <a:ext cx="8642936" cy="267830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37AAE9-A06C-428F-9FA2-BC4DD73CE533}"/>
              </a:ext>
            </a:extLst>
          </p:cNvPr>
          <p:cNvSpPr txBox="1"/>
          <p:nvPr/>
        </p:nvSpPr>
        <p:spPr>
          <a:xfrm>
            <a:off x="7066625" y="2905780"/>
            <a:ext cx="1482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</a:rPr>
              <a:t>s =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ѵ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· t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3079D-5A25-4BBB-B665-0CC4011F4D22}"/>
              </a:ext>
            </a:extLst>
          </p:cNvPr>
          <p:cNvSpPr txBox="1"/>
          <p:nvPr/>
        </p:nvSpPr>
        <p:spPr>
          <a:xfrm>
            <a:off x="3786325" y="3703422"/>
            <a:ext cx="2049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</a:rPr>
              <a:t>s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₁</a:t>
            </a:r>
            <a:r>
              <a:rPr lang="en-US" sz="2800" b="1" i="1" dirty="0">
                <a:solidFill>
                  <a:srgbClr val="0070C0"/>
                </a:solidFill>
              </a:rPr>
              <a:t> =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ѵ₁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· t₁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BD0AB0-B1C9-475D-9846-743237ED493B}"/>
              </a:ext>
            </a:extLst>
          </p:cNvPr>
          <p:cNvSpPr txBox="1"/>
          <p:nvPr/>
        </p:nvSpPr>
        <p:spPr>
          <a:xfrm>
            <a:off x="5758648" y="3703422"/>
            <a:ext cx="2049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3">
                    <a:lumMod val="75000"/>
                  </a:schemeClr>
                </a:solidFill>
              </a:rPr>
              <a:t>s</a:t>
            </a:r>
            <a:r>
              <a:rPr lang="en-US" sz="2800" b="1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</a:t>
            </a:r>
            <a:r>
              <a:rPr lang="en-US" sz="2800" b="1" i="1" dirty="0">
                <a:solidFill>
                  <a:schemeClr val="accent3">
                    <a:lumMod val="75000"/>
                  </a:schemeClr>
                </a:solidFill>
              </a:rPr>
              <a:t> = </a:t>
            </a:r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ѵ₂</a:t>
            </a:r>
            <a:r>
              <a:rPr lang="en-US" sz="2800" b="1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· t₂</a:t>
            </a:r>
            <a:endParaRPr lang="ru-RU" sz="28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AB96B0-A589-450E-A663-DBC628CCDD8B}"/>
              </a:ext>
            </a:extLst>
          </p:cNvPr>
          <p:cNvSpPr txBox="1"/>
          <p:nvPr/>
        </p:nvSpPr>
        <p:spPr>
          <a:xfrm>
            <a:off x="7807910" y="3703422"/>
            <a:ext cx="2049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C000"/>
                </a:solidFill>
              </a:rPr>
              <a:t>s</a:t>
            </a:r>
            <a:r>
              <a:rPr 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₃</a:t>
            </a:r>
            <a:r>
              <a:rPr lang="en-US" sz="2800" b="1" i="1" dirty="0">
                <a:solidFill>
                  <a:srgbClr val="FFC000"/>
                </a:solidFill>
              </a:rPr>
              <a:t> = </a:t>
            </a:r>
            <a:r>
              <a:rPr lang="ru-RU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ѵ₃</a:t>
            </a:r>
            <a:r>
              <a:rPr 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· t₃</a:t>
            </a:r>
            <a:endParaRPr lang="ru-RU" sz="2800" b="1" i="1" dirty="0">
              <a:solidFill>
                <a:srgbClr val="FFC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10DEC2-40CF-4F89-852B-8ABC417E0609}"/>
              </a:ext>
            </a:extLst>
          </p:cNvPr>
          <p:cNvSpPr txBox="1"/>
          <p:nvPr/>
        </p:nvSpPr>
        <p:spPr>
          <a:xfrm>
            <a:off x="503808" y="4094293"/>
            <a:ext cx="3456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i="1" dirty="0">
                <a:solidFill>
                  <a:srgbClr val="FF3399"/>
                </a:solidFill>
              </a:rPr>
              <a:t> = </a:t>
            </a:r>
            <a:r>
              <a:rPr lang="en-US" sz="2800" b="1" i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i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₁ + S</a:t>
            </a:r>
            <a:r>
              <a:rPr lang="en-US" sz="2800" b="1" i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 + S₃</a:t>
            </a:r>
            <a:endParaRPr lang="ru-RU" sz="2800" b="1" i="1" dirty="0">
              <a:solidFill>
                <a:srgbClr val="FF339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3668F-FE53-4A67-9CBC-62B1016FC644}"/>
              </a:ext>
            </a:extLst>
          </p:cNvPr>
          <p:cNvSpPr txBox="1"/>
          <p:nvPr/>
        </p:nvSpPr>
        <p:spPr>
          <a:xfrm>
            <a:off x="416511" y="4629173"/>
            <a:ext cx="3456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i="1" dirty="0">
                <a:solidFill>
                  <a:srgbClr val="FF3399"/>
                </a:solidFill>
              </a:rPr>
              <a:t> =</a:t>
            </a:r>
            <a:endParaRPr lang="ru-RU" sz="2800" b="1" i="1" dirty="0">
              <a:solidFill>
                <a:srgbClr val="FF339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2D28C5-5D95-4434-9D2B-9C3706B810DF}"/>
              </a:ext>
            </a:extLst>
          </p:cNvPr>
          <p:cNvSpPr txBox="1"/>
          <p:nvPr/>
        </p:nvSpPr>
        <p:spPr>
          <a:xfrm>
            <a:off x="1067539" y="4593694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ѵ₁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· t₁ </a:t>
            </a:r>
            <a:r>
              <a:rPr lang="en-US" sz="2800" b="1" i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dirty="0">
              <a:solidFill>
                <a:srgbClr val="FF3399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5CAE1A-4921-4BA9-84F1-29FCE6DDD3C6}"/>
              </a:ext>
            </a:extLst>
          </p:cNvPr>
          <p:cNvSpPr txBox="1"/>
          <p:nvPr/>
        </p:nvSpPr>
        <p:spPr>
          <a:xfrm>
            <a:off x="2231994" y="4624471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ѵ₂</a:t>
            </a:r>
            <a:r>
              <a:rPr lang="en-US" sz="2800" b="1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· t₂ </a:t>
            </a:r>
            <a:r>
              <a:rPr lang="en-US" sz="2800" b="1" i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dirty="0">
              <a:solidFill>
                <a:srgbClr val="FF3399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ECBFE8-0C99-4AD9-9199-D95B57697EA3}"/>
              </a:ext>
            </a:extLst>
          </p:cNvPr>
          <p:cNvSpPr txBox="1"/>
          <p:nvPr/>
        </p:nvSpPr>
        <p:spPr>
          <a:xfrm>
            <a:off x="3396449" y="4596915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ѵ₃</a:t>
            </a:r>
            <a:r>
              <a:rPr 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· t₃ </a:t>
            </a:r>
            <a:r>
              <a:rPr lang="en-US" sz="2800" b="1" i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dirty="0">
              <a:solidFill>
                <a:srgbClr val="FF3399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3FF182-711C-4B68-BE38-1A3F24EDD419}"/>
              </a:ext>
            </a:extLst>
          </p:cNvPr>
          <p:cNvSpPr txBox="1"/>
          <p:nvPr/>
        </p:nvSpPr>
        <p:spPr>
          <a:xfrm>
            <a:off x="4566079" y="4592213"/>
            <a:ext cx="137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· 2 +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651C9C-2675-41F4-969A-8BBDF7584341}"/>
              </a:ext>
            </a:extLst>
          </p:cNvPr>
          <p:cNvSpPr txBox="1"/>
          <p:nvPr/>
        </p:nvSpPr>
        <p:spPr>
          <a:xfrm>
            <a:off x="5834847" y="4580316"/>
            <a:ext cx="137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· a +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532CEF-4229-45DF-A6A8-9EC282B25341}"/>
              </a:ext>
            </a:extLst>
          </p:cNvPr>
          <p:cNvSpPr txBox="1"/>
          <p:nvPr/>
        </p:nvSpPr>
        <p:spPr>
          <a:xfrm>
            <a:off x="6898687" y="4577095"/>
            <a:ext cx="137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·</a:t>
            </a:r>
            <a:r>
              <a:rPr lang="uk-UA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122D5A-763E-4376-A4E6-94F187D695C5}"/>
              </a:ext>
            </a:extLst>
          </p:cNvPr>
          <p:cNvSpPr txBox="1"/>
          <p:nvPr/>
        </p:nvSpPr>
        <p:spPr>
          <a:xfrm>
            <a:off x="7639974" y="4587005"/>
            <a:ext cx="137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AD54E1-BDE3-49F3-A904-4DA5045EC94F}"/>
              </a:ext>
            </a:extLst>
          </p:cNvPr>
          <p:cNvSpPr txBox="1"/>
          <p:nvPr/>
        </p:nvSpPr>
        <p:spPr>
          <a:xfrm>
            <a:off x="409114" y="5197156"/>
            <a:ext cx="78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i="1" dirty="0">
                <a:solidFill>
                  <a:srgbClr val="0000FF"/>
                </a:solidFill>
              </a:rPr>
              <a:t> =</a:t>
            </a:r>
            <a:endParaRPr lang="ru-RU" sz="2800" b="1" i="1" dirty="0">
              <a:solidFill>
                <a:srgbClr val="0000F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0CE84D-3FD5-4991-90BB-E2530B686098}"/>
              </a:ext>
            </a:extLst>
          </p:cNvPr>
          <p:cNvSpPr txBox="1"/>
          <p:nvPr/>
        </p:nvSpPr>
        <p:spPr>
          <a:xfrm>
            <a:off x="1067539" y="5175247"/>
            <a:ext cx="137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· 2 +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54104E-E301-429E-A4E5-5B98BE48C2D6}"/>
              </a:ext>
            </a:extLst>
          </p:cNvPr>
          <p:cNvSpPr txBox="1"/>
          <p:nvPr/>
        </p:nvSpPr>
        <p:spPr>
          <a:xfrm>
            <a:off x="2347402" y="5192061"/>
            <a:ext cx="137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· </a:t>
            </a:r>
            <a:r>
              <a:rPr lang="uk-UA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3DEC0C-6F79-4FEF-9040-DCCC9BFCC230}"/>
              </a:ext>
            </a:extLst>
          </p:cNvPr>
          <p:cNvSpPr txBox="1"/>
          <p:nvPr/>
        </p:nvSpPr>
        <p:spPr>
          <a:xfrm>
            <a:off x="3428259" y="5197156"/>
            <a:ext cx="137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· </a:t>
            </a:r>
            <a:r>
              <a:rPr lang="uk-UA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=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E4722B-2B41-4ED8-869A-71CB29011BE6}"/>
              </a:ext>
            </a:extLst>
          </p:cNvPr>
          <p:cNvSpPr txBox="1"/>
          <p:nvPr/>
        </p:nvSpPr>
        <p:spPr>
          <a:xfrm>
            <a:off x="1389354" y="5041769"/>
            <a:ext cx="6094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D82A1D-AA8B-4D4A-89AC-1BE3AAE162A4}"/>
              </a:ext>
            </a:extLst>
          </p:cNvPr>
          <p:cNvSpPr txBox="1"/>
          <p:nvPr/>
        </p:nvSpPr>
        <p:spPr>
          <a:xfrm>
            <a:off x="2608184" y="5034811"/>
            <a:ext cx="6094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4F310E-8AD0-487D-BDEB-7B8353B363A3}"/>
              </a:ext>
            </a:extLst>
          </p:cNvPr>
          <p:cNvSpPr txBox="1"/>
          <p:nvPr/>
        </p:nvSpPr>
        <p:spPr>
          <a:xfrm>
            <a:off x="3648350" y="5071641"/>
            <a:ext cx="6094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00F0B6-7F0A-4CB4-8906-4015A6E27B4F}"/>
              </a:ext>
            </a:extLst>
          </p:cNvPr>
          <p:cNvSpPr txBox="1"/>
          <p:nvPr/>
        </p:nvSpPr>
        <p:spPr>
          <a:xfrm>
            <a:off x="4461025" y="5206571"/>
            <a:ext cx="1815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 (км)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8027F8-C511-4015-A79F-EEF753471FE5}"/>
              </a:ext>
            </a:extLst>
          </p:cNvPr>
          <p:cNvSpPr txBox="1"/>
          <p:nvPr/>
        </p:nvSpPr>
        <p:spPr>
          <a:xfrm>
            <a:off x="369901" y="5698467"/>
            <a:ext cx="1850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</a:t>
            </a:r>
            <a:endParaRPr lang="ru-RU" sz="2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9BDF2E-EC9A-4CD5-BABC-156185A16EFB}"/>
              </a:ext>
            </a:extLst>
          </p:cNvPr>
          <p:cNvSpPr txBox="1"/>
          <p:nvPr/>
        </p:nvSpPr>
        <p:spPr>
          <a:xfrm>
            <a:off x="2024843" y="5732095"/>
            <a:ext cx="9217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 км подолали тато з Олексою від вокзалу до місця риболовлі. </a:t>
            </a:r>
            <a:endParaRPr lang="ru-RU" sz="2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13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0" grpId="0"/>
      <p:bldP spid="31" grpId="0"/>
      <p:bldP spid="3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88</TotalTime>
  <Words>292</Words>
  <Application>Microsoft Office PowerPoint</Application>
  <PresentationFormat>Широкоэкранный</PresentationFormat>
  <Paragraphs>48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</vt:lpstr>
      <vt:lpstr>Calibri</vt:lpstr>
      <vt:lpstr>Century Gothic</vt:lpstr>
      <vt:lpstr>Monotype Corsiva</vt:lpstr>
      <vt:lpstr>Times New Roman</vt:lpstr>
      <vt:lpstr>Wingdings 3</vt:lpstr>
      <vt:lpstr>Совет директоров</vt:lpstr>
      <vt:lpstr>Урок математики</vt:lpstr>
      <vt:lpstr>Людина, як у дзеркалі, відбивається в своїх вчинках. Ф. Шиллер</vt:lpstr>
      <vt:lpstr>Найкращі домашні роботи</vt:lpstr>
      <vt:lpstr>Розшифруйте ребус, і дізнайтеся тему уроку</vt:lpstr>
      <vt:lpstr>Презентация PowerPoint</vt:lpstr>
      <vt:lpstr>Задача 9, с.72</vt:lpstr>
      <vt:lpstr>Задача 9, с.72</vt:lpstr>
      <vt:lpstr>Порівняймо дві задачі</vt:lpstr>
      <vt:lpstr>Задача 10(с.72)</vt:lpstr>
      <vt:lpstr>Вдома(с.73, з.11,12)</vt:lpstr>
      <vt:lpstr>Джерела: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</dc:title>
  <dc:creator>Fedir Babenko</dc:creator>
  <cp:lastModifiedBy>Fedir Babenko</cp:lastModifiedBy>
  <cp:revision>10</cp:revision>
  <dcterms:created xsi:type="dcterms:W3CDTF">2023-11-07T18:27:08Z</dcterms:created>
  <dcterms:modified xsi:type="dcterms:W3CDTF">2024-03-17T12:08:03Z</dcterms:modified>
</cp:coreProperties>
</file>