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0" r:id="rId4"/>
    <p:sldId id="270" r:id="rId5"/>
    <p:sldId id="271" r:id="rId6"/>
    <p:sldId id="261" r:id="rId7"/>
    <p:sldId id="273" r:id="rId8"/>
    <p:sldId id="272" r:id="rId9"/>
    <p:sldId id="274" r:id="rId10"/>
    <p:sldId id="262" r:id="rId11"/>
    <p:sldId id="275" r:id="rId12"/>
    <p:sldId id="263" r:id="rId13"/>
    <p:sldId id="264" r:id="rId14"/>
    <p:sldId id="265" r:id="rId15"/>
    <p:sldId id="266" r:id="rId16"/>
    <p:sldId id="276" r:id="rId17"/>
    <p:sldId id="267" r:id="rId18"/>
    <p:sldId id="268" r:id="rId19"/>
    <p:sldId id="269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9696"/>
    <a:srgbClr val="99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96242" autoAdjust="0"/>
  </p:normalViewPr>
  <p:slideViewPr>
    <p:cSldViewPr snapToGrid="0">
      <p:cViewPr varScale="1">
        <p:scale>
          <a:sx n="85" d="100"/>
          <a:sy n="85" d="100"/>
        </p:scale>
        <p:origin x="-45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99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55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2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96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45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2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76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760E4C7-47B8-4356-ABCA-CC9C79E2D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xmlns="" id="{07F1F8E1-08C9-4C32-8CD0-F0DEB444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14C5C93-B9E9-4392-ADCF-ABF21209D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205A0F55-E06A-4FA3-9030-7CB811CF6C5A}"/>
              </a:ext>
            </a:extLst>
          </p:cNvPr>
          <p:cNvSpPr/>
          <p:nvPr/>
        </p:nvSpPr>
        <p:spPr>
          <a:xfrm>
            <a:off x="2375210" y="3724507"/>
            <a:ext cx="1315844" cy="345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BE46390-7579-481B-BA3C-DD1AB0B203DB}"/>
              </a:ext>
            </a:extLst>
          </p:cNvPr>
          <p:cNvSpPr/>
          <p:nvPr/>
        </p:nvSpPr>
        <p:spPr>
          <a:xfrm>
            <a:off x="3720791" y="1125576"/>
            <a:ext cx="4285476" cy="3792635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DC6A39-9148-4DB8-9778-959CAF4DFA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60463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AF68A34-830D-4DC0-9A8C-CAAB5AFC67A4}"/>
              </a:ext>
            </a:extLst>
          </p:cNvPr>
          <p:cNvSpPr/>
          <p:nvPr/>
        </p:nvSpPr>
        <p:spPr>
          <a:xfrm>
            <a:off x="408925" y="1660848"/>
            <a:ext cx="4629606" cy="281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685DF-2B7B-41ED-ACF4-A38E68C2C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97" y="2148760"/>
            <a:ext cx="4168826" cy="1748591"/>
          </a:xfrm>
        </p:spPr>
        <p:txBody>
          <a:bodyPr anchor="b">
            <a:noAutofit/>
          </a:bodyPr>
          <a:lstStyle/>
          <a:p>
            <a:pPr algn="ctr"/>
            <a:r>
              <a:rPr lang="uk-UA" sz="4000" dirty="0"/>
              <a:t>Річки та їхні частини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92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Притоки та річкові системи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5" y="1598006"/>
            <a:ext cx="7837715" cy="54422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Річка може мати притоки – як правило, менші за довжиною та водністю річки з іншим напрямком річкової долини. Річка </a:t>
            </a:r>
            <a:r>
              <a:rPr lang="uk-UA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іїї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притоки утворюють річкову систему. У межах України є 9 основних річкових систем. Найбільша з них – річкова система Дніпра. Площа суходолу, з якої річка збирає воду, називається річковий басейн.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75C518-1D08-4742-A762-B6BAE4E1B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054" t="30612" r="42375" b="48364"/>
          <a:stretch/>
        </p:blipFill>
        <p:spPr>
          <a:xfrm>
            <a:off x="317240" y="2118048"/>
            <a:ext cx="3797559" cy="342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60" y="5743802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47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річкові системи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65" y="1371514"/>
            <a:ext cx="7043480" cy="507988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Річкова система – це територія з якої річка збирає воду. Відносять головну річку з її притоками. Найбільша річкова система – це річкова система Амазонки. Його площа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 7 млн км2 . Це майже площа материка Австралія. Тут могло б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поміститися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майже 12 таких за площею країн, як Україна. Басейн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Дніпра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14 разів менший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92" y="2138031"/>
            <a:ext cx="4828173" cy="354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6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вододіл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47" y="1549567"/>
            <a:ext cx="6366588" cy="54422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суміжними річковими басейнами є межа, яка проходить через найвищі точки місцевості – вододіл. Головна вододільна лінія кожного материка, утворює континентальний вододіл. Більшість річок планети належать до одного з чотирьох басейнів океанів (окрім Південного).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AB54A2-1C32-4F07-9DFF-FCF252B6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536" t="32517" r="1852" b="1157"/>
          <a:stretch/>
        </p:blipFill>
        <p:spPr>
          <a:xfrm>
            <a:off x="6840894" y="1840420"/>
            <a:ext cx="5134947" cy="454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65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вододіл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653" y="2156056"/>
            <a:ext cx="6366588" cy="54422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 також річки кількох басейнів внутрішнього стоку. Вони позбавлені зв’язку з Океаном, а закінчуються в середині материків, впадаючи в озера або підземні води.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294425-ED2B-41E2-8174-4A2EB289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539" t="28507" r="21800"/>
          <a:stretch/>
        </p:blipFill>
        <p:spPr>
          <a:xfrm>
            <a:off x="550998" y="2363026"/>
            <a:ext cx="4384896" cy="301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21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-18661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Річкова долина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4" y="1745509"/>
            <a:ext cx="7072603" cy="54422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Руйнуючи гірські породи в одному місці та відкладаючи їх в іншому, річка поступово формує річкову долину – лінійно витягнуту заглибину, утворену дією постійного водотоку. Розмір та форма річкової долини залежать від водності річки, складу гірських порід та рельєфу.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31CF58-897B-47F5-A35B-11BDE1EE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14" t="5383" r="3857" b="1637"/>
          <a:stretch/>
        </p:blipFill>
        <p:spPr>
          <a:xfrm>
            <a:off x="7688424" y="2397967"/>
            <a:ext cx="4149012" cy="290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61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-18661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Русло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397" y="1904130"/>
            <a:ext cx="7072603" cy="37103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частинами річкової долини є русло, заплава та надзаплавні тераси. Русло – найбільш знижена частина річкової долини, якою відбувається стік води впродовж усього року. 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Русло постійно заповнене водою.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25" y="1726848"/>
            <a:ext cx="4857083" cy="3879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15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-18661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заплава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904" y="2493733"/>
            <a:ext cx="7072603" cy="30203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Заплава 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періодично затоплюється водою під час водопілля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Отже, заплава – це частина річкової долини, яка один раз на рік під час повені затоплюється водою 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30A2FB-2A28-4996-80D2-B7434C44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882" t="44324" r="35412" b="5265"/>
          <a:stretch/>
        </p:blipFill>
        <p:spPr>
          <a:xfrm>
            <a:off x="256594" y="2145981"/>
            <a:ext cx="4430716" cy="350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04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-18661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Тераса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319" y="1371514"/>
            <a:ext cx="7072603" cy="46690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Тераси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ніколи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затоплюються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річковою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водою. Але там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відклади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те,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минулому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тут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вода, коли дно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знаходилося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вищоиу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теперішньої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тераси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терас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корінні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береги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ніколи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4DA8CB-5B5C-4F0F-8A25-B2ABA3F02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014"/>
          <a:stretch/>
        </p:blipFill>
        <p:spPr>
          <a:xfrm>
            <a:off x="308783" y="818225"/>
            <a:ext cx="3935702" cy="3152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A7B439-BB83-4E43-BC5F-858AB4569D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23" y="4066537"/>
            <a:ext cx="3917985" cy="267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44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течії річок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47" y="1512244"/>
            <a:ext cx="6096000" cy="50548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характером течії розрізняють річки гірські та рівнинні. Гірські річки мають значну швидкість течії. Їхні долини мілкі, вузькі, </a:t>
            </a:r>
            <a:r>
              <a:rPr lang="uk-UA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каньйоноподібні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русло пряме. Рівнинні течуть набагато повільніше. Тому їхнє русло звивисте, долина широка, з терасами.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D2DEA5-823A-4F62-A947-2ACD0F133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048" b="64762" l="43929" r="73690">
                        <a14:foregroundMark x1="45595" y1="63143" x2="58393" y2="41143"/>
                        <a14:foregroundMark x1="58095" y1="63524" x2="45714" y2="37619"/>
                        <a14:foregroundMark x1="45714" y1="37619" x2="58036" y2="37810"/>
                        <a14:foregroundMark x1="45357" y1="55619" x2="45119" y2="40952"/>
                        <a14:foregroundMark x1="49583" y1="33238" x2="66369" y2="33238"/>
                        <a14:foregroundMark x1="61310" y1="62762" x2="71964" y2="36762"/>
                        <a14:foregroundMark x1="61071" y1="47810" x2="61131" y2="37143"/>
                        <a14:foregroundMark x1="65417" y1="62381" x2="71310" y2="57714"/>
                        <a14:foregroundMark x1="73036" y1="55524" x2="72798" y2="51429"/>
                        <a14:foregroundMark x1="72500" y1="38667" x2="72679" y2="48476"/>
                        <a14:foregroundMark x1="48690" y1="32095" x2="48690" y2="32095"/>
                        <a14:foregroundMark x1="49762" y1="32095" x2="51012" y2="32095"/>
                        <a14:foregroundMark x1="48690" y1="32095" x2="68452" y2="32095"/>
                        <a14:backgroundMark x1="73274" y1="56095" x2="73274" y2="54476"/>
                        <a14:backgroundMark x1="73333" y1="56095" x2="73274" y2="53143"/>
                        <a14:backgroundMark x1="50417" y1="35048" x2="51131" y2="35333"/>
                        <a14:backgroundMark x1="65952" y1="35333" x2="66845" y2="35333"/>
                      </a14:backgroundRemoval>
                    </a14:imgEffect>
                  </a14:imgLayer>
                </a14:imgProps>
              </a:ext>
            </a:extLst>
          </a:blip>
          <a:srcRect l="43764" t="30749" r="26219" b="34830"/>
          <a:stretch/>
        </p:blipFill>
        <p:spPr>
          <a:xfrm>
            <a:off x="6279501" y="2045013"/>
            <a:ext cx="5775650" cy="413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5" y="0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78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-230155" y="-124691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46" y="1512244"/>
            <a:ext cx="7336972" cy="41681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місцях перетину річкою тривких до розмивання гірських порід, продуктів гірських обвалів утворюються пороги. Вони створюють небезпеку та перешкоджають судноплавству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Отже, пороги – це виступи твердих кристалічних порід на поверхню води.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2CEFB1-2E1A-4B68-8B30-D02C409ED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394" t="18" r="8434" b="15496"/>
          <a:stretch/>
        </p:blipFill>
        <p:spPr>
          <a:xfrm>
            <a:off x="7677082" y="1885469"/>
            <a:ext cx="4284763" cy="392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05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1490429"/>
            <a:ext cx="7035282" cy="51320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вкривають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кулю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суцільним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блакитним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мереживом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Річка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живиться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поверхневими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підземними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водами, 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атмосферними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опадами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басейну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витягнутому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рельєфі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24C98C-A0CB-4F73-A4ED-1E5B3FAD6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365" t="15546" r="24478" b="17851"/>
          <a:stretch/>
        </p:blipFill>
        <p:spPr>
          <a:xfrm>
            <a:off x="7169020" y="2322088"/>
            <a:ext cx="4792825" cy="377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54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Водоспади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73" y="1885469"/>
            <a:ext cx="7336972" cy="38217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Водоспади – це місце де річка падає вниз з певної висоти. Найвищий у світі водоспад – це водоспад </a:t>
            </a:r>
            <a:r>
              <a:rPr lang="uk-UA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Анхель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Його висота 1054 м. Розташовується в Південній 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мериці на притоці річки Оріноко. 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Анхель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922" y="1885469"/>
            <a:ext cx="4769923" cy="35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44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61" y="2833457"/>
            <a:ext cx="6848670" cy="20089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Річкою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вважають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водотік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довжиною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км. Якщо він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коротший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це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струмок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89D43B-1BC7-4C0C-AACD-A1ABA47F7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066" b="24847"/>
          <a:stretch/>
        </p:blipFill>
        <p:spPr>
          <a:xfrm>
            <a:off x="7445828" y="2346389"/>
            <a:ext cx="3450769" cy="298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94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124691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2205557"/>
            <a:ext cx="6848670" cy="31548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кожної річки є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її початок.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впадає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водойму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гирло.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витоком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гирлом становить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89D43B-1BC7-4C0C-AACD-A1ABA47F7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066" b="24847"/>
          <a:stretch/>
        </p:blipFill>
        <p:spPr>
          <a:xfrm>
            <a:off x="7147249" y="1653661"/>
            <a:ext cx="3450769" cy="298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095BE5-9AE6-4F0B-A242-38334500C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424" t="18368" r="4025" b="21768"/>
          <a:stretch/>
        </p:blipFill>
        <p:spPr>
          <a:xfrm>
            <a:off x="8579501" y="3659183"/>
            <a:ext cx="3382344" cy="306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28416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6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Найдовша річка планети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61" y="1512829"/>
            <a:ext cx="4855312" cy="31548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Найдовшою річкою планети є річка Амазонка, яка протікає в Південній Америці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чему через Амазонку до сих пор не построили мост / Путешествия и туризм /  iXBT L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15" y="3857539"/>
            <a:ext cx="5373603" cy="28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914" y="1849251"/>
            <a:ext cx="6426520" cy="4016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04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Дельта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4107922"/>
            <a:ext cx="6879206" cy="222593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Гирло може мати різну форму. Дельта 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піщані острови в гирлі річки, розчленовані рукавами та протоками.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FC61492-7287-4F91-99DC-311CB7D35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328" t="33831" r="45383" b="57996"/>
          <a:stretch/>
        </p:blipFill>
        <p:spPr>
          <a:xfrm>
            <a:off x="1718811" y="1564207"/>
            <a:ext cx="3814807" cy="235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1921" y="1371514"/>
            <a:ext cx="4108297" cy="5256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315" y="5743802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92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Дельта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363" y="1743642"/>
            <a:ext cx="6848670" cy="544221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Дельта формується </a:t>
            </a:r>
            <a:r>
              <a:rPr lang="ru-RU" sz="3200" dirty="0">
                <a:solidFill>
                  <a:schemeClr val="bg1"/>
                </a:solidFill>
              </a:rPr>
              <a:t>при </a:t>
            </a:r>
            <a:r>
              <a:rPr lang="ru-RU" sz="3200" dirty="0" err="1">
                <a:solidFill>
                  <a:schemeClr val="bg1"/>
                </a:solidFill>
              </a:rPr>
              <a:t>накопиченні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гирлі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нанесених</a:t>
            </a:r>
            <a:r>
              <a:rPr lang="ru-RU" sz="3200" dirty="0">
                <a:solidFill>
                  <a:schemeClr val="bg1"/>
                </a:solidFill>
              </a:rPr>
              <a:t> річкою з її </a:t>
            </a:r>
            <a:r>
              <a:rPr lang="ru-RU" sz="3200" dirty="0" err="1">
                <a:solidFill>
                  <a:schemeClr val="bg1"/>
                </a:solidFill>
              </a:rPr>
              <a:t>верхів’я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осадових</a:t>
            </a:r>
            <a:r>
              <a:rPr lang="ru-RU" sz="3200" dirty="0">
                <a:solidFill>
                  <a:schemeClr val="bg1"/>
                </a:solidFill>
              </a:rPr>
              <a:t> гірських порід; тут швидкість </a:t>
            </a:r>
            <a:r>
              <a:rPr lang="ru-RU" sz="3200" dirty="0" err="1">
                <a:solidFill>
                  <a:schemeClr val="bg1"/>
                </a:solidFill>
              </a:rPr>
              <a:t>течії</a:t>
            </a:r>
            <a:r>
              <a:rPr lang="ru-RU" sz="3200" dirty="0">
                <a:solidFill>
                  <a:schemeClr val="bg1"/>
                </a:solidFill>
              </a:rPr>
              <a:t> знижується, а </a:t>
            </a:r>
            <a:r>
              <a:rPr lang="ru-RU" sz="3200" dirty="0" err="1">
                <a:solidFill>
                  <a:schemeClr val="bg1"/>
                </a:solidFill>
              </a:rPr>
              <a:t>осадовий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матеріал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осідає</a:t>
            </a:r>
            <a:r>
              <a:rPr lang="ru-RU" sz="3200" dirty="0">
                <a:solidFill>
                  <a:schemeClr val="bg1"/>
                </a:solidFill>
              </a:rPr>
              <a:t> на дно. Ґрунти в дельтах родючі, з </a:t>
            </a:r>
            <a:r>
              <a:rPr lang="ru-RU" sz="3200" dirty="0" err="1">
                <a:solidFill>
                  <a:schemeClr val="bg1"/>
                </a:solidFill>
              </a:rPr>
              <a:t>річкового</a:t>
            </a:r>
            <a:r>
              <a:rPr lang="ru-RU" sz="3200" dirty="0">
                <a:solidFill>
                  <a:schemeClr val="bg1"/>
                </a:solidFill>
              </a:rPr>
              <a:t> мулу. Найбільша у світі дельта річки Ганг (105,6 тис. км2 ). У її межах </a:t>
            </a:r>
            <a:r>
              <a:rPr lang="ru-RU" sz="3200" dirty="0" err="1">
                <a:solidFill>
                  <a:schemeClr val="bg1"/>
                </a:solidFill>
              </a:rPr>
              <a:t>розмістилася</a:t>
            </a:r>
            <a:r>
              <a:rPr lang="ru-RU" sz="3200" dirty="0">
                <a:solidFill>
                  <a:schemeClr val="bg1"/>
                </a:solidFill>
              </a:rPr>
              <a:t> б країна Бангладеш і сусідні частини Індії. Серед річок України найбільша дельта в Дунаю (5,6 тис. км2 );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le:DeltaRBDD.jp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02" y="1371514"/>
            <a:ext cx="4762506" cy="53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5" y="-43144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97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-96982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Естуарій 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410" y="2606650"/>
            <a:ext cx="6848670" cy="27524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 наноси відносяться в море, а гирло затоплюється, формується естуарій («затоплене гирло») – лійкоподібне, розширене в бік моря </a:t>
            </a:r>
            <a:r>
              <a:rPr lang="uk-UA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однорукавне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гирло річки.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875039A-B034-428C-9B06-74083D012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6277" t="33388" r="36193" b="59187"/>
          <a:stretch/>
        </p:blipFill>
        <p:spPr>
          <a:xfrm>
            <a:off x="247120" y="1374993"/>
            <a:ext cx="3900196" cy="240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Эстуарий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872" y="3982852"/>
            <a:ext cx="3696619" cy="28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3274" y="5743803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03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alpha val="19000"/>
                <a:lumMod val="0"/>
                <a:lumOff val="100000"/>
              </a:schemeClr>
            </a:gs>
            <a:gs pos="97000">
              <a:schemeClr val="accent5">
                <a:lumMod val="92000"/>
                <a:alpha val="4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-96982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5" y="513955"/>
            <a:ext cx="11150080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Естуарій річки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69430FB-86D5-48D2-8A26-BF35BB7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564" y="1219200"/>
            <a:ext cx="7463359" cy="5181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Естуарій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якщо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принесені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річкою наноси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відносяться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морськими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течіями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 припливом, а прилегла до гирла частина моря має значні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земної кори. Найбільший у світі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естуарій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Ла-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та (який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розтягся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320 км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углиб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материка). На його берегах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столиці двох країн Південної Америки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98" y="1371514"/>
            <a:ext cx="3819093" cy="4758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3802"/>
            <a:ext cx="918725" cy="1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92309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772</Words>
  <Application>Microsoft Office PowerPoint</Application>
  <PresentationFormat>Произвольный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PortalVTI</vt:lpstr>
      <vt:lpstr>Річки та їхні частини</vt:lpstr>
      <vt:lpstr>Основні частини річки</vt:lpstr>
      <vt:lpstr>Основні частини річки</vt:lpstr>
      <vt:lpstr>Основні частини річки</vt:lpstr>
      <vt:lpstr>Найдовша річка планети</vt:lpstr>
      <vt:lpstr>Дельта річки</vt:lpstr>
      <vt:lpstr>Дельта річки</vt:lpstr>
      <vt:lpstr>Естуарій річки</vt:lpstr>
      <vt:lpstr>Естуарій річки</vt:lpstr>
      <vt:lpstr>Притоки та річкові системи</vt:lpstr>
      <vt:lpstr> річкові системи</vt:lpstr>
      <vt:lpstr>вододіл</vt:lpstr>
      <vt:lpstr>вододіл</vt:lpstr>
      <vt:lpstr>Річкова долина</vt:lpstr>
      <vt:lpstr>Русло</vt:lpstr>
      <vt:lpstr>заплава</vt:lpstr>
      <vt:lpstr>Тераса</vt:lpstr>
      <vt:lpstr>Характер течії річок</vt:lpstr>
      <vt:lpstr>Пороги</vt:lpstr>
      <vt:lpstr>Водоспади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літосферних плит</dc:title>
  <dc:creator>admin-PC</dc:creator>
  <cp:lastModifiedBy>user</cp:lastModifiedBy>
  <cp:revision>17</cp:revision>
  <dcterms:created xsi:type="dcterms:W3CDTF">2023-09-14T15:10:33Z</dcterms:created>
  <dcterms:modified xsi:type="dcterms:W3CDTF">2024-03-14T11:57:50Z</dcterms:modified>
</cp:coreProperties>
</file>