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80" r:id="rId5"/>
    <p:sldId id="281" r:id="rId6"/>
    <p:sldId id="282" r:id="rId7"/>
    <p:sldId id="285" r:id="rId8"/>
    <p:sldId id="284" r:id="rId9"/>
    <p:sldId id="289" r:id="rId10"/>
    <p:sldId id="288" r:id="rId11"/>
    <p:sldId id="287" r:id="rId12"/>
    <p:sldId id="292" r:id="rId13"/>
    <p:sldId id="273" r:id="rId14"/>
    <p:sldId id="291" r:id="rId15"/>
    <p:sldId id="290" r:id="rId16"/>
    <p:sldId id="293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978" autoAdjust="0"/>
  </p:normalViewPr>
  <p:slideViewPr>
    <p:cSldViewPr>
      <p:cViewPr varScale="1">
        <p:scale>
          <a:sx n="71" d="100"/>
          <a:sy n="71" d="100"/>
        </p:scale>
        <p:origin x="135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Шаблони для презентацій\Рисунок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43608" y="413514"/>
            <a:ext cx="7056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7030A0"/>
                </a:solidFill>
              </a:rPr>
              <a:t>«Радуйся, </a:t>
            </a:r>
            <a:r>
              <a:rPr lang="ru-RU" sz="6000" b="1" dirty="0" err="1">
                <a:solidFill>
                  <a:srgbClr val="7030A0"/>
                </a:solidFill>
              </a:rPr>
              <a:t>Маріє</a:t>
            </a:r>
            <a:r>
              <a:rPr lang="ru-RU" sz="6000" b="1" dirty="0">
                <a:solidFill>
                  <a:srgbClr val="7030A0"/>
                </a:solidFill>
              </a:rPr>
              <a:t>…», </a:t>
            </a:r>
            <a:r>
              <a:rPr lang="ru-RU" sz="6000" b="1" dirty="0" err="1">
                <a:solidFill>
                  <a:srgbClr val="7030A0"/>
                </a:solidFill>
              </a:rPr>
              <a:t>або</a:t>
            </a:r>
            <a:r>
              <a:rPr lang="ru-RU" sz="6000" b="1" dirty="0">
                <a:solidFill>
                  <a:srgbClr val="7030A0"/>
                </a:solidFill>
              </a:rPr>
              <a:t> Сакральна </a:t>
            </a:r>
            <a:r>
              <a:rPr lang="ru-RU" sz="6000" b="1" dirty="0" err="1">
                <a:solidFill>
                  <a:srgbClr val="7030A0"/>
                </a:solidFill>
              </a:rPr>
              <a:t>музика</a:t>
            </a:r>
            <a:endParaRPr lang="uk-UA" sz="6000" b="1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Шаблони для презентацій\Рисунок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1622" y="379860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	</a:t>
            </a:r>
            <a:r>
              <a:rPr lang="uk-UA" sz="2000" dirty="0" smtClean="0">
                <a:latin typeface="Bookman Old Style" panose="02050604050505020204" pitchFamily="18" charset="0"/>
              </a:rPr>
              <a:t>Одним </a:t>
            </a:r>
            <a:r>
              <a:rPr lang="uk-UA" sz="2000" dirty="0">
                <a:latin typeface="Bookman Old Style" panose="02050604050505020204" pitchFamily="18" charset="0"/>
              </a:rPr>
              <a:t>із перших композиторів, який втілив релігійний образ Діви Марії в інструментальній музиці, був угорський композитор Ференц Ліст. Для транскрипції він звернувся до свого улюбленого інструменту — фортепіано. Розкрити зміст цього образу суто інструментальними засобами — сміливий крок композитора. Слова (канонічний текст молитви) були підписані під нотами без ритмічної деталізації з метою проникнення у відповідний духовно-емоційний стан глибокої внутрішньої </a:t>
            </a:r>
            <a:r>
              <a:rPr lang="uk-UA" sz="2000" dirty="0" smtClean="0">
                <a:latin typeface="Bookman Old Style" panose="02050604050505020204" pitchFamily="18" charset="0"/>
              </a:rPr>
              <a:t>зосередженості</a:t>
            </a:r>
            <a:endParaRPr lang="en-US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752" y="1417638"/>
            <a:ext cx="3200400" cy="35955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78699" y="5381590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/>
              <a:t>Ференц Ліст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22326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Шаблони для презентацій\Рисунок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692696"/>
            <a:ext cx="8136904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 smtClean="0"/>
              <a:t>	</a:t>
            </a:r>
            <a:r>
              <a:rPr lang="uk-UA" dirty="0" smtClean="0">
                <a:latin typeface="Bookman Old Style" panose="02050604050505020204" pitchFamily="18" charset="0"/>
              </a:rPr>
              <a:t>Не </a:t>
            </a:r>
            <a:r>
              <a:rPr lang="uk-UA" dirty="0">
                <a:latin typeface="Bookman Old Style" panose="02050604050505020204" pitchFamily="18" charset="0"/>
              </a:rPr>
              <a:t>менш новаторським втіленням образу стала фортепіанна п’єса «</a:t>
            </a:r>
            <a:r>
              <a:rPr lang="en-US" dirty="0">
                <a:latin typeface="Bookman Old Style" panose="02050604050505020204" pitchFamily="18" charset="0"/>
              </a:rPr>
              <a:t>Ave Maria» </a:t>
            </a:r>
            <a:r>
              <a:rPr lang="uk-UA" dirty="0">
                <a:latin typeface="Bookman Old Style" panose="02050604050505020204" pitchFamily="18" charset="0"/>
              </a:rPr>
              <a:t>з уточнювальним програмним підзаголовком «Дзвони Рима», створена Ф. Лістом у період його перебування в цьому італійському місті. Можливо, саме римський церковний передзвін надихнув композитора на відтворення картини свята </a:t>
            </a:r>
            <a:r>
              <a:rPr lang="uk-UA" dirty="0" err="1">
                <a:latin typeface="Bookman Old Style" panose="02050604050505020204" pitchFamily="18" charset="0"/>
              </a:rPr>
              <a:t>Благовіщення</a:t>
            </a:r>
            <a:r>
              <a:rPr lang="uk-UA" dirty="0" smtClean="0">
                <a:latin typeface="Bookman Old Style" panose="02050604050505020204" pitchFamily="18" charset="0"/>
              </a:rPr>
              <a:t>.</a:t>
            </a:r>
            <a:endParaRPr lang="uk-UA" dirty="0">
              <a:latin typeface="Bookman Old Style" panose="02050604050505020204" pitchFamily="18" charset="0"/>
            </a:endParaRPr>
          </a:p>
          <a:p>
            <a:r>
              <a:rPr lang="uk-UA" dirty="0" smtClean="0">
                <a:latin typeface="Bookman Old Style" panose="02050604050505020204" pitchFamily="18" charset="0"/>
              </a:rPr>
              <a:t>	Окрім </a:t>
            </a:r>
            <a:r>
              <a:rPr lang="uk-UA" dirty="0">
                <a:latin typeface="Bookman Old Style" panose="02050604050505020204" pitchFamily="18" charset="0"/>
              </a:rPr>
              <a:t>оригінальних композицій Ференц Ліст створив також інструментальну транскрипцію відомого вокального твору Франца Шуберта «</a:t>
            </a:r>
            <a:r>
              <a:rPr lang="en-US" dirty="0">
                <a:latin typeface="Bookman Old Style" panose="02050604050505020204" pitchFamily="18" charset="0"/>
              </a:rPr>
              <a:t>Ave Maria».</a:t>
            </a:r>
          </a:p>
          <a:p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5" y="3417398"/>
            <a:ext cx="4148326" cy="28983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18668" y="5185446"/>
            <a:ext cx="2473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/>
              <a:t>Джон </a:t>
            </a:r>
            <a:r>
              <a:rPr lang="uk-UA" b="1" i="1" dirty="0" err="1"/>
              <a:t>Колієр</a:t>
            </a:r>
            <a:r>
              <a:rPr lang="uk-UA" b="1" i="1" dirty="0"/>
              <a:t>. </a:t>
            </a:r>
            <a:r>
              <a:rPr lang="uk-UA" b="1" i="1" dirty="0" err="1"/>
              <a:t>Благовіщення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66898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Шаблони для презентацій\Рисунок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224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47664" y="446028"/>
            <a:ext cx="63818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 Франц Шуберт — Ференц Ліст. «</a:t>
            </a:r>
            <a:r>
              <a:rPr lang="en-US" sz="2000" b="1" i="1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</a:rPr>
              <a:t>Ave Maria»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2099" t="31078" r="16985" b="14996"/>
          <a:stretch/>
        </p:blipFill>
        <p:spPr>
          <a:xfrm>
            <a:off x="1259632" y="1672774"/>
            <a:ext cx="6624736" cy="394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6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Шаблони для презентацій\Рисунок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8701" y="692696"/>
            <a:ext cx="4182062" cy="50167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 smtClean="0"/>
              <a:t>	</a:t>
            </a:r>
            <a:r>
              <a:rPr lang="uk-UA" sz="2000" dirty="0" smtClean="0">
                <a:latin typeface="Bookman Old Style" panose="02050604050505020204" pitchFamily="18" charset="0"/>
              </a:rPr>
              <a:t>Гімн </a:t>
            </a:r>
            <a:r>
              <a:rPr lang="uk-UA" sz="2000" dirty="0">
                <a:latin typeface="Bookman Old Style" panose="02050604050505020204" pitchFamily="18" charset="0"/>
              </a:rPr>
              <a:t>«</a:t>
            </a:r>
            <a:r>
              <a:rPr lang="en-US" sz="2000" dirty="0">
                <a:latin typeface="Bookman Old Style" panose="02050604050505020204" pitchFamily="18" charset="0"/>
              </a:rPr>
              <a:t>Ave Maria» </a:t>
            </a:r>
            <a:r>
              <a:rPr lang="uk-UA" sz="2000" dirty="0">
                <a:latin typeface="Bookman Old Style" panose="02050604050505020204" pitchFamily="18" charset="0"/>
              </a:rPr>
              <a:t>надихав митців на створення </a:t>
            </a:r>
            <a:r>
              <a:rPr lang="uk-UA" sz="2000" dirty="0" err="1">
                <a:latin typeface="Bookman Old Style" panose="02050604050505020204" pitchFamily="18" charset="0"/>
              </a:rPr>
              <a:t>аранжувань</a:t>
            </a:r>
            <a:r>
              <a:rPr lang="uk-UA" sz="2000" dirty="0">
                <a:latin typeface="Bookman Old Style" panose="02050604050505020204" pitchFamily="18" charset="0"/>
              </a:rPr>
              <a:t> і транскрипцій, масштабних оригінальних композицій. Приміром, солоспів «</a:t>
            </a:r>
            <a:r>
              <a:rPr lang="en-US" sz="2000" dirty="0">
                <a:latin typeface="Bookman Old Style" panose="02050604050505020204" pitchFamily="18" charset="0"/>
              </a:rPr>
              <a:t>Ave Maria» </a:t>
            </a:r>
            <a:r>
              <a:rPr lang="uk-UA" sz="2000" dirty="0">
                <a:latin typeface="Bookman Old Style" panose="02050604050505020204" pitchFamily="18" charset="0"/>
              </a:rPr>
              <a:t>українського композитора Михайла </a:t>
            </a:r>
            <a:r>
              <a:rPr lang="uk-UA" sz="2000" dirty="0" err="1">
                <a:latin typeface="Bookman Old Style" panose="02050604050505020204" pitchFamily="18" charset="0"/>
              </a:rPr>
              <a:t>Скорульського</a:t>
            </a:r>
            <a:r>
              <a:rPr lang="uk-UA" sz="2000" dirty="0">
                <a:latin typeface="Bookman Old Style" panose="02050604050505020204" pitchFamily="18" charset="0"/>
              </a:rPr>
              <a:t>, що отримав назву «</a:t>
            </a:r>
            <a:r>
              <a:rPr lang="uk-UA" sz="2000" dirty="0" err="1">
                <a:latin typeface="Bookman Old Style" panose="02050604050505020204" pitchFamily="18" charset="0"/>
              </a:rPr>
              <a:t>Лярго</a:t>
            </a:r>
            <a:r>
              <a:rPr lang="uk-UA" sz="2000" dirty="0">
                <a:latin typeface="Bookman Old Style" panose="02050604050505020204" pitchFamily="18" charset="0"/>
              </a:rPr>
              <a:t>», набув поширення в інструментальних обробках для різних інструментів (із супроводом фортепіано), а саме: скрипки, віолончелі, альта, кларнета, навіть контрабаса.</a:t>
            </a:r>
            <a:endParaRPr lang="en-US" sz="2000" dirty="0"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817" y="843842"/>
            <a:ext cx="3923928" cy="46085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37811" y="5601179"/>
            <a:ext cx="2911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err="1"/>
              <a:t>Донателло</a:t>
            </a:r>
            <a:r>
              <a:rPr lang="uk-UA" b="1" i="1" dirty="0"/>
              <a:t>. </a:t>
            </a:r>
            <a:r>
              <a:rPr lang="uk-UA" b="1" i="1" dirty="0" err="1"/>
              <a:t>Благовіщення</a:t>
            </a:r>
            <a:endParaRPr lang="en-US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5765945"/>
            <a:ext cx="45720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До </a:t>
            </a:r>
            <a:r>
              <a:rPr lang="ru-RU" dirty="0" err="1">
                <a:latin typeface="Bookman Old Style" panose="02050604050505020204" pitchFamily="18" charset="0"/>
              </a:rPr>
              <a:t>творів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великої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форми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належить</a:t>
            </a:r>
            <a:r>
              <a:rPr lang="ru-RU" dirty="0">
                <a:latin typeface="Bookman Old Style" panose="02050604050505020204" pitchFamily="18" charset="0"/>
              </a:rPr>
              <a:t> Концерт для </a:t>
            </a:r>
            <a:r>
              <a:rPr lang="ru-RU" dirty="0" err="1">
                <a:latin typeface="Bookman Old Style" panose="02050604050505020204" pitchFamily="18" charset="0"/>
              </a:rPr>
              <a:t>фортепіано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Алемдара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Караманова</a:t>
            </a:r>
            <a:endParaRPr lang="en-US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Шаблони для презентацій\Рисунок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85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274638"/>
            <a:ext cx="7931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Алемдар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Караманов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. Концерт для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фортепіано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 з оркестром № 3 «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Ave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i="1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Maria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» (фрагмент)</a:t>
            </a:r>
            <a:endParaRPr lang="en-US" sz="2000" b="1" i="1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688" y="1231036"/>
            <a:ext cx="5616624" cy="34624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2716" y="5286192"/>
            <a:ext cx="8496944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Охарактеризуйте </a:t>
            </a:r>
            <a:r>
              <a:rPr lang="ru-RU" dirty="0" err="1">
                <a:latin typeface="Bookman Old Style" panose="02050604050505020204" pitchFamily="18" charset="0"/>
              </a:rPr>
              <a:t>головну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мелодію</a:t>
            </a:r>
            <a:r>
              <a:rPr lang="ru-RU" dirty="0">
                <a:latin typeface="Bookman Old Style" panose="02050604050505020204" pitchFamily="18" charset="0"/>
              </a:rPr>
              <a:t> концерту, </a:t>
            </a:r>
            <a:r>
              <a:rPr lang="ru-RU" dirty="0" err="1">
                <a:latin typeface="Bookman Old Style" panose="02050604050505020204" pitchFamily="18" charset="0"/>
              </a:rPr>
              <a:t>що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звучить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кілька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разів</a:t>
            </a:r>
            <a:r>
              <a:rPr lang="ru-RU" dirty="0">
                <a:latin typeface="Bookman Old Style" panose="02050604050505020204" pitchFamily="18" charset="0"/>
              </a:rPr>
              <a:t> на початку </a:t>
            </a:r>
            <a:r>
              <a:rPr lang="ru-RU" dirty="0" err="1">
                <a:latin typeface="Bookman Old Style" panose="02050604050505020204" pitchFamily="18" charset="0"/>
              </a:rPr>
              <a:t>твору</a:t>
            </a:r>
            <a:r>
              <a:rPr lang="ru-RU" dirty="0">
                <a:latin typeface="Bookman Old Style" panose="02050604050505020204" pitchFamily="18" charset="0"/>
              </a:rPr>
              <a:t>. </a:t>
            </a:r>
            <a:r>
              <a:rPr lang="ru-RU" dirty="0" err="1">
                <a:latin typeface="Bookman Old Style" panose="02050604050505020204" pitchFamily="18" charset="0"/>
              </a:rPr>
              <a:t>Чи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можна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стверджувати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ru-RU" dirty="0" err="1">
                <a:latin typeface="Bookman Old Style" panose="02050604050505020204" pitchFamily="18" charset="0"/>
              </a:rPr>
              <a:t>що</a:t>
            </a:r>
            <a:r>
              <a:rPr lang="ru-RU" dirty="0">
                <a:latin typeface="Bookman Old Style" panose="02050604050505020204" pitchFamily="18" charset="0"/>
              </a:rPr>
              <a:t> вона </a:t>
            </a:r>
            <a:r>
              <a:rPr lang="ru-RU" dirty="0" err="1">
                <a:latin typeface="Bookman Old Style" panose="02050604050505020204" pitchFamily="18" charset="0"/>
              </a:rPr>
              <a:t>випромінює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Світло</a:t>
            </a:r>
            <a:r>
              <a:rPr lang="ru-RU" dirty="0">
                <a:latin typeface="Bookman Old Style" panose="02050604050505020204" pitchFamily="18" charset="0"/>
              </a:rPr>
              <a:t> і Благодать?</a:t>
            </a:r>
            <a:endParaRPr lang="en-US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27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Шаблони для презентацій\Рисунок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602030"/>
            <a:ext cx="7488832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Bookman Old Style" panose="02050604050505020204" pitchFamily="18" charset="0"/>
              </a:rPr>
              <a:t>	Образ </a:t>
            </a:r>
            <a:r>
              <a:rPr lang="uk-UA" sz="2000" dirty="0">
                <a:latin typeface="Bookman Old Style" panose="02050604050505020204" pitchFamily="18" charset="0"/>
              </a:rPr>
              <a:t>Діви Марії, як носій основ людського духу, в музичній інтерпретації авторів різних епох і країн залишається ідеалом, що з’єднує земні — материнські й водночас незбагненні Божественні якості: Мудрість і Любов, Красу і Світло</a:t>
            </a:r>
            <a:endParaRPr lang="en-US" sz="2000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348880"/>
            <a:ext cx="5868791" cy="3912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457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Шаблони для презентацій\Рисунок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59832" y="489057"/>
            <a:ext cx="2439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Підсумуємо</a:t>
            </a:r>
            <a:r>
              <a:rPr lang="ru-RU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:</a:t>
            </a:r>
            <a:endParaRPr lang="en-US" sz="24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7133" t="31580" r="25272" b="50046"/>
          <a:stretch/>
        </p:blipFill>
        <p:spPr>
          <a:xfrm>
            <a:off x="683569" y="1417638"/>
            <a:ext cx="7704856" cy="38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3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ртинки по запросу здоровий спосіб життя презентація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64305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uk-UA" b="1" dirty="0" smtClean="0">
                <a:solidFill>
                  <a:srgbClr val="FF0000"/>
                </a:solidFill>
              </a:rPr>
              <a:t>         </a:t>
            </a:r>
            <a:br>
              <a:rPr lang="uk-UA" b="1" dirty="0" smtClean="0">
                <a:solidFill>
                  <a:srgbClr val="FF0000"/>
                </a:solidFill>
              </a:rPr>
            </a:br>
            <a:r>
              <a:rPr lang="uk-UA" b="1" dirty="0">
                <a:solidFill>
                  <a:srgbClr val="FF0000"/>
                </a:solidFill>
              </a:rPr>
              <a:t/>
            </a:r>
            <a:br>
              <a:rPr lang="uk-UA" b="1" dirty="0">
                <a:solidFill>
                  <a:srgbClr val="FF0000"/>
                </a:solidFill>
              </a:rPr>
            </a:br>
            <a:r>
              <a:rPr lang="uk-UA" b="1" dirty="0" smtClean="0">
                <a:solidFill>
                  <a:srgbClr val="FF0000"/>
                </a:solidFill>
              </a:rPr>
              <a:t>Домашнє завдання:</a:t>
            </a:r>
            <a:br>
              <a:rPr lang="uk-UA" b="1" dirty="0" smtClean="0">
                <a:solidFill>
                  <a:srgbClr val="FF0000"/>
                </a:solidFill>
              </a:rPr>
            </a:br>
            <a:r>
              <a:rPr lang="ru-RU" sz="3600" b="1" dirty="0" err="1">
                <a:solidFill>
                  <a:srgbClr val="002060"/>
                </a:solidFill>
              </a:rPr>
              <a:t>Створіть</a:t>
            </a:r>
            <a:r>
              <a:rPr lang="ru-RU" sz="3600" b="1" dirty="0">
                <a:solidFill>
                  <a:srgbClr val="002060"/>
                </a:solidFill>
              </a:rPr>
              <a:t> слайд-шоу на тему «Радуйся, </a:t>
            </a:r>
            <a:r>
              <a:rPr lang="ru-RU" sz="3600" b="1" dirty="0" err="1">
                <a:solidFill>
                  <a:srgbClr val="002060"/>
                </a:solidFill>
              </a:rPr>
              <a:t>Маріє</a:t>
            </a:r>
            <a:r>
              <a:rPr lang="ru-RU" sz="3600" b="1" dirty="0">
                <a:solidFill>
                  <a:srgbClr val="002060"/>
                </a:solidFill>
              </a:rPr>
              <a:t>...» (</a:t>
            </a:r>
            <a:r>
              <a:rPr lang="ru-RU" sz="3600" b="1" dirty="0" err="1">
                <a:solidFill>
                  <a:srgbClr val="002060"/>
                </a:solidFill>
              </a:rPr>
              <a:t>графіка</a:t>
            </a:r>
            <a:r>
              <a:rPr lang="ru-RU" sz="3600" b="1" dirty="0">
                <a:solidFill>
                  <a:srgbClr val="002060"/>
                </a:solidFill>
              </a:rPr>
              <a:t>, </a:t>
            </a:r>
            <a:r>
              <a:rPr lang="ru-RU" sz="3600" b="1" dirty="0" err="1">
                <a:solidFill>
                  <a:srgbClr val="002060"/>
                </a:solidFill>
              </a:rPr>
              <a:t>живопис</a:t>
            </a:r>
            <a:r>
              <a:rPr lang="ru-RU" sz="3600" b="1" dirty="0">
                <a:solidFill>
                  <a:srgbClr val="002060"/>
                </a:solidFill>
              </a:rPr>
              <a:t>, </a:t>
            </a:r>
            <a:r>
              <a:rPr lang="ru-RU" sz="3600" b="1" dirty="0" err="1">
                <a:solidFill>
                  <a:srgbClr val="002060"/>
                </a:solidFill>
              </a:rPr>
              <a:t>зокрема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іконопис</a:t>
            </a:r>
            <a:r>
              <a:rPr lang="ru-RU" sz="3600" b="1" dirty="0">
                <a:solidFill>
                  <a:srgbClr val="002060"/>
                </a:solidFill>
              </a:rPr>
              <a:t>, </a:t>
            </a:r>
            <a:r>
              <a:rPr lang="ru-RU" sz="3600" b="1" dirty="0" err="1">
                <a:solidFill>
                  <a:srgbClr val="002060"/>
                </a:solidFill>
              </a:rPr>
              <a:t>декоративне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мистецтво</a:t>
            </a:r>
            <a:r>
              <a:rPr lang="ru-RU" sz="3600" b="1" dirty="0">
                <a:solidFill>
                  <a:srgbClr val="002060"/>
                </a:solidFill>
              </a:rPr>
              <a:t>), </a:t>
            </a:r>
            <a:r>
              <a:rPr lang="ru-RU" sz="3600" b="1" dirty="0" err="1">
                <a:solidFill>
                  <a:srgbClr val="002060"/>
                </a:solidFill>
              </a:rPr>
              <a:t>доберіть</a:t>
            </a:r>
            <a:r>
              <a:rPr lang="ru-RU" sz="3600" b="1" dirty="0">
                <a:solidFill>
                  <a:srgbClr val="002060"/>
                </a:solidFill>
              </a:rPr>
              <a:t> до </a:t>
            </a:r>
            <a:r>
              <a:rPr lang="ru-RU" sz="3600" b="1" dirty="0" err="1">
                <a:solidFill>
                  <a:srgbClr val="002060"/>
                </a:solidFill>
              </a:rPr>
              <a:t>візуального</a:t>
            </a:r>
            <a:r>
              <a:rPr lang="ru-RU" sz="3600" b="1" dirty="0">
                <a:solidFill>
                  <a:srgbClr val="002060"/>
                </a:solidFill>
              </a:rPr>
              <a:t> ряду </a:t>
            </a:r>
            <a:r>
              <a:rPr lang="ru-RU" sz="3600" b="1" dirty="0" err="1">
                <a:solidFill>
                  <a:srgbClr val="002060"/>
                </a:solidFill>
              </a:rPr>
              <a:t>духовну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музику</a:t>
            </a:r>
            <a:r>
              <a:rPr lang="ru-RU" sz="3600" b="1" dirty="0">
                <a:solidFill>
                  <a:srgbClr val="002060"/>
                </a:solidFill>
              </a:rPr>
              <a:t>, </a:t>
            </a:r>
            <a:r>
              <a:rPr lang="ru-RU" sz="3600" b="1" dirty="0" err="1">
                <a:solidFill>
                  <a:srgbClr val="002060"/>
                </a:solidFill>
              </a:rPr>
              <a:t>відповідну</a:t>
            </a:r>
            <a:r>
              <a:rPr lang="ru-RU" sz="3600" b="1" dirty="0">
                <a:solidFill>
                  <a:srgbClr val="002060"/>
                </a:solidFill>
              </a:rPr>
              <a:t> за </a:t>
            </a:r>
            <a:r>
              <a:rPr lang="ru-RU" sz="3600" b="1" dirty="0" err="1">
                <a:solidFill>
                  <a:srgbClr val="002060"/>
                </a:solidFill>
              </a:rPr>
              <a:t>емоційним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змістом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Шаблони для презентацій\Рисунок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571612"/>
            <a:ext cx="8229600" cy="1714512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</a:rPr>
              <a:t>Дякую за увагу!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Шаблони для презентацій\Рисунок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6" y="0"/>
            <a:ext cx="9191623" cy="689371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6653" y="276760"/>
            <a:ext cx="84969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Духовна 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музика, або сакральна (тобто «священна») чи релігійна... Такі визначення ви можете почути щодо характеристики деяких музичних творів. Зазвичай релігійними називають твори, що виникли в рамках церковно-співочої традиції. А ось під «духовними» розуміють як світські твори, які виконуються на концертах, так і музичні явища, віднесені до церковного вжитку. Тобто це поняття значно ширше. Адже духовна музика охоплює все, що стосується душі людини, глибин її внутрішнього світу. У ній «Божественне» гармонійно поєднується із «земними» загальнолюдськими цінностями. Сакральна музика — проміжна назва між двома попередніми, вона характеризує спрямованість від суєтного до вічного.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304" y="4011950"/>
            <a:ext cx="6264696" cy="27731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93021" y="4037939"/>
            <a:ext cx="1691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/>
              <a:t>Леонардо да Вінчі. </a:t>
            </a:r>
            <a:r>
              <a:rPr lang="uk-UA" b="1" i="1" dirty="0" err="1"/>
              <a:t>Благовіщення</a:t>
            </a:r>
            <a:endParaRPr lang="en-US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6653" y="4985742"/>
            <a:ext cx="2718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</a:rPr>
              <a:t>Сакральний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/>
              <a:t>— </a:t>
            </a:r>
            <a:r>
              <a:rPr lang="ru-RU" b="1" dirty="0" err="1"/>
              <a:t>священний</a:t>
            </a:r>
            <a:r>
              <a:rPr lang="ru-RU" b="1" dirty="0"/>
              <a:t>, 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належить</a:t>
            </a:r>
            <a:r>
              <a:rPr lang="ru-RU" b="1" dirty="0"/>
              <a:t> до </a:t>
            </a:r>
            <a:r>
              <a:rPr lang="ru-RU" b="1" dirty="0" err="1"/>
              <a:t>релігійного</a:t>
            </a:r>
            <a:r>
              <a:rPr lang="ru-RU" b="1" dirty="0"/>
              <a:t> культу і ритуалу, </a:t>
            </a:r>
            <a:r>
              <a:rPr lang="ru-RU" b="1" dirty="0" err="1"/>
              <a:t>обрядовий</a:t>
            </a:r>
            <a:r>
              <a:rPr lang="ru-RU" b="1" dirty="0"/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аблони для презентацій\Рисунок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18"/>
            <a:ext cx="9191623" cy="689371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1520" y="594985"/>
            <a:ext cx="48245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Bookman Old Style" panose="02050604050505020204" pitchFamily="18" charset="0"/>
              </a:rPr>
              <a:t>	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У 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легендах і міфах багатьох народів є образ, сповнений безмежною мудрістю і любов’ю — образ Богині-Матері. У стародавніх слов’ян вона звалася Берегинею.</a:t>
            </a:r>
          </a:p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	Християнська 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культура дала людству свій образ Матері, наділила його неповторними рисами. У східному православному обряді — це Богородиця, у західному католицькому — Мадонна. Її вважали заступницею, покровителькою родини, народження дітей. Світлий образ Богоматері — один із найбільш шанованих й улюблених багатьма народами, він отримав натхненні втілення в поетичних, живописних, музичних творах. Це — одна з «вічних тем» у мистецтві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87214"/>
            <a:ext cx="2784501" cy="32875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3068960"/>
            <a:ext cx="2808312" cy="3528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аблони для презентацій\Рисунок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485"/>
            <a:ext cx="9191623" cy="689371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05272" y="548680"/>
            <a:ext cx="504815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latin typeface="Bookman Old Style" panose="02050604050505020204" pitchFamily="18" charset="0"/>
              </a:rPr>
              <a:t>	</a:t>
            </a:r>
            <a:r>
              <a:rPr lang="uk-UA" sz="2400" dirty="0" smtClean="0">
                <a:latin typeface="Bookman Old Style" panose="02050604050505020204" pitchFamily="18" charset="0"/>
              </a:rPr>
              <a:t>Музичні </a:t>
            </a:r>
            <a:r>
              <a:rPr lang="uk-UA" sz="2400" dirty="0">
                <a:latin typeface="Bookman Old Style" panose="02050604050505020204" pitchFamily="18" charset="0"/>
              </a:rPr>
              <a:t>твори, присвячені Діві Марії, охоплюють широке коло жанрів, насамперед вокальних і хорових. Вони пов’язані із сакральною подією — </a:t>
            </a:r>
            <a:r>
              <a:rPr lang="uk-UA" sz="2400" dirty="0" err="1">
                <a:latin typeface="Bookman Old Style" panose="02050604050505020204" pitchFamily="18" charset="0"/>
              </a:rPr>
              <a:t>Благовіщенням</a:t>
            </a:r>
            <a:r>
              <a:rPr lang="uk-UA" sz="2400" dirty="0">
                <a:latin typeface="Bookman Old Style" panose="02050604050505020204" pitchFamily="18" charset="0"/>
              </a:rPr>
              <a:t>. Від початкової фрази-привітання архангела </a:t>
            </a:r>
            <a:r>
              <a:rPr lang="uk-UA" sz="2400" dirty="0" err="1">
                <a:latin typeface="Bookman Old Style" panose="02050604050505020204" pitchFamily="18" charset="0"/>
              </a:rPr>
              <a:t>Гавриїла</a:t>
            </a:r>
            <a:r>
              <a:rPr lang="uk-UA" sz="2400" dirty="0">
                <a:latin typeface="Bookman Old Style" panose="02050604050505020204" pitchFamily="18" charset="0"/>
              </a:rPr>
              <a:t> до Марії виникла відома молитва, яка згодом перетворилася на знаменитий християнський гімн «</a:t>
            </a:r>
            <a:r>
              <a:rPr lang="en-US" sz="2400" dirty="0">
                <a:latin typeface="Bookman Old Style" panose="02050604050505020204" pitchFamily="18" charset="0"/>
              </a:rPr>
              <a:t>Ave Maria» (</a:t>
            </a:r>
            <a:r>
              <a:rPr lang="uk-UA" sz="2400" dirty="0">
                <a:latin typeface="Bookman Old Style" panose="02050604050505020204" pitchFamily="18" charset="0"/>
              </a:rPr>
              <a:t>з лат. «Радуйся, Маріє</a:t>
            </a:r>
            <a:r>
              <a:rPr lang="uk-UA" sz="2400" dirty="0" smtClean="0">
                <a:latin typeface="Bookman Old Style" panose="02050604050505020204" pitchFamily="18" charset="0"/>
              </a:rPr>
              <a:t>»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696" y="1549378"/>
            <a:ext cx="3314221" cy="3895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0005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аблони для презентацій\Рисунок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1623" cy="689371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8640960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>	</a:t>
            </a:r>
            <a:r>
              <a:rPr lang="ru-RU" sz="2400" dirty="0" smtClean="0">
                <a:latin typeface="Bookman Old Style" panose="02050604050505020204" pitchFamily="18" charset="0"/>
              </a:rPr>
              <a:t>На </a:t>
            </a:r>
            <a:r>
              <a:rPr lang="ru-RU" sz="2400" dirty="0">
                <a:latin typeface="Bookman Old Style" panose="02050604050505020204" pitchFamily="18" charset="0"/>
              </a:rPr>
              <a:t>слова </a:t>
            </a:r>
            <a:r>
              <a:rPr lang="ru-RU" sz="2400" dirty="0" err="1">
                <a:latin typeface="Bookman Old Style" panose="02050604050505020204" pitchFamily="18" charset="0"/>
              </a:rPr>
              <a:t>молитви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або</a:t>
            </a:r>
            <a:r>
              <a:rPr lang="ru-RU" sz="2400" dirty="0">
                <a:latin typeface="Bookman Old Style" panose="02050604050505020204" pitchFamily="18" charset="0"/>
              </a:rPr>
              <a:t> на </a:t>
            </a:r>
            <a:r>
              <a:rPr lang="ru-RU" sz="2400" dirty="0" err="1">
                <a:latin typeface="Bookman Old Style" panose="02050604050505020204" pitchFamily="18" charset="0"/>
              </a:rPr>
              <a:t>вільний</a:t>
            </a:r>
            <a:r>
              <a:rPr lang="ru-RU" sz="2400" dirty="0">
                <a:latin typeface="Bookman Old Style" panose="02050604050505020204" pitchFamily="18" charset="0"/>
              </a:rPr>
              <a:t> текст за </a:t>
            </a:r>
            <a:r>
              <a:rPr lang="ru-RU" sz="2400" dirty="0" err="1">
                <a:latin typeface="Bookman Old Style" panose="02050604050505020204" pitchFamily="18" charset="0"/>
              </a:rPr>
              <a:t>цією</a:t>
            </a:r>
            <a:r>
              <a:rPr lang="ru-RU" sz="2400" dirty="0">
                <a:latin typeface="Bookman Old Style" panose="02050604050505020204" pitchFamily="18" charset="0"/>
              </a:rPr>
              <a:t> сюжетною </a:t>
            </a:r>
            <a:r>
              <a:rPr lang="ru-RU" sz="2400" dirty="0" err="1">
                <a:latin typeface="Bookman Old Style" panose="02050604050505020204" pitchFamily="18" charset="0"/>
              </a:rPr>
              <a:t>канвою</a:t>
            </a:r>
            <a:r>
              <a:rPr lang="ru-RU" sz="2400" dirty="0">
                <a:latin typeface="Bookman Old Style" panose="02050604050505020204" pitchFamily="18" charset="0"/>
              </a:rPr>
              <a:t> створено </a:t>
            </a:r>
            <a:r>
              <a:rPr lang="ru-RU" sz="2400" dirty="0" err="1">
                <a:latin typeface="Bookman Old Style" panose="02050604050505020204" pitchFamily="18" charset="0"/>
              </a:rPr>
              <a:t>понад</a:t>
            </a:r>
            <a:r>
              <a:rPr lang="ru-RU" sz="2400" dirty="0">
                <a:latin typeface="Bookman Old Style" panose="02050604050505020204" pitchFamily="18" charset="0"/>
              </a:rPr>
              <a:t> 40 </a:t>
            </a:r>
            <a:r>
              <a:rPr lang="ru-RU" sz="2400" dirty="0" err="1">
                <a:latin typeface="Bookman Old Style" panose="02050604050505020204" pitchFamily="18" charset="0"/>
              </a:rPr>
              <a:t>музичних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творів</a:t>
            </a:r>
            <a:r>
              <a:rPr lang="ru-RU" sz="2400" dirty="0">
                <a:latin typeface="Bookman Old Style" panose="02050604050505020204" pitchFamily="18" charset="0"/>
              </a:rPr>
              <a:t>, а </a:t>
            </a:r>
            <a:r>
              <a:rPr lang="ru-RU" sz="2400" dirty="0" err="1">
                <a:latin typeface="Bookman Old Style" panose="02050604050505020204" pitchFamily="18" charset="0"/>
              </a:rPr>
              <a:t>саме</a:t>
            </a:r>
            <a:r>
              <a:rPr lang="ru-RU" sz="2400" dirty="0">
                <a:latin typeface="Bookman Old Style" panose="02050604050505020204" pitchFamily="18" charset="0"/>
              </a:rPr>
              <a:t>: Ф. Шуберта, Дж. Верді, Ф. </a:t>
            </a:r>
            <a:r>
              <a:rPr lang="ru-RU" sz="2400" dirty="0" err="1">
                <a:latin typeface="Bookman Old Style" panose="02050604050505020204" pitchFamily="18" charset="0"/>
              </a:rPr>
              <a:t>Ліста</a:t>
            </a:r>
            <a:r>
              <a:rPr lang="ru-RU" sz="2400" dirty="0">
                <a:latin typeface="Bookman Old Style" panose="02050604050505020204" pitchFamily="18" charset="0"/>
              </a:rPr>
              <a:t>, А. Дворжака, Й. Брамса, К. Сен-Санса, Ж. </a:t>
            </a:r>
            <a:r>
              <a:rPr lang="ru-RU" sz="2400" dirty="0" err="1">
                <a:latin typeface="Bookman Old Style" panose="02050604050505020204" pitchFamily="18" charset="0"/>
              </a:rPr>
              <a:t>Бізе</a:t>
            </a:r>
            <a:r>
              <a:rPr lang="ru-RU" sz="2400" dirty="0">
                <a:latin typeface="Bookman Old Style" panose="02050604050505020204" pitchFamily="18" charset="0"/>
              </a:rPr>
              <a:t>, І. </a:t>
            </a:r>
            <a:r>
              <a:rPr lang="ru-RU" sz="2400" dirty="0" err="1">
                <a:latin typeface="Bookman Old Style" panose="02050604050505020204" pitchFamily="18" charset="0"/>
              </a:rPr>
              <a:t>Стравінського</a:t>
            </a:r>
            <a:r>
              <a:rPr lang="ru-RU" sz="2400" dirty="0">
                <a:latin typeface="Bookman Old Style" panose="02050604050505020204" pitchFamily="18" charset="0"/>
              </a:rPr>
              <a:t> та </a:t>
            </a:r>
            <a:r>
              <a:rPr lang="ru-RU" sz="2400" dirty="0" err="1">
                <a:latin typeface="Bookman Old Style" panose="02050604050505020204" pitchFamily="18" charset="0"/>
              </a:rPr>
              <a:t>інших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420888"/>
            <a:ext cx="6657258" cy="350213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11760" y="6058711"/>
            <a:ext cx="3888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err="1"/>
              <a:t>Фра</a:t>
            </a:r>
            <a:r>
              <a:rPr lang="uk-UA" b="1" i="1" dirty="0"/>
              <a:t> Беато Анжеліко. </a:t>
            </a:r>
            <a:r>
              <a:rPr lang="uk-UA" b="1" i="1" dirty="0" err="1"/>
              <a:t>Благовіщення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0324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аблони для презентацій\Рисунок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18"/>
            <a:ext cx="9191623" cy="689371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8985" y="836711"/>
            <a:ext cx="4146826" cy="42473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 smtClean="0"/>
              <a:t>	</a:t>
            </a:r>
            <a:r>
              <a:rPr lang="uk-UA" dirty="0" smtClean="0">
                <a:latin typeface="Bookman Old Style" panose="02050604050505020204" pitchFamily="18" charset="0"/>
              </a:rPr>
              <a:t>Хорову </a:t>
            </a:r>
            <a:r>
              <a:rPr lang="uk-UA" dirty="0">
                <a:latin typeface="Bookman Old Style" panose="02050604050505020204" pitchFamily="18" charset="0"/>
              </a:rPr>
              <a:t>мініатюру «Богородице Діво, радуйся» написав Ігор Стравінський на канонічний текст молитви для православного обряду богослужіння. Але згодом композитор створив нову, католицьку версію композиції — «</a:t>
            </a:r>
            <a:r>
              <a:rPr lang="en-US" dirty="0">
                <a:latin typeface="Bookman Old Style" panose="02050604050505020204" pitchFamily="18" charset="0"/>
              </a:rPr>
              <a:t>Ave Maria» </a:t>
            </a:r>
            <a:r>
              <a:rPr lang="uk-UA" dirty="0">
                <a:latin typeface="Bookman Old Style" panose="02050604050505020204" pitchFamily="18" charset="0"/>
              </a:rPr>
              <a:t>з латинським текстом. У сучасній музиці «Радуйся, Маріє» звучала у виконанні безлічі співаків і гуртів. Навіть у </a:t>
            </a:r>
            <a:r>
              <a:rPr lang="uk-UA" dirty="0" err="1" smtClean="0">
                <a:latin typeface="Bookman Old Style" panose="02050604050505020204" pitchFamily="18" charset="0"/>
              </a:rPr>
              <a:t>рокопері</a:t>
            </a:r>
            <a:r>
              <a:rPr lang="uk-UA" dirty="0" smtClean="0">
                <a:latin typeface="Bookman Old Style" panose="02050604050505020204" pitchFamily="18" charset="0"/>
              </a:rPr>
              <a:t> </a:t>
            </a:r>
            <a:r>
              <a:rPr lang="uk-UA" dirty="0">
                <a:latin typeface="Bookman Old Style" panose="02050604050505020204" pitchFamily="18" charset="0"/>
              </a:rPr>
              <a:t>«</a:t>
            </a:r>
            <a:r>
              <a:rPr lang="uk-UA" dirty="0" err="1">
                <a:latin typeface="Bookman Old Style" panose="02050604050505020204" pitchFamily="18" charset="0"/>
              </a:rPr>
              <a:t>Нотр</a:t>
            </a:r>
            <a:r>
              <a:rPr lang="uk-UA" dirty="0">
                <a:latin typeface="Bookman Old Style" panose="02050604050505020204" pitchFamily="18" charset="0"/>
              </a:rPr>
              <a:t>-Дам де Парі» є фрагмент цієї молитви-гімну</a:t>
            </a:r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508181"/>
            <a:ext cx="3528392" cy="49043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04048" y="5567731"/>
            <a:ext cx="3832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/>
              <a:t>Олександр Мурашко. </a:t>
            </a:r>
            <a:r>
              <a:rPr lang="uk-UA" b="1" i="1" dirty="0" err="1"/>
              <a:t>Благовіщення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25118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аблони для презентацій\Рисунок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5718"/>
            <a:ext cx="9191623" cy="689371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404664"/>
            <a:ext cx="7488832" cy="25545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	</a:t>
            </a:r>
            <a:r>
              <a:rPr lang="uk-UA" sz="2000" dirty="0" smtClean="0">
                <a:latin typeface="Bookman Old Style" panose="02050604050505020204" pitchFamily="18" charset="0"/>
              </a:rPr>
              <a:t>На </a:t>
            </a:r>
            <a:r>
              <a:rPr lang="uk-UA" sz="2000" dirty="0">
                <a:latin typeface="Bookman Old Style" panose="02050604050505020204" pitchFamily="18" charset="0"/>
              </a:rPr>
              <a:t>основі інструментального твору Йоганна Себастьяна Баха — «Маленької прелюдії до мінор» — французький композитор Шарль Гуно створив цікаву вокальну версію музики. Вона звучить у мінорі, хоча передусім пов’язана з радісною подією </a:t>
            </a:r>
            <a:r>
              <a:rPr lang="uk-UA" sz="2000" dirty="0" err="1">
                <a:latin typeface="Bookman Old Style" panose="02050604050505020204" pitchFamily="18" charset="0"/>
              </a:rPr>
              <a:t>Благовіщення</a:t>
            </a:r>
            <a:r>
              <a:rPr lang="uk-UA" sz="2000" dirty="0">
                <a:latin typeface="Bookman Old Style" panose="02050604050505020204" pitchFamily="18" charset="0"/>
              </a:rPr>
              <a:t>, що передбачає просвітлений характер. Надзвичайна популярність цієї музики — яскравий приклад, коли аранжування твору набуває нового життя</a:t>
            </a:r>
            <a:endParaRPr lang="en-US" sz="2000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038262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/>
              <a:t>Йоганн Себастьян Бах — Шарль Гуно. «</a:t>
            </a:r>
            <a:r>
              <a:rPr lang="en-US" b="1" i="1" dirty="0"/>
              <a:t>Ave Maria»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540" y="3169649"/>
            <a:ext cx="3232726" cy="34779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ogann-sebast-yan-bah---sharl-guno--ave-mariya-fortepiano-i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91170" y="5161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0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аблони для презентацій\Рисунок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18"/>
            <a:ext cx="9191623" cy="689371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9217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Сергій </a:t>
            </a:r>
            <a:r>
              <a:rPr lang="ru-RU" sz="2800" b="1" i="1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Рахманінов</a:t>
            </a:r>
            <a:r>
              <a:rPr lang="ru-RU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. «Богородице </a:t>
            </a:r>
            <a:r>
              <a:rPr lang="ru-RU" sz="2800" b="1" i="1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Діво</a:t>
            </a:r>
            <a:r>
              <a:rPr lang="ru-RU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, радуйся»</a:t>
            </a:r>
            <a:endParaRPr lang="en-US" sz="2800" b="1" i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099" t="35189" r="16985" b="10423"/>
          <a:stretch/>
        </p:blipFill>
        <p:spPr>
          <a:xfrm>
            <a:off x="1283443" y="1629498"/>
            <a:ext cx="6624736" cy="39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8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Шаблони для презентацій\Рисунок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4542" t="10626" r="25649" b="46310"/>
          <a:stretch/>
        </p:blipFill>
        <p:spPr>
          <a:xfrm>
            <a:off x="323528" y="692696"/>
            <a:ext cx="864096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862</Words>
  <Application>Microsoft Office PowerPoint</Application>
  <PresentationFormat>Экран (4:3)</PresentationFormat>
  <Paragraphs>29</Paragraphs>
  <Slides>18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Bookman Old Style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Домашнє завдання: Створіть слайд-шоу на тему «Радуйся, Маріє...» (графіка, живопис, зокрема іконопис, декоративне мистецтво), доберіть до візуального ряду духовну музику, відповідну за емоційним змістом 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Мария</dc:creator>
  <cp:lastModifiedBy>Анна Бузюрова</cp:lastModifiedBy>
  <cp:revision>37</cp:revision>
  <dcterms:created xsi:type="dcterms:W3CDTF">2018-01-31T10:25:14Z</dcterms:created>
  <dcterms:modified xsi:type="dcterms:W3CDTF">2023-01-18T14:49:01Z</dcterms:modified>
</cp:coreProperties>
</file>