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1548" r:id="rId3"/>
    <p:sldId id="1524" r:id="rId4"/>
    <p:sldId id="1313" r:id="rId5"/>
    <p:sldId id="1431" r:id="rId6"/>
    <p:sldId id="1299" r:id="rId7"/>
    <p:sldId id="1604" r:id="rId8"/>
    <p:sldId id="1605" r:id="rId9"/>
    <p:sldId id="1477" r:id="rId10"/>
    <p:sldId id="1606" r:id="rId11"/>
    <p:sldId id="1554" r:id="rId12"/>
    <p:sldId id="1528" r:id="rId13"/>
    <p:sldId id="1514" r:id="rId14"/>
    <p:sldId id="1596" r:id="rId15"/>
    <p:sldId id="771" r:id="rId16"/>
    <p:sldId id="1607" r:id="rId17"/>
    <p:sldId id="137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FF00"/>
    <a:srgbClr val="75D6FF"/>
    <a:srgbClr val="FF00FF"/>
    <a:srgbClr val="F3F3F3"/>
    <a:srgbClr val="F5F5F5"/>
    <a:srgbClr val="EEEEEE"/>
    <a:srgbClr val="E2E2E2"/>
    <a:srgbClr val="F1F1F1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97" autoAdjust="0"/>
    <p:restoredTop sz="94660"/>
  </p:normalViewPr>
  <p:slideViewPr>
    <p:cSldViewPr snapToGrid="0">
      <p:cViewPr varScale="1">
        <p:scale>
          <a:sx n="46" d="100"/>
          <a:sy n="46" d="100"/>
        </p:scale>
        <p:origin x="2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12.03.2024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12.03.2024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12.03.2024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12.03.2024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12.03.2024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12.03.2024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18.png"/><Relationship Id="rId7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image" Target="../media/image10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1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1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№54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106" y="372989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32064" y="487681"/>
            <a:ext cx="3491855" cy="3516490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2">
                <a:lumMod val="75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90352" y="1847765"/>
            <a:ext cx="12990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chemeClr val="bg1"/>
                </a:solidFill>
              </a:rPr>
              <a:t>Метр — </a:t>
            </a:r>
          </a:p>
          <a:p>
            <a:pPr algn="ctr"/>
            <a:r>
              <a:rPr lang="ru-RU" sz="1400" i="1" dirty="0">
                <a:solidFill>
                  <a:schemeClr val="bg1"/>
                </a:solidFill>
              </a:rPr>
              <a:t>одиниця довжини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EEB39D-6764-8B99-85AE-7E1A6C601BF5}"/>
              </a:ext>
            </a:extLst>
          </p:cNvPr>
          <p:cNvSpPr txBox="1"/>
          <p:nvPr/>
        </p:nvSpPr>
        <p:spPr>
          <a:xfrm>
            <a:off x="3268473" y="4230481"/>
            <a:ext cx="86599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solidFill>
                  <a:schemeClr val="tx2">
                    <a:lumMod val="50000"/>
                  </a:schemeClr>
                </a:solidFill>
              </a:rPr>
              <a:t>Задачі на збільшення на декілька одиниць. </a:t>
            </a:r>
          </a:p>
          <a:p>
            <a:pPr algn="ctr"/>
            <a:r>
              <a:rPr lang="uk-UA" sz="4800" b="1" dirty="0">
                <a:solidFill>
                  <a:schemeClr val="tx2">
                    <a:lumMod val="50000"/>
                  </a:schemeClr>
                </a:solidFill>
              </a:rPr>
              <a:t>Порівняння виразу і числа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FF99069-6041-E839-027D-BD2E28C83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5213" y="773099"/>
            <a:ext cx="3373513" cy="3090048"/>
          </a:xfrm>
          <a:prstGeom prst="round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A0859AE-B085-EBD6-FBB5-D8E65802DBAE}"/>
              </a:ext>
            </a:extLst>
          </p:cNvPr>
          <p:cNvSpPr txBox="1"/>
          <p:nvPr/>
        </p:nvSpPr>
        <p:spPr>
          <a:xfrm>
            <a:off x="9290352" y="1914754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+ 4 = 6</a:t>
            </a:r>
            <a:endParaRPr lang="ru-UA" sz="28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Проекционные экраны: Проекционный экран, настенно-потолочный, 120&amp;quot;, 240см х  180см">
            <a:extLst>
              <a:ext uri="{FF2B5EF4-FFF2-40B4-BE49-F238E27FC236}">
                <a16:creationId xmlns:a16="http://schemas.microsoft.com/office/drawing/2014/main" id="{FFA9EE6E-2F9F-0D54-8DAF-DB78CCE786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30" t="9134" r="4646" b="6240"/>
          <a:stretch/>
        </p:blipFill>
        <p:spPr bwMode="auto">
          <a:xfrm>
            <a:off x="4079186" y="1414609"/>
            <a:ext cx="7752286" cy="45600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8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96DA4701-880A-09C5-FB5D-6A97BC24FA63}"/>
              </a:ext>
            </a:extLst>
          </p:cNvPr>
          <p:cNvSpPr/>
          <p:nvPr/>
        </p:nvSpPr>
        <p:spPr>
          <a:xfrm>
            <a:off x="17780" y="555884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CAA3A6-5FB8-88DC-6C42-671C7610C06E}"/>
              </a:ext>
            </a:extLst>
          </p:cNvPr>
          <p:cNvSpPr/>
          <p:nvPr/>
        </p:nvSpPr>
        <p:spPr>
          <a:xfrm>
            <a:off x="3314733" y="445376"/>
            <a:ext cx="8732066" cy="477043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підручником. Порівняння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6" descr="Mr Peabody Stickers | Redbubble">
            <a:extLst>
              <a:ext uri="{FF2B5EF4-FFF2-40B4-BE49-F238E27FC236}">
                <a16:creationId xmlns:a16="http://schemas.microsoft.com/office/drawing/2014/main" id="{3B261840-1976-9763-6901-C83D403BF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r="18630"/>
          <a:stretch/>
        </p:blipFill>
        <p:spPr bwMode="auto">
          <a:xfrm flipH="1">
            <a:off x="-124991" y="2551534"/>
            <a:ext cx="2118534" cy="31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ая прямоугольная выноска 19">
            <a:extLst>
              <a:ext uri="{FF2B5EF4-FFF2-40B4-BE49-F238E27FC236}">
                <a16:creationId xmlns:a16="http://schemas.microsoft.com/office/drawing/2014/main" id="{AC2FCEAD-8915-7416-BFBF-C93C20B86ABC}"/>
              </a:ext>
            </a:extLst>
          </p:cNvPr>
          <p:cNvSpPr/>
          <p:nvPr/>
        </p:nvSpPr>
        <p:spPr>
          <a:xfrm>
            <a:off x="1254743" y="4990479"/>
            <a:ext cx="2641580" cy="688557"/>
          </a:xfrm>
          <a:prstGeom prst="wedgeRoundRectCallout">
            <a:avLst>
              <a:gd name="adj1" fmla="val -44368"/>
              <a:gd name="adj2" fmla="val -82426"/>
              <a:gd name="adj3" fmla="val 16667"/>
            </a:avLst>
          </a:prstGeom>
          <a:gradFill flip="none" rotWithShape="1">
            <a:gsLst>
              <a:gs pos="0">
                <a:srgbClr val="00B55C">
                  <a:tint val="66000"/>
                  <a:satMod val="160000"/>
                </a:srgbClr>
              </a:gs>
              <a:gs pos="50000">
                <a:srgbClr val="00B55C">
                  <a:tint val="44500"/>
                  <a:satMod val="160000"/>
                </a:srgbClr>
              </a:gs>
              <a:gs pos="100000">
                <a:srgbClr val="00B55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Порівняй.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7BED9C-5AD9-7485-5A35-9EE7E7E1C351}"/>
              </a:ext>
            </a:extLst>
          </p:cNvPr>
          <p:cNvSpPr txBox="1"/>
          <p:nvPr/>
        </p:nvSpPr>
        <p:spPr>
          <a:xfrm>
            <a:off x="6288545" y="2360474"/>
            <a:ext cx="4187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4  </a:t>
            </a:r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  10 – 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5FCBE6-0AAE-9927-E27A-7907D38EC8E5}"/>
              </a:ext>
            </a:extLst>
          </p:cNvPr>
          <p:cNvSpPr txBox="1"/>
          <p:nvPr/>
        </p:nvSpPr>
        <p:spPr>
          <a:xfrm rot="10800000">
            <a:off x="6863412" y="2437015"/>
            <a:ext cx="603994" cy="1015663"/>
          </a:xfrm>
          <a:prstGeom prst="rect">
            <a:avLst/>
          </a:prstGeom>
          <a:solidFill>
            <a:srgbClr val="F5F5F5"/>
          </a:solidFill>
        </p:spPr>
        <p:txBody>
          <a:bodyPr wrap="square" rtlCol="0">
            <a:spAutoFit/>
          </a:bodyPr>
          <a:lstStyle/>
          <a:p>
            <a:r>
              <a:rPr lang="en-US" sz="6000" b="1" dirty="0"/>
              <a:t>&gt;</a:t>
            </a:r>
            <a:endParaRPr lang="ru-UA" sz="6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FB3EB8-F25B-654B-10F9-3328B48E173C}"/>
              </a:ext>
            </a:extLst>
          </p:cNvPr>
          <p:cNvSpPr txBox="1"/>
          <p:nvPr/>
        </p:nvSpPr>
        <p:spPr>
          <a:xfrm>
            <a:off x="6384140" y="3529219"/>
            <a:ext cx="3475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5 + 5  </a:t>
            </a:r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  5</a:t>
            </a:r>
            <a:endParaRPr lang="ru-UA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A4D6A34-E5B2-4B44-767A-2BEDE704DB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05" t="46071" r="10689"/>
          <a:stretch/>
        </p:blipFill>
        <p:spPr>
          <a:xfrm>
            <a:off x="2725499" y="1555724"/>
            <a:ext cx="618484" cy="646999"/>
          </a:xfrm>
          <a:prstGeom prst="rect">
            <a:avLst/>
          </a:prstGeom>
        </p:spPr>
      </p:pic>
      <p:sp>
        <p:nvSpPr>
          <p:cNvPr id="29" name="Прямокутник: округлені кути 28">
            <a:extLst>
              <a:ext uri="{FF2B5EF4-FFF2-40B4-BE49-F238E27FC236}">
                <a16:creationId xmlns:a16="http://schemas.microsoft.com/office/drawing/2014/main" id="{E4660394-1BF9-CAA7-F6F4-759807A9E018}"/>
              </a:ext>
            </a:extLst>
          </p:cNvPr>
          <p:cNvSpPr/>
          <p:nvPr/>
        </p:nvSpPr>
        <p:spPr>
          <a:xfrm>
            <a:off x="1457316" y="1376724"/>
            <a:ext cx="1925339" cy="1094243"/>
          </a:xfrm>
          <a:prstGeom prst="roundRect">
            <a:avLst/>
          </a:prstGeom>
          <a:noFill/>
          <a:ln w="57150">
            <a:solidFill>
              <a:srgbClr val="FF99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BC9BCFF-F5AD-58A7-5258-5CCF679DD6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146" r="8947" b="44690"/>
          <a:stretch/>
        </p:blipFill>
        <p:spPr>
          <a:xfrm>
            <a:off x="1539337" y="1644968"/>
            <a:ext cx="618484" cy="663560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04CC0227-47EC-F58F-3F07-A00DD8B035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553" y="1644969"/>
            <a:ext cx="618964" cy="55775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17FDA6E-5777-49A6-CA04-29B21B995E60}"/>
              </a:ext>
            </a:extLst>
          </p:cNvPr>
          <p:cNvSpPr txBox="1"/>
          <p:nvPr/>
        </p:nvSpPr>
        <p:spPr>
          <a:xfrm>
            <a:off x="8149421" y="3529218"/>
            <a:ext cx="603994" cy="1015663"/>
          </a:xfrm>
          <a:prstGeom prst="rect">
            <a:avLst/>
          </a:prstGeom>
          <a:solidFill>
            <a:srgbClr val="F3F3F3"/>
          </a:solidFill>
        </p:spPr>
        <p:txBody>
          <a:bodyPr wrap="square" rtlCol="0">
            <a:spAutoFit/>
          </a:bodyPr>
          <a:lstStyle/>
          <a:p>
            <a:r>
              <a:rPr lang="en-US" sz="6000" b="1" dirty="0"/>
              <a:t>&gt;</a:t>
            </a:r>
            <a:endParaRPr lang="ru-UA" sz="6000" b="1" dirty="0"/>
          </a:p>
        </p:txBody>
      </p:sp>
    </p:spTree>
    <p:extLst>
      <p:ext uri="{BB962C8B-B14F-4D97-AF65-F5344CB8AC3E}">
        <p14:creationId xmlns:p14="http://schemas.microsoft.com/office/powerpoint/2010/main" val="4024940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/>
      <p:bldP spid="26" grpId="0" animBg="1"/>
      <p:bldP spid="25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ylindrical Gift Box PNG Images &amp; PSDs for Download | PixelSquid -  S112337572">
            <a:extLst>
              <a:ext uri="{FF2B5EF4-FFF2-40B4-BE49-F238E27FC236}">
                <a16:creationId xmlns:a16="http://schemas.microsoft.com/office/drawing/2014/main" id="{918B01B4-7600-682B-5A10-DCA0119C5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97" y="3170099"/>
            <a:ext cx="2336603" cy="233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B9F33DAB-FB52-1671-C2D5-86477912018D}"/>
              </a:ext>
            </a:extLst>
          </p:cNvPr>
          <p:cNvSpPr/>
          <p:nvPr/>
        </p:nvSpPr>
        <p:spPr>
          <a:xfrm>
            <a:off x="17780" y="555884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9">
            <a:extLst>
              <a:ext uri="{FF2B5EF4-FFF2-40B4-BE49-F238E27FC236}">
                <a16:creationId xmlns:a16="http://schemas.microsoft.com/office/drawing/2014/main" id="{45FCA0FE-9EE7-2B0C-D757-6E456F1C4297}"/>
              </a:ext>
            </a:extLst>
          </p:cNvPr>
          <p:cNvSpPr/>
          <p:nvPr/>
        </p:nvSpPr>
        <p:spPr>
          <a:xfrm>
            <a:off x="3314733" y="422212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підручником. Геометричні фігури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8" name="Picture 6" descr="Mr Peabody Stickers | Redbubble">
            <a:extLst>
              <a:ext uri="{FF2B5EF4-FFF2-40B4-BE49-F238E27FC236}">
                <a16:creationId xmlns:a16="http://schemas.microsoft.com/office/drawing/2014/main" id="{557DA8C5-A8A3-C90D-1728-424FC6235B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r="18630"/>
          <a:stretch/>
        </p:blipFill>
        <p:spPr bwMode="auto">
          <a:xfrm flipH="1">
            <a:off x="-132461" y="2597774"/>
            <a:ext cx="2228172" cy="328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Скругленная прямоугольная выноска 66">
            <a:extLst>
              <a:ext uri="{FF2B5EF4-FFF2-40B4-BE49-F238E27FC236}">
                <a16:creationId xmlns:a16="http://schemas.microsoft.com/office/drawing/2014/main" id="{262B3442-54E0-4DD7-A0C3-AF86C0C87CA5}"/>
              </a:ext>
            </a:extLst>
          </p:cNvPr>
          <p:cNvSpPr/>
          <p:nvPr/>
        </p:nvSpPr>
        <p:spPr>
          <a:xfrm>
            <a:off x="2245952" y="5558847"/>
            <a:ext cx="8732066" cy="1017902"/>
          </a:xfrm>
          <a:prstGeom prst="wedgeRoundRectCallout">
            <a:avLst>
              <a:gd name="adj1" fmla="val -49605"/>
              <a:gd name="adj2" fmla="val -97223"/>
              <a:gd name="adj3" fmla="val 16667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Розглянь малюнки предметів і геометричних фігур. </a:t>
            </a:r>
          </a:p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На яку фігуру схожий кожний із предметів?</a:t>
            </a:r>
          </a:p>
        </p:txBody>
      </p:sp>
      <p:sp>
        <p:nvSpPr>
          <p:cNvPr id="40" name="Куб 39">
            <a:extLst>
              <a:ext uri="{FF2B5EF4-FFF2-40B4-BE49-F238E27FC236}">
                <a16:creationId xmlns:a16="http://schemas.microsoft.com/office/drawing/2014/main" id="{8CDC94BD-5FDA-3DE5-C82F-BE7ADD0F2BAD}"/>
              </a:ext>
            </a:extLst>
          </p:cNvPr>
          <p:cNvSpPr/>
          <p:nvPr/>
        </p:nvSpPr>
        <p:spPr>
          <a:xfrm>
            <a:off x="3527168" y="1749413"/>
            <a:ext cx="1502229" cy="1418060"/>
          </a:xfrm>
          <a:prstGeom prst="cube">
            <a:avLst/>
          </a:prstGeom>
          <a:solidFill>
            <a:srgbClr val="FFD91E"/>
          </a:solidFill>
          <a:ln>
            <a:solidFill>
              <a:schemeClr val="tx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18">
            <a:extLst>
              <a:ext uri="{FF2B5EF4-FFF2-40B4-BE49-F238E27FC236}">
                <a16:creationId xmlns:a16="http://schemas.microsoft.com/office/drawing/2014/main" id="{399EB13A-589A-AF4B-B748-EC35DBF58269}"/>
              </a:ext>
            </a:extLst>
          </p:cNvPr>
          <p:cNvSpPr/>
          <p:nvPr/>
        </p:nvSpPr>
        <p:spPr>
          <a:xfrm rot="19168488" flipH="1">
            <a:off x="4914369" y="1283148"/>
            <a:ext cx="1488914" cy="865157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Picture 4" descr="Фигуры в объеме – 4. Объем фигур — Фигуры В Пространстве — Таловская  средняя школа">
            <a:extLst>
              <a:ext uri="{FF2B5EF4-FFF2-40B4-BE49-F238E27FC236}">
                <a16:creationId xmlns:a16="http://schemas.microsoft.com/office/drawing/2014/main" id="{9076AD2D-CE38-BC34-84AE-9634F9A1E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179" y="1652934"/>
            <a:ext cx="1476388" cy="149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Стрелка вправо 19">
            <a:extLst>
              <a:ext uri="{FF2B5EF4-FFF2-40B4-BE49-F238E27FC236}">
                <a16:creationId xmlns:a16="http://schemas.microsoft.com/office/drawing/2014/main" id="{37DD8889-E595-500B-9AB0-E693CAEAA974}"/>
              </a:ext>
            </a:extLst>
          </p:cNvPr>
          <p:cNvSpPr/>
          <p:nvPr/>
        </p:nvSpPr>
        <p:spPr>
          <a:xfrm rot="19168488" flipH="1">
            <a:off x="7598627" y="1228505"/>
            <a:ext cx="1488914" cy="865157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Куля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трелка вправо 20">
            <a:extLst>
              <a:ext uri="{FF2B5EF4-FFF2-40B4-BE49-F238E27FC236}">
                <a16:creationId xmlns:a16="http://schemas.microsoft.com/office/drawing/2014/main" id="{C66DC7D9-7982-9AD0-9C59-9D339F7F5F91}"/>
              </a:ext>
            </a:extLst>
          </p:cNvPr>
          <p:cNvSpPr/>
          <p:nvPr/>
        </p:nvSpPr>
        <p:spPr>
          <a:xfrm rot="19439826" flipH="1">
            <a:off x="10230233" y="1248610"/>
            <a:ext cx="1927899" cy="865157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Циліндр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Циліндр 2">
            <a:extLst>
              <a:ext uri="{FF2B5EF4-FFF2-40B4-BE49-F238E27FC236}">
                <a16:creationId xmlns:a16="http://schemas.microsoft.com/office/drawing/2014/main" id="{C1036AAF-B722-1CC9-8BCD-51852EA8E9D5}"/>
              </a:ext>
            </a:extLst>
          </p:cNvPr>
          <p:cNvSpPr/>
          <p:nvPr/>
        </p:nvSpPr>
        <p:spPr>
          <a:xfrm>
            <a:off x="9407102" y="1785370"/>
            <a:ext cx="987278" cy="1294813"/>
          </a:xfrm>
          <a:prstGeom prst="can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4098" name="Picture 2" descr="Футбол PNG прозрачная картина | PNG Mart">
            <a:extLst>
              <a:ext uri="{FF2B5EF4-FFF2-40B4-BE49-F238E27FC236}">
                <a16:creationId xmlns:a16="http://schemas.microsoft.com/office/drawing/2014/main" id="{30C534A2-BF1E-F609-B2F8-ADA70B6D9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667" y="3744230"/>
            <a:ext cx="1369339" cy="137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Елочный шар Gala Night Matt в коробке, красный, 8 см (артикул 14177.50) -  Проект 111">
            <a:extLst>
              <a:ext uri="{FF2B5EF4-FFF2-40B4-BE49-F238E27FC236}">
                <a16:creationId xmlns:a16="http://schemas.microsoft.com/office/drawing/2014/main" id="{1F99A8C9-8B4E-33FE-2A19-F0E89C57A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051" y="3848642"/>
            <a:ext cx="1272897" cy="127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Коробка клипарт (66 фото) » Рисунки для срисовки и не только">
            <a:extLst>
              <a:ext uri="{FF2B5EF4-FFF2-40B4-BE49-F238E27FC236}">
                <a16:creationId xmlns:a16="http://schemas.microsoft.com/office/drawing/2014/main" id="{EBFCBF55-529D-D039-4514-EF76A3EDA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691" y="3517491"/>
            <a:ext cx="1613758" cy="169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Прямая со стрелкой 6">
            <a:extLst>
              <a:ext uri="{FF2B5EF4-FFF2-40B4-BE49-F238E27FC236}">
                <a16:creationId xmlns:a16="http://schemas.microsoft.com/office/drawing/2014/main" id="{41333524-2E5C-D501-3E46-0C1104B61663}"/>
              </a:ext>
            </a:extLst>
          </p:cNvPr>
          <p:cNvCxnSpPr>
            <a:cxnSpLocks/>
          </p:cNvCxnSpPr>
          <p:nvPr/>
        </p:nvCxnSpPr>
        <p:spPr>
          <a:xfrm flipV="1">
            <a:off x="4399299" y="2812994"/>
            <a:ext cx="2036558" cy="1168538"/>
          </a:xfrm>
          <a:prstGeom prst="straightConnector1">
            <a:avLst/>
          </a:prstGeom>
          <a:ln w="57150">
            <a:solidFill>
              <a:srgbClr val="0066FF"/>
            </a:solidFill>
            <a:prstDash val="sysDot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6">
            <a:extLst>
              <a:ext uri="{FF2B5EF4-FFF2-40B4-BE49-F238E27FC236}">
                <a16:creationId xmlns:a16="http://schemas.microsoft.com/office/drawing/2014/main" id="{5D014BBC-0EA5-6718-53B6-DAFF70BA80ED}"/>
              </a:ext>
            </a:extLst>
          </p:cNvPr>
          <p:cNvCxnSpPr>
            <a:cxnSpLocks/>
          </p:cNvCxnSpPr>
          <p:nvPr/>
        </p:nvCxnSpPr>
        <p:spPr>
          <a:xfrm flipV="1">
            <a:off x="6753112" y="2785853"/>
            <a:ext cx="2540895" cy="1282897"/>
          </a:xfrm>
          <a:prstGeom prst="straightConnector1">
            <a:avLst/>
          </a:prstGeom>
          <a:ln w="57150">
            <a:solidFill>
              <a:srgbClr val="0066FF"/>
            </a:solidFill>
            <a:prstDash val="sysDot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6">
            <a:extLst>
              <a:ext uri="{FF2B5EF4-FFF2-40B4-BE49-F238E27FC236}">
                <a16:creationId xmlns:a16="http://schemas.microsoft.com/office/drawing/2014/main" id="{62BB8729-7DA9-B76A-097D-BE5F9469236D}"/>
              </a:ext>
            </a:extLst>
          </p:cNvPr>
          <p:cNvCxnSpPr>
            <a:cxnSpLocks/>
          </p:cNvCxnSpPr>
          <p:nvPr/>
        </p:nvCxnSpPr>
        <p:spPr>
          <a:xfrm flipH="1" flipV="1">
            <a:off x="7235617" y="3181121"/>
            <a:ext cx="844490" cy="1011772"/>
          </a:xfrm>
          <a:prstGeom prst="straightConnector1">
            <a:avLst/>
          </a:prstGeom>
          <a:ln w="57150">
            <a:solidFill>
              <a:srgbClr val="0066FF"/>
            </a:solidFill>
            <a:prstDash val="sysDot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6">
            <a:extLst>
              <a:ext uri="{FF2B5EF4-FFF2-40B4-BE49-F238E27FC236}">
                <a16:creationId xmlns:a16="http://schemas.microsoft.com/office/drawing/2014/main" id="{391793D3-03D5-EAF1-3239-30162181B442}"/>
              </a:ext>
            </a:extLst>
          </p:cNvPr>
          <p:cNvCxnSpPr>
            <a:cxnSpLocks/>
          </p:cNvCxnSpPr>
          <p:nvPr/>
        </p:nvCxnSpPr>
        <p:spPr>
          <a:xfrm flipH="1" flipV="1">
            <a:off x="4870152" y="3080183"/>
            <a:ext cx="4822390" cy="790491"/>
          </a:xfrm>
          <a:prstGeom prst="straightConnector1">
            <a:avLst/>
          </a:prstGeom>
          <a:ln w="57150">
            <a:solidFill>
              <a:srgbClr val="0066FF"/>
            </a:solidFill>
            <a:prstDash val="sysDot"/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24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1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E112CB-298A-4A02-B09F-07EF6A840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4969" b="79513"/>
          <a:stretch/>
        </p:blipFill>
        <p:spPr>
          <a:xfrm>
            <a:off x="3466596" y="3673780"/>
            <a:ext cx="8388814" cy="2762008"/>
          </a:xfrm>
          <a:prstGeom prst="round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930959" y="1042225"/>
            <a:ext cx="5682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Напиши за зразком.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66596" y="3673779"/>
            <a:ext cx="8388814" cy="2762007"/>
          </a:xfrm>
          <a:prstGeom prst="roundRect">
            <a:avLst/>
          </a:prstGeom>
          <a:noFill/>
          <a:ln w="57150">
            <a:solidFill>
              <a:srgbClr val="00C4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314733" y="422212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в зошиті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3" name="Picture 18" descr="Вы пользуетесь более старым браузером, поэтому использование вами сайта  может не быть оптимальным. Рассмотрите возможность обновления. Подробнее.  Изображения Изображения: главная страницаТематические коллекции ..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5000" l="1667" r="96667">
                        <a14:foregroundMark x1="69583" y1="48929" x2="69583" y2="48929"/>
                        <a14:foregroundMark x1="61667" y1="50000" x2="61667" y2="50000"/>
                        <a14:foregroundMark x1="70000" y1="50714" x2="70000" y2="50714"/>
                        <a14:foregroundMark x1="67917" y1="50357" x2="67917" y2="50357"/>
                        <a14:foregroundMark x1="75000" y1="80000" x2="75000" y2="80000"/>
                        <a14:foregroundMark x1="60417" y1="84643" x2="60417" y2="84643"/>
                        <a14:foregroundMark x1="64583" y1="82500" x2="64583" y2="82500"/>
                        <a14:foregroundMark x1="79167" y1="76429" x2="79167" y2="76429"/>
                        <a14:foregroundMark x1="86667" y1="73214" x2="86667" y2="73214"/>
                        <a14:foregroundMark x1="81667" y1="74643" x2="81667" y2="74643"/>
                        <a14:foregroundMark x1="85417" y1="74643" x2="85417" y2="74643"/>
                        <a14:foregroundMark x1="90000" y1="75000" x2="90000" y2="75000"/>
                        <a14:foregroundMark x1="56667" y1="87857" x2="56667" y2="87857"/>
                        <a14:foregroundMark x1="54167" y1="88571" x2="54167" y2="88571"/>
                        <a14:foregroundMark x1="48750" y1="89643" x2="48750" y2="89643"/>
                        <a14:foregroundMark x1="43333" y1="91071" x2="43333" y2="91071"/>
                        <a14:foregroundMark x1="37083" y1="91786" x2="37083" y2="91786"/>
                        <a14:foregroundMark x1="29583" y1="90357" x2="29583" y2="90357"/>
                        <a14:foregroundMark x1="35833" y1="85714" x2="35833" y2="85714"/>
                        <a14:foregroundMark x1="39167" y1="82500" x2="39167" y2="82500"/>
                        <a14:foregroundMark x1="38333" y1="83571" x2="38333" y2="83571"/>
                        <a14:foregroundMark x1="28750" y1="80714" x2="28750" y2="80714"/>
                        <a14:foregroundMark x1="23333" y1="82500" x2="23333" y2="82500"/>
                        <a14:foregroundMark x1="17083" y1="83929" x2="17083" y2="83929"/>
                        <a14:foregroundMark x1="12500" y1="85714" x2="12500" y2="85714"/>
                        <a14:foregroundMark x1="32500" y1="92143" x2="32500" y2="9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211" y="422212"/>
            <a:ext cx="2518520" cy="293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D6A940F9-DF84-9C04-4238-6E1B1DB172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99"/>
          <a:stretch/>
        </p:blipFill>
        <p:spPr>
          <a:xfrm flipH="1">
            <a:off x="588347" y="3156836"/>
            <a:ext cx="2767423" cy="265732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21659BC6-B072-2349-9383-04A31B3C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011952" y="4050747"/>
            <a:ext cx="455016" cy="56766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1A228C-AEDB-F0D2-AAC0-A055EF253DC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730144" y="4050747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FED22BF-38FC-5847-C6ED-4BBCAE0C03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5493740" y="4050747"/>
            <a:ext cx="455016" cy="5676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C12C69CC-5DA5-9490-C515-C9A0720A19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6257336" y="4050747"/>
            <a:ext cx="455016" cy="56766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C55B111-8711-5247-9D78-15E9AA6F68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7018057" y="4050747"/>
            <a:ext cx="455016" cy="5676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5E48A571-1B11-E100-65D1-7BADF967F01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7742535" y="4050746"/>
            <a:ext cx="455016" cy="56766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76F8216C-B9F8-07CB-57F5-444AF5EDB6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8503256" y="4050746"/>
            <a:ext cx="455016" cy="567661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0BD573DE-4BEE-1522-1161-93C932ED58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9256030" y="4050746"/>
            <a:ext cx="455016" cy="567661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3503C28B-FB7F-2CFD-6887-A0F7BF2E6C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0013264" y="4050746"/>
            <a:ext cx="455016" cy="567661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6E98C2B4-B98F-1D96-1B81-F29BF2DCC9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0748640" y="4050746"/>
            <a:ext cx="455016" cy="567661"/>
          </a:xfrm>
          <a:prstGeom prst="rect">
            <a:avLst/>
          </a:prstGeom>
        </p:spPr>
      </p:pic>
      <p:sp>
        <p:nvSpPr>
          <p:cNvPr id="64" name="Прямоугольник 4">
            <a:extLst>
              <a:ext uri="{FF2B5EF4-FFF2-40B4-BE49-F238E27FC236}">
                <a16:creationId xmlns:a16="http://schemas.microsoft.com/office/drawing/2014/main" id="{97AE7209-0CDA-3BC2-0FF2-C0AA7F923685}"/>
              </a:ext>
            </a:extLst>
          </p:cNvPr>
          <p:cNvSpPr/>
          <p:nvPr/>
        </p:nvSpPr>
        <p:spPr>
          <a:xfrm>
            <a:off x="0" y="5582654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49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159412F6-DAE8-4B15-989D-ACE16A7CB8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3920216" y="4799788"/>
            <a:ext cx="455016" cy="567661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89777EC7-0CFD-F8DB-1A97-D72D9353770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4658663" y="4799788"/>
            <a:ext cx="455016" cy="567661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17AD6740-2116-2530-43E8-4B8ABEEC2C4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5456383" y="4799788"/>
            <a:ext cx="455016" cy="567661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51E9E448-D15C-0B44-5A97-C65D0ED632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7938" y="4799788"/>
            <a:ext cx="455016" cy="567661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653A9E2E-295B-43DA-A4DF-4E5EA69C8C2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916434" y="4799788"/>
            <a:ext cx="455016" cy="567661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681AA0AB-DAF9-6BE0-56EB-D1E9C613B8B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7663449" y="4799788"/>
            <a:ext cx="455016" cy="567661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8CD0E591-13D5-16DA-3B37-51D5BEC50A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8445579" y="4799788"/>
            <a:ext cx="455016" cy="567661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0540A764-B600-C8A6-D164-5AF4F156B8D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9159487" y="4799788"/>
            <a:ext cx="455016" cy="56766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ABDB9239-BEC6-FE93-2498-4CB6E9B89CE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9913939" y="4799788"/>
            <a:ext cx="455016" cy="567661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6B3FF3D2-E332-0FEA-3246-1BC70E5E500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10668391" y="4799788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9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23DED8C8-6DC7-3698-64E2-85490AEF35DD}"/>
              </a:ext>
            </a:extLst>
          </p:cNvPr>
          <p:cNvSpPr txBox="1"/>
          <p:nvPr/>
        </p:nvSpPr>
        <p:spPr>
          <a:xfrm>
            <a:off x="7665698" y="5225045"/>
            <a:ext cx="4014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>
                <a:solidFill>
                  <a:schemeClr val="tx2">
                    <a:lumMod val="50000"/>
                  </a:schemeClr>
                </a:solidFill>
              </a:rPr>
              <a:t>Відповідь:       груш.</a:t>
            </a:r>
            <a:endParaRPr lang="ru-UA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5596" y="410525"/>
            <a:ext cx="8732066" cy="506804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у зошиті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63810" y="2060278"/>
            <a:ext cx="4070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В Олесі 3 груші, а в Матвія – стільки само. </a:t>
            </a:r>
          </a:p>
          <a:p>
            <a:endParaRPr lang="uk-UA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Скільки всього груш у дітей?</a:t>
            </a: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82654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49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18FFF9BA-DF19-6FF6-E296-35D21AD2D9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5448" b="90901"/>
          <a:stretch/>
        </p:blipFill>
        <p:spPr>
          <a:xfrm>
            <a:off x="2686792" y="4556016"/>
            <a:ext cx="3484620" cy="1226694"/>
          </a:xfrm>
          <a:prstGeom prst="rect">
            <a:avLst/>
          </a:prstGeom>
        </p:spPr>
      </p:pic>
      <p:sp>
        <p:nvSpPr>
          <p:cNvPr id="48" name="Прямокутник: округлені кути 47">
            <a:extLst>
              <a:ext uri="{FF2B5EF4-FFF2-40B4-BE49-F238E27FC236}">
                <a16:creationId xmlns:a16="http://schemas.microsoft.com/office/drawing/2014/main" id="{7C831676-9448-2369-E8E9-FAED684F1D5A}"/>
              </a:ext>
            </a:extLst>
          </p:cNvPr>
          <p:cNvSpPr/>
          <p:nvPr/>
        </p:nvSpPr>
        <p:spPr>
          <a:xfrm>
            <a:off x="2364105" y="4667380"/>
            <a:ext cx="4146909" cy="111533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EFE4BCC4-8FB7-A342-8E18-CDCD83073D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/>
        </p:blipFill>
        <p:spPr>
          <a:xfrm>
            <a:off x="4710451" y="5123927"/>
            <a:ext cx="336084" cy="220623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9DC9758A-C1B7-BCBF-C869-F94A11D6C5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8" r="35304"/>
          <a:stretch/>
        </p:blipFill>
        <p:spPr>
          <a:xfrm>
            <a:off x="5064720" y="4872984"/>
            <a:ext cx="381740" cy="686891"/>
          </a:xfrm>
          <a:prstGeom prst="rect">
            <a:avLst/>
          </a:prstGeom>
        </p:spPr>
      </p:pic>
      <p:sp>
        <p:nvSpPr>
          <p:cNvPr id="81" name="Прямокутник 80">
            <a:extLst>
              <a:ext uri="{FF2B5EF4-FFF2-40B4-BE49-F238E27FC236}">
                <a16:creationId xmlns:a16="http://schemas.microsoft.com/office/drawing/2014/main" id="{E47A6150-289A-4D60-D3FE-D23A281C030B}"/>
              </a:ext>
            </a:extLst>
          </p:cNvPr>
          <p:cNvSpPr/>
          <p:nvPr/>
        </p:nvSpPr>
        <p:spPr>
          <a:xfrm>
            <a:off x="9633477" y="5216430"/>
            <a:ext cx="458259" cy="51511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E9E1FEC9-ED63-5467-3B3C-36AC74C6D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8" r="35304"/>
          <a:stretch/>
        </p:blipFill>
        <p:spPr>
          <a:xfrm>
            <a:off x="9671865" y="5137763"/>
            <a:ext cx="381740" cy="686891"/>
          </a:xfrm>
          <a:prstGeom prst="rect">
            <a:avLst/>
          </a:prstGeom>
        </p:spPr>
      </p:pic>
      <p:sp>
        <p:nvSpPr>
          <p:cNvPr id="57" name="Прямокутник: округлені кути 56">
            <a:extLst>
              <a:ext uri="{FF2B5EF4-FFF2-40B4-BE49-F238E27FC236}">
                <a16:creationId xmlns:a16="http://schemas.microsoft.com/office/drawing/2014/main" id="{98E020FE-1CCD-0A7F-A365-27EA6FF2D201}"/>
              </a:ext>
            </a:extLst>
          </p:cNvPr>
          <p:cNvSpPr/>
          <p:nvPr/>
        </p:nvSpPr>
        <p:spPr>
          <a:xfrm>
            <a:off x="7582671" y="1540860"/>
            <a:ext cx="4146909" cy="266300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9" name="Прямокутник: округлені кути 58">
            <a:extLst>
              <a:ext uri="{FF2B5EF4-FFF2-40B4-BE49-F238E27FC236}">
                <a16:creationId xmlns:a16="http://schemas.microsoft.com/office/drawing/2014/main" id="{C19DA088-8F26-99C6-68D5-9D0CE5FEF5B9}"/>
              </a:ext>
            </a:extLst>
          </p:cNvPr>
          <p:cNvSpPr/>
          <p:nvPr/>
        </p:nvSpPr>
        <p:spPr>
          <a:xfrm>
            <a:off x="1621198" y="1540860"/>
            <a:ext cx="5337396" cy="266300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23" name="Picture 2" descr="⬇ Скачать картинки Happy kid clipart, стоковые фото Happy kid clipart в  хорошем качестве | Depositphotos">
            <a:extLst>
              <a:ext uri="{FF2B5EF4-FFF2-40B4-BE49-F238E27FC236}">
                <a16:creationId xmlns:a16="http://schemas.microsoft.com/office/drawing/2014/main" id="{5BB2AC24-25D0-CF84-7736-AA7D161F1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480" b="94450" l="3617" r="40958">
                        <a14:foregroundMark x1="15347" y1="41724" x2="15347" y2="41724"/>
                        <a14:foregroundMark x1="22581" y1="41923" x2="22581" y2="41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997" r="59476" b="35189"/>
          <a:stretch/>
        </p:blipFill>
        <p:spPr bwMode="auto">
          <a:xfrm>
            <a:off x="7983426" y="1954588"/>
            <a:ext cx="1768999" cy="154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⬇ Скачать картинки Happy kid clipart, стоковые фото Happy kid clipart в  хорошем качестве | Depositphotos">
            <a:extLst>
              <a:ext uri="{FF2B5EF4-FFF2-40B4-BE49-F238E27FC236}">
                <a16:creationId xmlns:a16="http://schemas.microsoft.com/office/drawing/2014/main" id="{23618C37-6677-756E-D0EB-3B12320D7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849" b="94351" l="63930" r="97361">
                        <a14:foregroundMark x1="78006" y1="86125" x2="78006" y2="86125"/>
                        <a14:foregroundMark x1="88563" y1="91378" x2="88563" y2="91378"/>
                        <a14:foregroundMark x1="78104" y1="85530" x2="78104" y2="855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608" t="25962" b="35189"/>
          <a:stretch/>
        </p:blipFill>
        <p:spPr bwMode="auto">
          <a:xfrm>
            <a:off x="9768655" y="1897960"/>
            <a:ext cx="1565464" cy="164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7273562A-E8EF-B593-E7E7-E57923AD187A}"/>
              </a:ext>
            </a:extLst>
          </p:cNvPr>
          <p:cNvSpPr/>
          <p:nvPr/>
        </p:nvSpPr>
        <p:spPr>
          <a:xfrm>
            <a:off x="7983426" y="3500351"/>
            <a:ext cx="3350693" cy="619738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dirty="0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EB513D9-A5D4-E38E-4115-5A371654FB4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566049" y="4932598"/>
            <a:ext cx="455016" cy="5676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B57A502-E56B-A724-D99F-6E2673649E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3839381" y="5071962"/>
            <a:ext cx="440143" cy="28893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B393456-DD71-0B5C-8D2D-0569F153298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301476" y="4932598"/>
            <a:ext cx="455016" cy="567661"/>
          </a:xfrm>
          <a:prstGeom prst="rect">
            <a:avLst/>
          </a:prstGeom>
        </p:spPr>
      </p:pic>
      <p:pic>
        <p:nvPicPr>
          <p:cNvPr id="2" name="Picture 2" descr="Клипарт груша (60 фото) » Рисунки для срисовки и не только">
            <a:extLst>
              <a:ext uri="{FF2B5EF4-FFF2-40B4-BE49-F238E27FC236}">
                <a16:creationId xmlns:a16="http://schemas.microsoft.com/office/drawing/2014/main" id="{1590058C-2F5C-9FCA-7A83-339208D44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196" y="3259669"/>
            <a:ext cx="542706" cy="7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Клипарт груша (60 фото) » Рисунки для срисовки и не только">
            <a:extLst>
              <a:ext uri="{FF2B5EF4-FFF2-40B4-BE49-F238E27FC236}">
                <a16:creationId xmlns:a16="http://schemas.microsoft.com/office/drawing/2014/main" id="{655492B0-B5E0-AEAF-DAFE-909A09745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027" y="3259669"/>
            <a:ext cx="542706" cy="7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Клипарт груша (60 фото) » Рисунки для срисовки и не только">
            <a:extLst>
              <a:ext uri="{FF2B5EF4-FFF2-40B4-BE49-F238E27FC236}">
                <a16:creationId xmlns:a16="http://schemas.microsoft.com/office/drawing/2014/main" id="{8845B508-CA26-324E-6A01-2CB6F2AF1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982" y="3259669"/>
            <a:ext cx="542706" cy="7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Клипарт груша (60 фото) » Рисунки для срисовки и не только">
            <a:extLst>
              <a:ext uri="{FF2B5EF4-FFF2-40B4-BE49-F238E27FC236}">
                <a16:creationId xmlns:a16="http://schemas.microsoft.com/office/drawing/2014/main" id="{8AB09D58-5D32-B1CE-4407-DD0EE2311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816" y="3202916"/>
            <a:ext cx="542706" cy="7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Клипарт груша (60 фото) » Рисунки для срисовки и не только">
            <a:extLst>
              <a:ext uri="{FF2B5EF4-FFF2-40B4-BE49-F238E27FC236}">
                <a16:creationId xmlns:a16="http://schemas.microsoft.com/office/drawing/2014/main" id="{B0D48D26-D174-A076-6933-A53C898D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647" y="3202916"/>
            <a:ext cx="542706" cy="7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Клипарт груша (60 фото) » Рисунки для срисовки и не только">
            <a:extLst>
              <a:ext uri="{FF2B5EF4-FFF2-40B4-BE49-F238E27FC236}">
                <a16:creationId xmlns:a16="http://schemas.microsoft.com/office/drawing/2014/main" id="{C42A9B52-475F-D954-C8DA-FEF818BFA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602" y="3202916"/>
            <a:ext cx="542706" cy="703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Стрілка: вправо 29">
            <a:extLst>
              <a:ext uri="{FF2B5EF4-FFF2-40B4-BE49-F238E27FC236}">
                <a16:creationId xmlns:a16="http://schemas.microsoft.com/office/drawing/2014/main" id="{7DCFC3AC-A148-8AA1-A6FE-A9C0CB08D7C8}"/>
              </a:ext>
            </a:extLst>
          </p:cNvPr>
          <p:cNvSpPr/>
          <p:nvPr/>
        </p:nvSpPr>
        <p:spPr>
          <a:xfrm>
            <a:off x="2057362" y="2060278"/>
            <a:ext cx="514185" cy="492816"/>
          </a:xfrm>
          <a:prstGeom prst="rightArrow">
            <a:avLst/>
          </a:prstGeom>
          <a:solidFill>
            <a:srgbClr val="FFE1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Стрілка: вправо 33">
            <a:extLst>
              <a:ext uri="{FF2B5EF4-FFF2-40B4-BE49-F238E27FC236}">
                <a16:creationId xmlns:a16="http://schemas.microsoft.com/office/drawing/2014/main" id="{620549FD-E48E-011D-C591-141FCDA344E4}"/>
              </a:ext>
            </a:extLst>
          </p:cNvPr>
          <p:cNvSpPr/>
          <p:nvPr/>
        </p:nvSpPr>
        <p:spPr>
          <a:xfrm>
            <a:off x="2075641" y="3106100"/>
            <a:ext cx="514185" cy="492816"/>
          </a:xfrm>
          <a:prstGeom prst="rightArrow">
            <a:avLst/>
          </a:prstGeo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9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3C321C-F601-3A65-DCF9-74E98E48A793}"/>
              </a:ext>
            </a:extLst>
          </p:cNvPr>
          <p:cNvSpPr txBox="1"/>
          <p:nvPr/>
        </p:nvSpPr>
        <p:spPr>
          <a:xfrm>
            <a:off x="3389745" y="935947"/>
            <a:ext cx="8657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uk-UA" sz="24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Збільш на 3 </a:t>
            </a:r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кожне число.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Прямоугольник 39">
            <a:extLst>
              <a:ext uri="{FF2B5EF4-FFF2-40B4-BE49-F238E27FC236}">
                <a16:creationId xmlns:a16="http://schemas.microsoft.com/office/drawing/2014/main" id="{B0CCE74E-AB7D-84E3-E890-2FF4D84DAC1C}"/>
              </a:ext>
            </a:extLst>
          </p:cNvPr>
          <p:cNvSpPr/>
          <p:nvPr/>
        </p:nvSpPr>
        <p:spPr>
          <a:xfrm>
            <a:off x="3314733" y="422212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в зошиті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4">
            <a:extLst>
              <a:ext uri="{FF2B5EF4-FFF2-40B4-BE49-F238E27FC236}">
                <a16:creationId xmlns:a16="http://schemas.microsoft.com/office/drawing/2014/main" id="{882DCBB7-C01D-257D-6F4C-81BEC6F56408}"/>
              </a:ext>
            </a:extLst>
          </p:cNvPr>
          <p:cNvSpPr/>
          <p:nvPr/>
        </p:nvSpPr>
        <p:spPr>
          <a:xfrm>
            <a:off x="0" y="5582654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49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468E829-6972-12B6-D76B-A5D6B7E68C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9" b="525"/>
          <a:stretch/>
        </p:blipFill>
        <p:spPr>
          <a:xfrm flipH="1">
            <a:off x="229863" y="1767510"/>
            <a:ext cx="2441993" cy="33406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4A0B36-D6A3-037E-F64F-944C70B713CE}"/>
              </a:ext>
            </a:extLst>
          </p:cNvPr>
          <p:cNvSpPr txBox="1"/>
          <p:nvPr/>
        </p:nvSpPr>
        <p:spPr>
          <a:xfrm>
            <a:off x="3647090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DA93C8-B087-01FB-25E4-53558ECA5551}"/>
              </a:ext>
            </a:extLst>
          </p:cNvPr>
          <p:cNvSpPr txBox="1"/>
          <p:nvPr/>
        </p:nvSpPr>
        <p:spPr>
          <a:xfrm>
            <a:off x="4813738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27EFCE-DEB4-BFAD-EB66-3867CAA36773}"/>
              </a:ext>
            </a:extLst>
          </p:cNvPr>
          <p:cNvSpPr txBox="1"/>
          <p:nvPr/>
        </p:nvSpPr>
        <p:spPr>
          <a:xfrm>
            <a:off x="5980386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A4053B-1C8A-C6BE-1061-B28D6A8DC375}"/>
              </a:ext>
            </a:extLst>
          </p:cNvPr>
          <p:cNvSpPr txBox="1"/>
          <p:nvPr/>
        </p:nvSpPr>
        <p:spPr>
          <a:xfrm>
            <a:off x="7147034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A3FBE8-EBFA-D677-88DA-78144BD07809}"/>
              </a:ext>
            </a:extLst>
          </p:cNvPr>
          <p:cNvSpPr txBox="1"/>
          <p:nvPr/>
        </p:nvSpPr>
        <p:spPr>
          <a:xfrm>
            <a:off x="8398990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8C9DD4-9858-06A6-7C4A-3E115C9C28DA}"/>
              </a:ext>
            </a:extLst>
          </p:cNvPr>
          <p:cNvSpPr txBox="1"/>
          <p:nvPr/>
        </p:nvSpPr>
        <p:spPr>
          <a:xfrm>
            <a:off x="9565638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34C4C61-05A5-C475-3F3F-4209D33C19D5}"/>
              </a:ext>
            </a:extLst>
          </p:cNvPr>
          <p:cNvSpPr txBox="1"/>
          <p:nvPr/>
        </p:nvSpPr>
        <p:spPr>
          <a:xfrm>
            <a:off x="10732286" y="2114409"/>
            <a:ext cx="1166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UA" sz="8000" b="1" dirty="0">
              <a:solidFill>
                <a:srgbClr val="00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58D0DAD0-33A7-D11F-A566-27DBC1C7E0D2}"/>
              </a:ext>
            </a:extLst>
          </p:cNvPr>
          <p:cNvSpPr/>
          <p:nvPr/>
        </p:nvSpPr>
        <p:spPr>
          <a:xfrm>
            <a:off x="3783724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7" name="Прямокутник: округлені кути 36">
            <a:extLst>
              <a:ext uri="{FF2B5EF4-FFF2-40B4-BE49-F238E27FC236}">
                <a16:creationId xmlns:a16="http://schemas.microsoft.com/office/drawing/2014/main" id="{2BEC9EDC-6171-2694-7F84-379770A8DAEA}"/>
              </a:ext>
            </a:extLst>
          </p:cNvPr>
          <p:cNvSpPr/>
          <p:nvPr/>
        </p:nvSpPr>
        <p:spPr>
          <a:xfrm>
            <a:off x="4945116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9" name="Прямокутник: округлені кути 38">
            <a:extLst>
              <a:ext uri="{FF2B5EF4-FFF2-40B4-BE49-F238E27FC236}">
                <a16:creationId xmlns:a16="http://schemas.microsoft.com/office/drawing/2014/main" id="{BF2740F5-86DE-6B61-7706-2DD89D83E21E}"/>
              </a:ext>
            </a:extLst>
          </p:cNvPr>
          <p:cNvSpPr/>
          <p:nvPr/>
        </p:nvSpPr>
        <p:spPr>
          <a:xfrm>
            <a:off x="6081961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Прямокутник: округлені кути 39">
            <a:extLst>
              <a:ext uri="{FF2B5EF4-FFF2-40B4-BE49-F238E27FC236}">
                <a16:creationId xmlns:a16="http://schemas.microsoft.com/office/drawing/2014/main" id="{CBA914DB-23FC-5F44-43E0-C35E3A758B0A}"/>
              </a:ext>
            </a:extLst>
          </p:cNvPr>
          <p:cNvSpPr/>
          <p:nvPr/>
        </p:nvSpPr>
        <p:spPr>
          <a:xfrm>
            <a:off x="7248107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1" name="Прямокутник: округлені кути 40">
            <a:extLst>
              <a:ext uri="{FF2B5EF4-FFF2-40B4-BE49-F238E27FC236}">
                <a16:creationId xmlns:a16="http://schemas.microsoft.com/office/drawing/2014/main" id="{E6FD309F-C716-061A-7493-ED511BBEE7D5}"/>
              </a:ext>
            </a:extLst>
          </p:cNvPr>
          <p:cNvSpPr/>
          <p:nvPr/>
        </p:nvSpPr>
        <p:spPr>
          <a:xfrm>
            <a:off x="8488328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A602DB82-1848-FDD7-28C2-2FA8826358DD}"/>
              </a:ext>
            </a:extLst>
          </p:cNvPr>
          <p:cNvSpPr/>
          <p:nvPr/>
        </p:nvSpPr>
        <p:spPr>
          <a:xfrm>
            <a:off x="9728549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4" name="Прямокутник: округлені кути 43">
            <a:extLst>
              <a:ext uri="{FF2B5EF4-FFF2-40B4-BE49-F238E27FC236}">
                <a16:creationId xmlns:a16="http://schemas.microsoft.com/office/drawing/2014/main" id="{5A371ED6-B75F-756E-1106-DB964EDAEF4E}"/>
              </a:ext>
            </a:extLst>
          </p:cNvPr>
          <p:cNvSpPr/>
          <p:nvPr/>
        </p:nvSpPr>
        <p:spPr>
          <a:xfrm>
            <a:off x="10874177" y="4035972"/>
            <a:ext cx="620110" cy="672662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cxnSp>
        <p:nvCxnSpPr>
          <p:cNvPr id="8" name="Пряма зі стрілкою 7">
            <a:extLst>
              <a:ext uri="{FF2B5EF4-FFF2-40B4-BE49-F238E27FC236}">
                <a16:creationId xmlns:a16="http://schemas.microsoft.com/office/drawing/2014/main" id="{E1937B7B-038D-12B0-0C21-05406B059340}"/>
              </a:ext>
            </a:extLst>
          </p:cNvPr>
          <p:cNvCxnSpPr/>
          <p:nvPr/>
        </p:nvCxnSpPr>
        <p:spPr>
          <a:xfrm>
            <a:off x="4004441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зі стрілкою 44">
            <a:extLst>
              <a:ext uri="{FF2B5EF4-FFF2-40B4-BE49-F238E27FC236}">
                <a16:creationId xmlns:a16="http://schemas.microsoft.com/office/drawing/2014/main" id="{33E558B6-7905-5156-1345-49C001943975}"/>
              </a:ext>
            </a:extLst>
          </p:cNvPr>
          <p:cNvCxnSpPr/>
          <p:nvPr/>
        </p:nvCxnSpPr>
        <p:spPr>
          <a:xfrm>
            <a:off x="5223640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зі стрілкою 45">
            <a:extLst>
              <a:ext uri="{FF2B5EF4-FFF2-40B4-BE49-F238E27FC236}">
                <a16:creationId xmlns:a16="http://schemas.microsoft.com/office/drawing/2014/main" id="{F683CD04-89EB-5E0F-D2CE-096BA8C5A0FD}"/>
              </a:ext>
            </a:extLst>
          </p:cNvPr>
          <p:cNvCxnSpPr/>
          <p:nvPr/>
        </p:nvCxnSpPr>
        <p:spPr>
          <a:xfrm>
            <a:off x="6392016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 зі стрілкою 46">
            <a:extLst>
              <a:ext uri="{FF2B5EF4-FFF2-40B4-BE49-F238E27FC236}">
                <a16:creationId xmlns:a16="http://schemas.microsoft.com/office/drawing/2014/main" id="{7A87EA43-527A-3885-9944-F9CDC08177E1}"/>
              </a:ext>
            </a:extLst>
          </p:cNvPr>
          <p:cNvCxnSpPr/>
          <p:nvPr/>
        </p:nvCxnSpPr>
        <p:spPr>
          <a:xfrm>
            <a:off x="7558162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зі стрілкою 47">
            <a:extLst>
              <a:ext uri="{FF2B5EF4-FFF2-40B4-BE49-F238E27FC236}">
                <a16:creationId xmlns:a16="http://schemas.microsoft.com/office/drawing/2014/main" id="{C98EE191-51DC-749E-A5E1-193A886018CC}"/>
              </a:ext>
            </a:extLst>
          </p:cNvPr>
          <p:cNvCxnSpPr/>
          <p:nvPr/>
        </p:nvCxnSpPr>
        <p:spPr>
          <a:xfrm>
            <a:off x="8789097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 зі стрілкою 48">
            <a:extLst>
              <a:ext uri="{FF2B5EF4-FFF2-40B4-BE49-F238E27FC236}">
                <a16:creationId xmlns:a16="http://schemas.microsoft.com/office/drawing/2014/main" id="{C6FC06D3-F365-F3D1-2DDB-5741EFD6007D}"/>
              </a:ext>
            </a:extLst>
          </p:cNvPr>
          <p:cNvCxnSpPr/>
          <p:nvPr/>
        </p:nvCxnSpPr>
        <p:spPr>
          <a:xfrm>
            <a:off x="10030542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 зі стрілкою 49">
            <a:extLst>
              <a:ext uri="{FF2B5EF4-FFF2-40B4-BE49-F238E27FC236}">
                <a16:creationId xmlns:a16="http://schemas.microsoft.com/office/drawing/2014/main" id="{7DF116C6-28B1-FED2-9EFA-74144F65219D}"/>
              </a:ext>
            </a:extLst>
          </p:cNvPr>
          <p:cNvCxnSpPr/>
          <p:nvPr/>
        </p:nvCxnSpPr>
        <p:spPr>
          <a:xfrm>
            <a:off x="11184232" y="3331779"/>
            <a:ext cx="0" cy="53602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233AA1F-8D99-ACCA-085B-DF3E1633B6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2" r="65660"/>
          <a:stretch/>
        </p:blipFill>
        <p:spPr>
          <a:xfrm>
            <a:off x="3881614" y="4045921"/>
            <a:ext cx="424330" cy="686891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46B76C5-1909-B0D2-8FF0-5E22638E31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07" r="55425"/>
          <a:stretch/>
        </p:blipFill>
        <p:spPr>
          <a:xfrm>
            <a:off x="10968770" y="4028857"/>
            <a:ext cx="424330" cy="686891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82D1462F-D98C-30CF-EF93-75D24F5D19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9" t="-10239" r="46212" b="10239"/>
          <a:stretch/>
        </p:blipFill>
        <p:spPr>
          <a:xfrm>
            <a:off x="6139380" y="3968327"/>
            <a:ext cx="424330" cy="686891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A0E2A982-CEC8-E374-BA58-0D114BFAA5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8" r="35304"/>
          <a:stretch/>
        </p:blipFill>
        <p:spPr>
          <a:xfrm>
            <a:off x="8549386" y="4021743"/>
            <a:ext cx="381740" cy="686891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B4EA1747-8F6F-66B3-B2D2-4BBE2A5B75B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95" r="25040"/>
          <a:stretch/>
        </p:blipFill>
        <p:spPr>
          <a:xfrm>
            <a:off x="9905861" y="3994941"/>
            <a:ext cx="317675" cy="686891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1C84B21B-1A06-1317-42B5-7A7782AD4E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8" r="14904"/>
          <a:stretch/>
        </p:blipFill>
        <p:spPr>
          <a:xfrm>
            <a:off x="5019914" y="4015961"/>
            <a:ext cx="424330" cy="686891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03C5FFF1-FB8A-9D93-2680-C0EBE00966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9" r="3447"/>
          <a:stretch/>
        </p:blipFill>
        <p:spPr>
          <a:xfrm>
            <a:off x="7364361" y="4011027"/>
            <a:ext cx="387602" cy="686891"/>
          </a:xfrm>
          <a:prstGeom prst="rect">
            <a:avLst/>
          </a:prstGeom>
        </p:spPr>
      </p:pic>
      <p:sp>
        <p:nvSpPr>
          <p:cNvPr id="69" name="Прямокутник: округлені кути 68">
            <a:extLst>
              <a:ext uri="{FF2B5EF4-FFF2-40B4-BE49-F238E27FC236}">
                <a16:creationId xmlns:a16="http://schemas.microsoft.com/office/drawing/2014/main" id="{C90BC8F0-A892-4677-3CFC-3742E4567826}"/>
              </a:ext>
            </a:extLst>
          </p:cNvPr>
          <p:cNvSpPr/>
          <p:nvPr/>
        </p:nvSpPr>
        <p:spPr>
          <a:xfrm>
            <a:off x="3191165" y="1767510"/>
            <a:ext cx="8852203" cy="3567327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2502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14733" y="459098"/>
            <a:ext cx="8707026" cy="59892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Пальчикова гімнастика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35438" y="5533882"/>
            <a:ext cx="1985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Правда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0" name="Picture 4" descr="Упражнения для мелкой моторики детских ручек - У Знай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6" r="11873"/>
          <a:stretch/>
        </p:blipFill>
        <p:spPr bwMode="auto">
          <a:xfrm>
            <a:off x="873784" y="2143035"/>
            <a:ext cx="2763361" cy="282460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4310743" y="1657978"/>
            <a:ext cx="6910249" cy="4522235"/>
          </a:xfrm>
          <a:prstGeom prst="ellipse">
            <a:avLst/>
          </a:prstGeom>
          <a:noFill/>
          <a:ln w="57150">
            <a:solidFill>
              <a:srgbClr val="00B7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857998" y="4967643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5-6 разів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7879" y="2543038"/>
            <a:ext cx="5240732" cy="25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9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Мультфильм счастливый маленький мальчик, поднимая руки | Премиум векторы">
            <a:extLst>
              <a:ext uri="{FF2B5EF4-FFF2-40B4-BE49-F238E27FC236}">
                <a16:creationId xmlns:a16="http://schemas.microsoft.com/office/drawing/2014/main" id="{7F348D9E-0353-B242-AE7E-34AF22ACE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320" y="2867398"/>
            <a:ext cx="1068739" cy="133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Мультяшный смешной маленький мальчик позирует | Премиум векторы">
            <a:extLst>
              <a:ext uri="{FF2B5EF4-FFF2-40B4-BE49-F238E27FC236}">
                <a16:creationId xmlns:a16="http://schemas.microsoft.com/office/drawing/2014/main" id="{64ABA157-D330-5286-3F12-79D83A0E5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030" y="1670533"/>
            <a:ext cx="1196865" cy="119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23DED8C8-6DC7-3698-64E2-85490AEF35DD}"/>
              </a:ext>
            </a:extLst>
          </p:cNvPr>
          <p:cNvSpPr txBox="1"/>
          <p:nvPr/>
        </p:nvSpPr>
        <p:spPr>
          <a:xfrm>
            <a:off x="7988747" y="5225045"/>
            <a:ext cx="4014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>
                <a:solidFill>
                  <a:schemeClr val="tx2">
                    <a:lumMod val="50000"/>
                  </a:schemeClr>
                </a:solidFill>
              </a:rPr>
              <a:t>Відповідь:       м'ячів.</a:t>
            </a:r>
            <a:endParaRPr lang="ru-UA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5596" y="410525"/>
            <a:ext cx="8732066" cy="506804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у зошиті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4158" y="1793337"/>
            <a:ext cx="40707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У Микити 3 тенісні м'ячі, а в Матвія – на 2 м'ячі більше. </a:t>
            </a:r>
          </a:p>
          <a:p>
            <a:endParaRPr lang="uk-UA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Намалюй стільки кружечків, скільки тенісних маячів у Матвія.</a:t>
            </a: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582654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Зошит.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49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18FFF9BA-DF19-6FF6-E296-35D21AD2D9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5448" b="90901"/>
          <a:stretch/>
        </p:blipFill>
        <p:spPr>
          <a:xfrm>
            <a:off x="2642404" y="4583126"/>
            <a:ext cx="3484620" cy="1226694"/>
          </a:xfrm>
          <a:prstGeom prst="rect">
            <a:avLst/>
          </a:prstGeom>
        </p:spPr>
      </p:pic>
      <p:sp>
        <p:nvSpPr>
          <p:cNvPr id="48" name="Прямокутник: округлені кути 47">
            <a:extLst>
              <a:ext uri="{FF2B5EF4-FFF2-40B4-BE49-F238E27FC236}">
                <a16:creationId xmlns:a16="http://schemas.microsoft.com/office/drawing/2014/main" id="{7C831676-9448-2369-E8E9-FAED684F1D5A}"/>
              </a:ext>
            </a:extLst>
          </p:cNvPr>
          <p:cNvSpPr/>
          <p:nvPr/>
        </p:nvSpPr>
        <p:spPr>
          <a:xfrm>
            <a:off x="2319717" y="4694490"/>
            <a:ext cx="4146909" cy="111533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EFE4BCC4-8FB7-A342-8E18-CDCD83073D7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/>
        </p:blipFill>
        <p:spPr>
          <a:xfrm>
            <a:off x="4666063" y="5151037"/>
            <a:ext cx="336084" cy="220623"/>
          </a:xfrm>
          <a:prstGeom prst="rect">
            <a:avLst/>
          </a:prstGeom>
        </p:spPr>
      </p:pic>
      <p:sp>
        <p:nvSpPr>
          <p:cNvPr id="81" name="Прямокутник 80">
            <a:extLst>
              <a:ext uri="{FF2B5EF4-FFF2-40B4-BE49-F238E27FC236}">
                <a16:creationId xmlns:a16="http://schemas.microsoft.com/office/drawing/2014/main" id="{E47A6150-289A-4D60-D3FE-D23A281C030B}"/>
              </a:ext>
            </a:extLst>
          </p:cNvPr>
          <p:cNvSpPr/>
          <p:nvPr/>
        </p:nvSpPr>
        <p:spPr>
          <a:xfrm>
            <a:off x="9956526" y="5216430"/>
            <a:ext cx="458259" cy="515115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9" name="Прямокутник: округлені кути 58">
            <a:extLst>
              <a:ext uri="{FF2B5EF4-FFF2-40B4-BE49-F238E27FC236}">
                <a16:creationId xmlns:a16="http://schemas.microsoft.com/office/drawing/2014/main" id="{C19DA088-8F26-99C6-68D5-9D0CE5FEF5B9}"/>
              </a:ext>
            </a:extLst>
          </p:cNvPr>
          <p:cNvSpPr/>
          <p:nvPr/>
        </p:nvSpPr>
        <p:spPr>
          <a:xfrm>
            <a:off x="1609500" y="1540860"/>
            <a:ext cx="5349093" cy="266300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EB513D9-A5D4-E38E-4115-5A371654FB4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521661" y="4959708"/>
            <a:ext cx="455016" cy="5676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B57A502-E56B-A724-D99F-6E2673649E7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3794993" y="5099072"/>
            <a:ext cx="440143" cy="288932"/>
          </a:xfrm>
          <a:prstGeom prst="rect">
            <a:avLst/>
          </a:prstGeom>
        </p:spPr>
      </p:pic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34179518-68BF-0DD2-2882-F8159FC84E22}"/>
              </a:ext>
            </a:extLst>
          </p:cNvPr>
          <p:cNvSpPr/>
          <p:nvPr/>
        </p:nvSpPr>
        <p:spPr>
          <a:xfrm>
            <a:off x="7306860" y="1540860"/>
            <a:ext cx="4696131" cy="266300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CD22A59-9449-5965-EFF1-AE2BF7AE6D61}"/>
              </a:ext>
            </a:extLst>
          </p:cNvPr>
          <p:cNvSpPr txBox="1"/>
          <p:nvPr/>
        </p:nvSpPr>
        <p:spPr>
          <a:xfrm>
            <a:off x="8242476" y="2110064"/>
            <a:ext cx="2172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У Микити –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EC97E8-B618-98F2-C306-D3F6D21D61F2}"/>
              </a:ext>
            </a:extLst>
          </p:cNvPr>
          <p:cNvSpPr txBox="1"/>
          <p:nvPr/>
        </p:nvSpPr>
        <p:spPr>
          <a:xfrm>
            <a:off x="8204345" y="3475212"/>
            <a:ext cx="2172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У Матвія –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5A991D4-B0D3-60B0-2567-0E52709492A5}"/>
              </a:ext>
            </a:extLst>
          </p:cNvPr>
          <p:cNvSpPr/>
          <p:nvPr/>
        </p:nvSpPr>
        <p:spPr>
          <a:xfrm>
            <a:off x="9956526" y="2168914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AB4CD103-5805-22C0-E96F-58A4509E117C}"/>
              </a:ext>
            </a:extLst>
          </p:cNvPr>
          <p:cNvSpPr/>
          <p:nvPr/>
        </p:nvSpPr>
        <p:spPr>
          <a:xfrm>
            <a:off x="10376654" y="2168914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08D2DDC8-6619-BAEC-55D3-B1AB0D09E3CD}"/>
              </a:ext>
            </a:extLst>
          </p:cNvPr>
          <p:cNvSpPr/>
          <p:nvPr/>
        </p:nvSpPr>
        <p:spPr>
          <a:xfrm>
            <a:off x="10796782" y="2168914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C14BD29-FB08-633D-029E-BBE40AD85F2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6" r="72773"/>
          <a:stretch/>
        </p:blipFill>
        <p:spPr>
          <a:xfrm>
            <a:off x="4250009" y="4884078"/>
            <a:ext cx="470074" cy="68689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4914BBE8-FFA0-37E0-3324-DEBB522E07B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9" t="-10239" r="46212" b="10239"/>
          <a:stretch/>
        </p:blipFill>
        <p:spPr>
          <a:xfrm>
            <a:off x="4976921" y="4828878"/>
            <a:ext cx="424330" cy="686891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F3560731-DF44-4CB0-C4B8-9F5AB48E26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9" t="-10239" r="46212" b="10239"/>
          <a:stretch/>
        </p:blipFill>
        <p:spPr>
          <a:xfrm>
            <a:off x="9952324" y="5053269"/>
            <a:ext cx="424330" cy="686891"/>
          </a:xfrm>
          <a:prstGeom prst="rect">
            <a:avLst/>
          </a:prstGeom>
        </p:spPr>
      </p:pic>
      <p:sp>
        <p:nvSpPr>
          <p:cNvPr id="52" name="Овал 51">
            <a:extLst>
              <a:ext uri="{FF2B5EF4-FFF2-40B4-BE49-F238E27FC236}">
                <a16:creationId xmlns:a16="http://schemas.microsoft.com/office/drawing/2014/main" id="{F84A7CF0-B2CF-E4C3-9315-BCC161698476}"/>
              </a:ext>
            </a:extLst>
          </p:cNvPr>
          <p:cNvSpPr/>
          <p:nvPr/>
        </p:nvSpPr>
        <p:spPr>
          <a:xfrm>
            <a:off x="9719763" y="3525447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id="{7FE9FA78-DA69-1EE9-0D05-A60A7BFDD578}"/>
              </a:ext>
            </a:extLst>
          </p:cNvPr>
          <p:cNvSpPr/>
          <p:nvPr/>
        </p:nvSpPr>
        <p:spPr>
          <a:xfrm>
            <a:off x="10139891" y="3525447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4" name="Овал 53">
            <a:extLst>
              <a:ext uri="{FF2B5EF4-FFF2-40B4-BE49-F238E27FC236}">
                <a16:creationId xmlns:a16="http://schemas.microsoft.com/office/drawing/2014/main" id="{F0114329-7349-A5CD-AA44-5418A00ABE95}"/>
              </a:ext>
            </a:extLst>
          </p:cNvPr>
          <p:cNvSpPr/>
          <p:nvPr/>
        </p:nvSpPr>
        <p:spPr>
          <a:xfrm>
            <a:off x="10560019" y="3525447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144FBC5F-7F52-9008-95A1-CA28CCF1B6F3}"/>
              </a:ext>
            </a:extLst>
          </p:cNvPr>
          <p:cNvSpPr/>
          <p:nvPr/>
        </p:nvSpPr>
        <p:spPr>
          <a:xfrm>
            <a:off x="10980147" y="3525447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375D8690-9FFA-8577-441A-18DA73208347}"/>
              </a:ext>
            </a:extLst>
          </p:cNvPr>
          <p:cNvSpPr/>
          <p:nvPr/>
        </p:nvSpPr>
        <p:spPr>
          <a:xfrm>
            <a:off x="11400275" y="3525447"/>
            <a:ext cx="366731" cy="343963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33" name="Стрілка: вправо 32">
            <a:extLst>
              <a:ext uri="{FF2B5EF4-FFF2-40B4-BE49-F238E27FC236}">
                <a16:creationId xmlns:a16="http://schemas.microsoft.com/office/drawing/2014/main" id="{01EB03C4-8DE0-8E6F-92C9-5BEC407FEC52}"/>
              </a:ext>
            </a:extLst>
          </p:cNvPr>
          <p:cNvSpPr/>
          <p:nvPr/>
        </p:nvSpPr>
        <p:spPr>
          <a:xfrm>
            <a:off x="2011373" y="1793337"/>
            <a:ext cx="514185" cy="492816"/>
          </a:xfrm>
          <a:prstGeom prst="rightArrow">
            <a:avLst/>
          </a:prstGeom>
          <a:solidFill>
            <a:srgbClr val="FFE1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" name="Стрілка: вправо 34">
            <a:extLst>
              <a:ext uri="{FF2B5EF4-FFF2-40B4-BE49-F238E27FC236}">
                <a16:creationId xmlns:a16="http://schemas.microsoft.com/office/drawing/2014/main" id="{E5584A6F-84E8-6147-614C-DD9FB068270B}"/>
              </a:ext>
            </a:extLst>
          </p:cNvPr>
          <p:cNvSpPr/>
          <p:nvPr/>
        </p:nvSpPr>
        <p:spPr>
          <a:xfrm>
            <a:off x="1991706" y="2909684"/>
            <a:ext cx="514185" cy="492816"/>
          </a:xfrm>
          <a:prstGeom prst="rightArrow">
            <a:avLst/>
          </a:prstGeo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04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4733" y="422151"/>
            <a:ext cx="8732066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Повторення таблиці додавання та віднімання числа 4 </a:t>
            </a:r>
          </a:p>
        </p:txBody>
      </p:sp>
      <p:pic>
        <p:nvPicPr>
          <p:cNvPr id="14" name="Picture 4" descr="Заметки писаки 2.0: Клипарт: снежинки 4 | Снежинки, Пироженные на день  рождения, Трафаретные надписи">
            <a:extLst>
              <a:ext uri="{FF2B5EF4-FFF2-40B4-BE49-F238E27FC236}">
                <a16:creationId xmlns:a16="http://schemas.microsoft.com/office/drawing/2014/main" id="{1A3148AA-BE20-855C-AF67-86764F446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77" y="1558209"/>
            <a:ext cx="4877640" cy="48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Заметки писаки 2.0: Клипарт: снежинки 4 | Снежинки, Пироженные на день  рождения, Трафаретные надписи">
            <a:extLst>
              <a:ext uri="{FF2B5EF4-FFF2-40B4-BE49-F238E27FC236}">
                <a16:creationId xmlns:a16="http://schemas.microsoft.com/office/drawing/2014/main" id="{2578B989-7020-CB19-BECB-8FA83A332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033" y="1558209"/>
            <a:ext cx="4877640" cy="487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A6F855-2E26-5295-3649-90304D76D9CA}"/>
              </a:ext>
            </a:extLst>
          </p:cNvPr>
          <p:cNvSpPr txBox="1"/>
          <p:nvPr/>
        </p:nvSpPr>
        <p:spPr>
          <a:xfrm>
            <a:off x="2803666" y="3422200"/>
            <a:ext cx="114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+ 4</a:t>
            </a:r>
            <a:endParaRPr lang="ru-UA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C61C68-7B6D-57A4-8BFB-5605517CFB30}"/>
              </a:ext>
            </a:extLst>
          </p:cNvPr>
          <p:cNvSpPr txBox="1"/>
          <p:nvPr/>
        </p:nvSpPr>
        <p:spPr>
          <a:xfrm>
            <a:off x="8408434" y="3422200"/>
            <a:ext cx="114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4</a:t>
            </a:r>
            <a:endParaRPr lang="ru-UA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642DEA-E7F3-4E4B-9485-85834302C17B}"/>
              </a:ext>
            </a:extLst>
          </p:cNvPr>
          <p:cNvSpPr txBox="1"/>
          <p:nvPr/>
        </p:nvSpPr>
        <p:spPr>
          <a:xfrm>
            <a:off x="3123263" y="1653767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B56F27-A818-C18A-3D53-A8FE9D50149D}"/>
              </a:ext>
            </a:extLst>
          </p:cNvPr>
          <p:cNvSpPr txBox="1"/>
          <p:nvPr/>
        </p:nvSpPr>
        <p:spPr>
          <a:xfrm>
            <a:off x="4889920" y="2591203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12CC77-0F3E-6C57-1EDB-3B5579794AC6}"/>
              </a:ext>
            </a:extLst>
          </p:cNvPr>
          <p:cNvSpPr txBox="1"/>
          <p:nvPr/>
        </p:nvSpPr>
        <p:spPr>
          <a:xfrm>
            <a:off x="4827776" y="4597557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184F92-EA7A-9855-5B03-B7108B2A774A}"/>
              </a:ext>
            </a:extLst>
          </p:cNvPr>
          <p:cNvSpPr txBox="1"/>
          <p:nvPr/>
        </p:nvSpPr>
        <p:spPr>
          <a:xfrm>
            <a:off x="3057161" y="5604852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260E48-7EB5-6091-3EF9-5B5E22C7FAF5}"/>
              </a:ext>
            </a:extLst>
          </p:cNvPr>
          <p:cNvSpPr txBox="1"/>
          <p:nvPr/>
        </p:nvSpPr>
        <p:spPr>
          <a:xfrm>
            <a:off x="1412633" y="4468794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AE6235-AD40-CCCE-3BDD-C657D6EE57EA}"/>
              </a:ext>
            </a:extLst>
          </p:cNvPr>
          <p:cNvSpPr txBox="1"/>
          <p:nvPr/>
        </p:nvSpPr>
        <p:spPr>
          <a:xfrm>
            <a:off x="1361680" y="2591202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Пряма зі стрілкою 15">
            <a:extLst>
              <a:ext uri="{FF2B5EF4-FFF2-40B4-BE49-F238E27FC236}">
                <a16:creationId xmlns:a16="http://schemas.microsoft.com/office/drawing/2014/main" id="{18E8E58E-C715-1824-C9C7-A6505EEFF99B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3377597" y="2484764"/>
            <a:ext cx="1766" cy="9374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F2A120B6-CE9A-61FD-1182-56286B904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278" y="1150870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D015881-0382-C46E-34FB-E3CA88CE218B}"/>
              </a:ext>
            </a:extLst>
          </p:cNvPr>
          <p:cNvSpPr txBox="1"/>
          <p:nvPr/>
        </p:nvSpPr>
        <p:spPr>
          <a:xfrm>
            <a:off x="3098264" y="1468535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C54AFF78-583E-74DB-B47B-F0577EFE4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655" y="2135341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6DC6410-5608-7F6B-9F15-45589DC1C11B}"/>
              </a:ext>
            </a:extLst>
          </p:cNvPr>
          <p:cNvSpPr txBox="1"/>
          <p:nvPr/>
        </p:nvSpPr>
        <p:spPr>
          <a:xfrm>
            <a:off x="5034641" y="2453006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169704EA-182F-742F-B05C-6C3DFE2F7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778" y="4383002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0958F07-85A6-FFD6-F9D7-09A20FA6D958}"/>
              </a:ext>
            </a:extLst>
          </p:cNvPr>
          <p:cNvSpPr txBox="1"/>
          <p:nvPr/>
        </p:nvSpPr>
        <p:spPr>
          <a:xfrm>
            <a:off x="4884764" y="4700667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9E36365C-3285-44F8-6183-2A193FF18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8" y="5245207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67680530-3AA5-CEA3-FEF2-F06F0EA5C59F}"/>
              </a:ext>
            </a:extLst>
          </p:cNvPr>
          <p:cNvSpPr txBox="1"/>
          <p:nvPr/>
        </p:nvSpPr>
        <p:spPr>
          <a:xfrm>
            <a:off x="3010341" y="5550268"/>
            <a:ext cx="941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6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3A168B7D-EA08-69FE-44E3-1A7EB76FE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73" y="4292496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DB086F6-1B8D-C918-5C43-5C958FA1C553}"/>
              </a:ext>
            </a:extLst>
          </p:cNvPr>
          <p:cNvSpPr txBox="1"/>
          <p:nvPr/>
        </p:nvSpPr>
        <p:spPr>
          <a:xfrm>
            <a:off x="1101906" y="4597557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FBE142B8-1A34-4652-5E8D-669BB6C68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44" y="2182294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85419357-CA16-0796-90A8-49FB3EC163B0}"/>
              </a:ext>
            </a:extLst>
          </p:cNvPr>
          <p:cNvSpPr txBox="1"/>
          <p:nvPr/>
        </p:nvSpPr>
        <p:spPr>
          <a:xfrm>
            <a:off x="1258033" y="2472155"/>
            <a:ext cx="918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0" name="Пряма зі стрілкою 39">
            <a:extLst>
              <a:ext uri="{FF2B5EF4-FFF2-40B4-BE49-F238E27FC236}">
                <a16:creationId xmlns:a16="http://schemas.microsoft.com/office/drawing/2014/main" id="{A591CED3-5110-C1FF-0D1E-B57B064BBACC}"/>
              </a:ext>
            </a:extLst>
          </p:cNvPr>
          <p:cNvCxnSpPr>
            <a:cxnSpLocks/>
          </p:cNvCxnSpPr>
          <p:nvPr/>
        </p:nvCxnSpPr>
        <p:spPr>
          <a:xfrm flipV="1">
            <a:off x="3923072" y="3231339"/>
            <a:ext cx="755583" cy="45264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зі стрілкою 42">
            <a:extLst>
              <a:ext uri="{FF2B5EF4-FFF2-40B4-BE49-F238E27FC236}">
                <a16:creationId xmlns:a16="http://schemas.microsoft.com/office/drawing/2014/main" id="{81B7096E-A11C-E3D3-BFE4-EA0226550A92}"/>
              </a:ext>
            </a:extLst>
          </p:cNvPr>
          <p:cNvCxnSpPr>
            <a:cxnSpLocks/>
          </p:cNvCxnSpPr>
          <p:nvPr/>
        </p:nvCxnSpPr>
        <p:spPr>
          <a:xfrm>
            <a:off x="4020255" y="4358378"/>
            <a:ext cx="709795" cy="47521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зі стрілкою 45">
            <a:extLst>
              <a:ext uri="{FF2B5EF4-FFF2-40B4-BE49-F238E27FC236}">
                <a16:creationId xmlns:a16="http://schemas.microsoft.com/office/drawing/2014/main" id="{B7802038-7B55-94F1-6BB4-209246E4CD4B}"/>
              </a:ext>
            </a:extLst>
          </p:cNvPr>
          <p:cNvCxnSpPr>
            <a:cxnSpLocks/>
          </p:cNvCxnSpPr>
          <p:nvPr/>
        </p:nvCxnSpPr>
        <p:spPr>
          <a:xfrm flipH="1">
            <a:off x="3322889" y="4526430"/>
            <a:ext cx="4193" cy="81145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 зі стрілкою 47">
            <a:extLst>
              <a:ext uri="{FF2B5EF4-FFF2-40B4-BE49-F238E27FC236}">
                <a16:creationId xmlns:a16="http://schemas.microsoft.com/office/drawing/2014/main" id="{C6DE468E-CF37-FB7B-6A7C-570817944051}"/>
              </a:ext>
            </a:extLst>
          </p:cNvPr>
          <p:cNvCxnSpPr>
            <a:cxnSpLocks/>
          </p:cNvCxnSpPr>
          <p:nvPr/>
        </p:nvCxnSpPr>
        <p:spPr>
          <a:xfrm flipH="1">
            <a:off x="1994232" y="4189767"/>
            <a:ext cx="887762" cy="53381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 зі стрілкою 50">
            <a:extLst>
              <a:ext uri="{FF2B5EF4-FFF2-40B4-BE49-F238E27FC236}">
                <a16:creationId xmlns:a16="http://schemas.microsoft.com/office/drawing/2014/main" id="{79B8E78C-4F50-3C24-B0A4-2E86D59BB19D}"/>
              </a:ext>
            </a:extLst>
          </p:cNvPr>
          <p:cNvCxnSpPr>
            <a:cxnSpLocks/>
          </p:cNvCxnSpPr>
          <p:nvPr/>
        </p:nvCxnSpPr>
        <p:spPr>
          <a:xfrm flipH="1" flipV="1">
            <a:off x="2104008" y="3213717"/>
            <a:ext cx="707976" cy="47881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1EA79E67-01E3-690B-DD61-183A2ED1B468}"/>
              </a:ext>
            </a:extLst>
          </p:cNvPr>
          <p:cNvSpPr txBox="1"/>
          <p:nvPr/>
        </p:nvSpPr>
        <p:spPr>
          <a:xfrm>
            <a:off x="8789397" y="1690125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7B47F63-075B-4B84-9FEE-ABC34A9019B1}"/>
              </a:ext>
            </a:extLst>
          </p:cNvPr>
          <p:cNvSpPr txBox="1"/>
          <p:nvPr/>
        </p:nvSpPr>
        <p:spPr>
          <a:xfrm>
            <a:off x="10509885" y="2588142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8EF8A62-098D-F3BD-24C8-95C2044168C7}"/>
              </a:ext>
            </a:extLst>
          </p:cNvPr>
          <p:cNvSpPr txBox="1"/>
          <p:nvPr/>
        </p:nvSpPr>
        <p:spPr>
          <a:xfrm>
            <a:off x="10538742" y="4554299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6B94D0A-FB4C-5DBB-929E-3DC0B0668626}"/>
              </a:ext>
            </a:extLst>
          </p:cNvPr>
          <p:cNvSpPr txBox="1"/>
          <p:nvPr/>
        </p:nvSpPr>
        <p:spPr>
          <a:xfrm>
            <a:off x="8716418" y="5571838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A86C1E7-F7CD-2430-1E39-8FD841226F48}"/>
              </a:ext>
            </a:extLst>
          </p:cNvPr>
          <p:cNvSpPr txBox="1"/>
          <p:nvPr/>
        </p:nvSpPr>
        <p:spPr>
          <a:xfrm>
            <a:off x="6949822" y="4534365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785B85C-3396-8F27-0A64-83AF5304BE99}"/>
              </a:ext>
            </a:extLst>
          </p:cNvPr>
          <p:cNvSpPr txBox="1"/>
          <p:nvPr/>
        </p:nvSpPr>
        <p:spPr>
          <a:xfrm>
            <a:off x="7022592" y="2521122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UA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3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4148EE04-68C0-9891-3D65-4A10F1F42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434" y="1117774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C2D4E2F6-8D8F-6428-31CB-A1009F892065}"/>
              </a:ext>
            </a:extLst>
          </p:cNvPr>
          <p:cNvSpPr txBox="1"/>
          <p:nvPr/>
        </p:nvSpPr>
        <p:spPr>
          <a:xfrm>
            <a:off x="8799283" y="1399902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5" name="Пряма зі стрілкою 64">
            <a:extLst>
              <a:ext uri="{FF2B5EF4-FFF2-40B4-BE49-F238E27FC236}">
                <a16:creationId xmlns:a16="http://schemas.microsoft.com/office/drawing/2014/main" id="{8FB51D65-1514-07D1-7CA8-2665BEC011B6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8982365" y="2484764"/>
            <a:ext cx="0" cy="9374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 зі стрілкою 69">
            <a:extLst>
              <a:ext uri="{FF2B5EF4-FFF2-40B4-BE49-F238E27FC236}">
                <a16:creationId xmlns:a16="http://schemas.microsoft.com/office/drawing/2014/main" id="{1EF7B755-FEF7-4A97-3EBE-322C51C2FA2A}"/>
              </a:ext>
            </a:extLst>
          </p:cNvPr>
          <p:cNvCxnSpPr>
            <a:cxnSpLocks/>
          </p:cNvCxnSpPr>
          <p:nvPr/>
        </p:nvCxnSpPr>
        <p:spPr>
          <a:xfrm flipH="1">
            <a:off x="9521318" y="3162048"/>
            <a:ext cx="845963" cy="521937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зі стрілкою 71">
            <a:extLst>
              <a:ext uri="{FF2B5EF4-FFF2-40B4-BE49-F238E27FC236}">
                <a16:creationId xmlns:a16="http://schemas.microsoft.com/office/drawing/2014/main" id="{4E72208D-6598-EB65-A8F2-3DE0296F2AAE}"/>
              </a:ext>
            </a:extLst>
          </p:cNvPr>
          <p:cNvCxnSpPr>
            <a:cxnSpLocks/>
          </p:cNvCxnSpPr>
          <p:nvPr/>
        </p:nvCxnSpPr>
        <p:spPr>
          <a:xfrm flipH="1" flipV="1">
            <a:off x="9521318" y="4189767"/>
            <a:ext cx="721363" cy="53381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зі стрілкою 74">
            <a:extLst>
              <a:ext uri="{FF2B5EF4-FFF2-40B4-BE49-F238E27FC236}">
                <a16:creationId xmlns:a16="http://schemas.microsoft.com/office/drawing/2014/main" id="{DDF3B059-AEA8-BB63-3D63-E68123AE717C}"/>
              </a:ext>
            </a:extLst>
          </p:cNvPr>
          <p:cNvCxnSpPr>
            <a:cxnSpLocks/>
          </p:cNvCxnSpPr>
          <p:nvPr/>
        </p:nvCxnSpPr>
        <p:spPr>
          <a:xfrm flipV="1">
            <a:off x="8982364" y="4349555"/>
            <a:ext cx="45288" cy="988325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зі стрілкою 76">
            <a:extLst>
              <a:ext uri="{FF2B5EF4-FFF2-40B4-BE49-F238E27FC236}">
                <a16:creationId xmlns:a16="http://schemas.microsoft.com/office/drawing/2014/main" id="{4D50AED6-C720-11D5-BC0A-D1C50B234C3B}"/>
              </a:ext>
            </a:extLst>
          </p:cNvPr>
          <p:cNvCxnSpPr>
            <a:cxnSpLocks/>
          </p:cNvCxnSpPr>
          <p:nvPr/>
        </p:nvCxnSpPr>
        <p:spPr>
          <a:xfrm flipV="1">
            <a:off x="7716078" y="4189767"/>
            <a:ext cx="813528" cy="50196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зі стрілкою 79">
            <a:extLst>
              <a:ext uri="{FF2B5EF4-FFF2-40B4-BE49-F238E27FC236}">
                <a16:creationId xmlns:a16="http://schemas.microsoft.com/office/drawing/2014/main" id="{E1999D34-98C2-C6E4-1FFF-D6E9D763F20F}"/>
              </a:ext>
            </a:extLst>
          </p:cNvPr>
          <p:cNvCxnSpPr>
            <a:cxnSpLocks/>
          </p:cNvCxnSpPr>
          <p:nvPr/>
        </p:nvCxnSpPr>
        <p:spPr>
          <a:xfrm>
            <a:off x="7793985" y="3179118"/>
            <a:ext cx="922433" cy="571530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7AF2C8D1-0DB5-4CF6-10D6-41C7FF23F8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0744" y="2342974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43C41D46-9E6D-C706-E991-96BCB3392847}"/>
              </a:ext>
            </a:extLst>
          </p:cNvPr>
          <p:cNvSpPr txBox="1"/>
          <p:nvPr/>
        </p:nvSpPr>
        <p:spPr>
          <a:xfrm>
            <a:off x="10561593" y="2625102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6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BF6FEFAD-D0E2-9B77-7228-54B7261F6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768" y="4318140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297E08AC-871C-0C7E-52BB-5EA5A2AF52B5}"/>
              </a:ext>
            </a:extLst>
          </p:cNvPr>
          <p:cNvSpPr txBox="1"/>
          <p:nvPr/>
        </p:nvSpPr>
        <p:spPr>
          <a:xfrm>
            <a:off x="10588617" y="4600268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8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438F28EE-1AFE-7A27-38AE-010713250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072" y="5251240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CD812CEB-AA9B-19C9-4E41-2B96C8F11AA4}"/>
              </a:ext>
            </a:extLst>
          </p:cNvPr>
          <p:cNvSpPr txBox="1"/>
          <p:nvPr/>
        </p:nvSpPr>
        <p:spPr>
          <a:xfrm>
            <a:off x="8698921" y="5533368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0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CC5E0681-8575-D202-0984-2276E57FF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791" y="4209790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53A217C1-16BA-5703-83B6-3183471A95EF}"/>
              </a:ext>
            </a:extLst>
          </p:cNvPr>
          <p:cNvSpPr txBox="1"/>
          <p:nvPr/>
        </p:nvSpPr>
        <p:spPr>
          <a:xfrm>
            <a:off x="6928640" y="4491918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" name="Picture 2" descr="СНЕЖИНКИ. Скачать или распечатать картинку">
            <a:extLst>
              <a:ext uri="{FF2B5EF4-FFF2-40B4-BE49-F238E27FC236}">
                <a16:creationId xmlns:a16="http://schemas.microsoft.com/office/drawing/2014/main" id="{0542B363-5296-E553-8E3E-4D43EECED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607" y="2123223"/>
            <a:ext cx="1304638" cy="143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51F44595-DF42-6310-5528-45C99F6EEDD5}"/>
              </a:ext>
            </a:extLst>
          </p:cNvPr>
          <p:cNvSpPr txBox="1"/>
          <p:nvPr/>
        </p:nvSpPr>
        <p:spPr>
          <a:xfrm>
            <a:off x="6900456" y="2405351"/>
            <a:ext cx="64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>
                <a:solidFill>
                  <a:srgbClr val="33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sz="4800" b="1" dirty="0">
              <a:solidFill>
                <a:srgbClr val="33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663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9" grpId="0"/>
      <p:bldP spid="31" grpId="0"/>
      <p:bldP spid="33" grpId="0"/>
      <p:bldP spid="35" grpId="0"/>
      <p:bldP spid="37" grpId="0"/>
      <p:bldP spid="39" grpId="0"/>
      <p:bldP spid="57" grpId="0"/>
      <p:bldP spid="58" grpId="0"/>
      <p:bldP spid="59" grpId="0"/>
      <p:bldP spid="60" grpId="0"/>
      <p:bldP spid="61" grpId="0"/>
      <p:bldP spid="62" grpId="0"/>
      <p:bldP spid="64" grpId="0"/>
      <p:bldP spid="85" grpId="0"/>
      <p:bldP spid="87" grpId="0"/>
      <p:bldP spid="89" grpId="0"/>
      <p:bldP spid="91" grpId="0"/>
      <p:bldP spid="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Современный ноутбук открытый и закрытый вариант. отображаемый веб-сайт или  документ. глянцевая крышка дисплея. иллюстрация на белом фоне. | Премиум  векторы">
            <a:extLst>
              <a:ext uri="{FF2B5EF4-FFF2-40B4-BE49-F238E27FC236}">
                <a16:creationId xmlns:a16="http://schemas.microsoft.com/office/drawing/2014/main" id="{DD110185-ADA5-6D1D-4077-D5C6A3636D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81151" r="5715" b="8129"/>
          <a:stretch/>
        </p:blipFill>
        <p:spPr bwMode="auto">
          <a:xfrm>
            <a:off x="3330196" y="5923663"/>
            <a:ext cx="8732066" cy="78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30196" y="434130"/>
            <a:ext cx="8732066" cy="500207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Математичний диктант</a:t>
            </a:r>
          </a:p>
        </p:txBody>
      </p:sp>
      <p:pic>
        <p:nvPicPr>
          <p:cNvPr id="8" name="Picture 6" descr="Мистер Пибоди с книгой - Приключения мистера Пибоди и Шермана - YouLoveIt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76" y="1757194"/>
            <a:ext cx="2256092" cy="428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Идеи на тему «Предметы для гача лайф» (39) | украшения для лица, логотипы  фотосъемки, шаблоны проектирования">
            <a:extLst>
              <a:ext uri="{FF2B5EF4-FFF2-40B4-BE49-F238E27FC236}">
                <a16:creationId xmlns:a16="http://schemas.microsoft.com/office/drawing/2014/main" id="{F99DD22F-F7A9-1DA9-EDEB-07541F0E0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96" y="934337"/>
            <a:ext cx="8732066" cy="578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2B39BC-CA1D-C1D7-2E09-12CBC096A6A8}"/>
              </a:ext>
            </a:extLst>
          </p:cNvPr>
          <p:cNvSpPr txBox="1"/>
          <p:nvPr/>
        </p:nvSpPr>
        <p:spPr>
          <a:xfrm>
            <a:off x="4569487" y="1285363"/>
            <a:ext cx="625348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Запиши: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яке має сусідів 6 та 8;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яке число передує 4;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яке наступне число за 9;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обчисліть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суму чисел 6 та 0, </a:t>
            </a:r>
          </a:p>
          <a:p>
            <a:pPr algn="ctr"/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та 1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доповніть речення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9 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це </a:t>
            </a:r>
            <a:r>
              <a:rPr lang="ru-RU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та...</a:t>
            </a: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який перший доданок у прикладі</a:t>
            </a:r>
          </a:p>
          <a:p>
            <a:pPr algn="ctr"/>
            <a:r>
              <a:rPr lang="uk-UA" sz="2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+ 3 = 8.</a:t>
            </a:r>
          </a:p>
        </p:txBody>
      </p:sp>
    </p:spTree>
    <p:extLst>
      <p:ext uri="{BB962C8B-B14F-4D97-AF65-F5344CB8AC3E}">
        <p14:creationId xmlns:p14="http://schemas.microsoft.com/office/powerpoint/2010/main" val="232882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F5F198EC-173B-36C2-C917-3E8F324133C5}"/>
              </a:ext>
            </a:extLst>
          </p:cNvPr>
          <p:cNvGrpSpPr/>
          <p:nvPr/>
        </p:nvGrpSpPr>
        <p:grpSpPr>
          <a:xfrm>
            <a:off x="3975679" y="1136342"/>
            <a:ext cx="7190913" cy="5287528"/>
            <a:chOff x="4136994" y="1136342"/>
            <a:chExt cx="7190913" cy="5287528"/>
          </a:xfrm>
        </p:grpSpPr>
        <p:sp>
          <p:nvSpPr>
            <p:cNvPr id="2" name="Прямокутник: округлені кути 1">
              <a:extLst>
                <a:ext uri="{FF2B5EF4-FFF2-40B4-BE49-F238E27FC236}">
                  <a16:creationId xmlns:a16="http://schemas.microsoft.com/office/drawing/2014/main" id="{A2AACDA1-17C8-ED82-DE23-1C47DB7B1A01}"/>
                </a:ext>
              </a:extLst>
            </p:cNvPr>
            <p:cNvSpPr/>
            <p:nvPr/>
          </p:nvSpPr>
          <p:spPr>
            <a:xfrm>
              <a:off x="4136994" y="1136342"/>
              <a:ext cx="7190913" cy="5287528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00B05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UA" dirty="0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CE7511E-0B3B-CDD5-25EB-3B4CF27E2B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" t="142" r="76042" b="68839"/>
            <a:stretch/>
          </p:blipFill>
          <p:spPr>
            <a:xfrm>
              <a:off x="4426191" y="1356796"/>
              <a:ext cx="6540075" cy="4808016"/>
            </a:xfrm>
            <a:prstGeom prst="rect">
              <a:avLst/>
            </a:prstGeom>
          </p:spPr>
        </p:pic>
      </p:grp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0196" y="434130"/>
            <a:ext cx="8732066" cy="500207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Перевірка математичного диктанту</a:t>
            </a:r>
          </a:p>
        </p:txBody>
      </p:sp>
      <p:pic>
        <p:nvPicPr>
          <p:cNvPr id="17" name="Picture 4" descr="Мистер Пибоди, картинка без фона - Приключения мистера Пибоди и Шермана -  YouLoveIt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6" r="27783"/>
          <a:stretch/>
        </p:blipFill>
        <p:spPr bwMode="auto">
          <a:xfrm flipH="1">
            <a:off x="799515" y="1609110"/>
            <a:ext cx="2826141" cy="435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Галочка клипарт (67 фото) » Рисунки для срисовки и не только">
            <a:extLst>
              <a:ext uri="{FF2B5EF4-FFF2-40B4-BE49-F238E27FC236}">
                <a16:creationId xmlns:a16="http://schemas.microsoft.com/office/drawing/2014/main" id="{F581C108-0878-BC1C-03B3-32FDFECB5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48" y="1816632"/>
            <a:ext cx="497647" cy="4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Галочка клипарт (67 фото) » Рисунки для срисовки и не только">
            <a:extLst>
              <a:ext uri="{FF2B5EF4-FFF2-40B4-BE49-F238E27FC236}">
                <a16:creationId xmlns:a16="http://schemas.microsoft.com/office/drawing/2014/main" id="{83D9A724-A5EF-05EF-800F-751207C02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48" y="2615182"/>
            <a:ext cx="497647" cy="4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Галочка клипарт (67 фото) » Рисунки для срисовки и не только">
            <a:extLst>
              <a:ext uri="{FF2B5EF4-FFF2-40B4-BE49-F238E27FC236}">
                <a16:creationId xmlns:a16="http://schemas.microsoft.com/office/drawing/2014/main" id="{C923F900-6B44-D9C2-87A7-1D4B36304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48" y="3459363"/>
            <a:ext cx="497647" cy="4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Галочка клипарт (67 фото) » Рисунки для срисовки и не только">
            <a:extLst>
              <a:ext uri="{FF2B5EF4-FFF2-40B4-BE49-F238E27FC236}">
                <a16:creationId xmlns:a16="http://schemas.microsoft.com/office/drawing/2014/main" id="{73B04AEF-B038-00A9-7A9F-EA9E04D06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48" y="4318842"/>
            <a:ext cx="497647" cy="4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Галочка клипарт (67 фото) » Рисунки для срисовки и не только">
            <a:extLst>
              <a:ext uri="{FF2B5EF4-FFF2-40B4-BE49-F238E27FC236}">
                <a16:creationId xmlns:a16="http://schemas.microsoft.com/office/drawing/2014/main" id="{825CE753-9D92-605F-C217-6C63300B8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048" y="5178321"/>
            <a:ext cx="497647" cy="4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FC27983-523B-CA8D-7E3C-56179A7C7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2" r="81349" b="12019"/>
          <a:stretch/>
        </p:blipFill>
        <p:spPr>
          <a:xfrm>
            <a:off x="5739316" y="3459363"/>
            <a:ext cx="381740" cy="604335"/>
          </a:xfrm>
          <a:prstGeom prst="rect">
            <a:avLst/>
          </a:prstGeom>
        </p:spPr>
      </p:pic>
      <p:sp>
        <p:nvSpPr>
          <p:cNvPr id="35" name="Скругленная прямоугольная выноска 17">
            <a:extLst>
              <a:ext uri="{FF2B5EF4-FFF2-40B4-BE49-F238E27FC236}">
                <a16:creationId xmlns:a16="http://schemas.microsoft.com/office/drawing/2014/main" id="{8561EBE4-F977-0087-21C3-9A5EAFD840F5}"/>
              </a:ext>
            </a:extLst>
          </p:cNvPr>
          <p:cNvSpPr/>
          <p:nvPr/>
        </p:nvSpPr>
        <p:spPr>
          <a:xfrm flipH="1">
            <a:off x="9159759" y="2465876"/>
            <a:ext cx="2646335" cy="893751"/>
          </a:xfrm>
          <a:prstGeom prst="wedgeRoundRectCallout">
            <a:avLst>
              <a:gd name="adj1" fmla="val 9325"/>
              <a:gd name="adj2" fmla="val 86537"/>
              <a:gd name="adj3" fmla="val 16667"/>
            </a:avLst>
          </a:prstGeom>
          <a:gradFill flip="none" rotWithShape="1">
            <a:gsLst>
              <a:gs pos="0">
                <a:srgbClr val="00B55C">
                  <a:tint val="66000"/>
                  <a:satMod val="160000"/>
                </a:srgbClr>
              </a:gs>
              <a:gs pos="50000">
                <a:srgbClr val="00B55C">
                  <a:tint val="44500"/>
                  <a:satMod val="160000"/>
                </a:srgbClr>
              </a:gs>
              <a:gs pos="100000">
                <a:srgbClr val="00B55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Молодці!</a:t>
            </a:r>
          </a:p>
        </p:txBody>
      </p:sp>
      <p:pic>
        <p:nvPicPr>
          <p:cNvPr id="36" name="Picture 6" descr="Mr Peabody Stickers | Redbubble">
            <a:extLst>
              <a:ext uri="{FF2B5EF4-FFF2-40B4-BE49-F238E27FC236}">
                <a16:creationId xmlns:a16="http://schemas.microsoft.com/office/drawing/2014/main" id="{6C5396AA-0599-320C-A966-E17C800A64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r="18630"/>
          <a:stretch/>
        </p:blipFill>
        <p:spPr bwMode="auto">
          <a:xfrm>
            <a:off x="10240318" y="3498373"/>
            <a:ext cx="2118534" cy="31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C9B4253-A0CC-65DF-349D-F996629CD6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9" t="-10239" r="46212" b="10239"/>
          <a:stretch/>
        </p:blipFill>
        <p:spPr>
          <a:xfrm>
            <a:off x="8234249" y="1659040"/>
            <a:ext cx="424330" cy="686891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FFB39072-D8DB-D52E-B958-E65C78C5BB9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" r="90278"/>
          <a:stretch/>
        </p:blipFill>
        <p:spPr>
          <a:xfrm>
            <a:off x="6180194" y="3444462"/>
            <a:ext cx="317675" cy="68689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A08E7C1B-B1A1-4B78-4C6F-886A09C3836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8" r="35304"/>
          <a:stretch/>
        </p:blipFill>
        <p:spPr>
          <a:xfrm>
            <a:off x="5670145" y="4318842"/>
            <a:ext cx="381740" cy="68689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ECC2975-8813-B4CB-335C-F299A99172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95" r="25040"/>
          <a:stretch/>
        </p:blipFill>
        <p:spPr>
          <a:xfrm>
            <a:off x="5771349" y="1755864"/>
            <a:ext cx="317675" cy="68689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D085981-0BF8-47EA-9FE8-872FAE6A0F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2" r="65660"/>
          <a:stretch/>
        </p:blipFill>
        <p:spPr>
          <a:xfrm>
            <a:off x="5718021" y="2597053"/>
            <a:ext cx="424330" cy="6868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0CC09D-A958-F46C-482A-1DC95E1CC532}"/>
              </a:ext>
            </a:extLst>
          </p:cNvPr>
          <p:cNvSpPr txBox="1"/>
          <p:nvPr/>
        </p:nvSpPr>
        <p:spPr>
          <a:xfrm>
            <a:off x="5930186" y="4318842"/>
            <a:ext cx="4594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,</a:t>
            </a:r>
            <a:endParaRPr lang="ru-UA" sz="4400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868F1D9-4FAD-2DFE-FEB3-B1BCE90C29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8" r="14904"/>
          <a:stretch/>
        </p:blipFill>
        <p:spPr>
          <a:xfrm>
            <a:off x="6561442" y="4318842"/>
            <a:ext cx="424330" cy="68689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E15350DE-B7F9-B2D0-1647-0E7D954937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6" r="72773"/>
          <a:stretch/>
        </p:blipFill>
        <p:spPr>
          <a:xfrm>
            <a:off x="5672277" y="5178321"/>
            <a:ext cx="470074" cy="686891"/>
          </a:xfrm>
          <a:prstGeom prst="rect">
            <a:avLst/>
          </a:prstGeom>
        </p:spPr>
      </p:pic>
      <p:pic>
        <p:nvPicPr>
          <p:cNvPr id="31" name="Picture 2" descr="Галочка клипарт (67 фото) » Рисунки для срисовки и не только">
            <a:extLst>
              <a:ext uri="{FF2B5EF4-FFF2-40B4-BE49-F238E27FC236}">
                <a16:creationId xmlns:a16="http://schemas.microsoft.com/office/drawing/2014/main" id="{EA3BBD3A-B33C-7370-65EF-FDFBB884D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405" y="1755864"/>
            <a:ext cx="497647" cy="49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7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4733" y="467005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Повторення складу чисел. Розв'язування прикладів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10 открытий и изобретений изменивших мир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1100"/>
            <a:ext cx="12192000" cy="56769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ракета рисунок: 5 тыс изображений найдено в Яндекс.Картинках | Детские  рисунки, Рисунок, Сказ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44" y="1109149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Овал 21"/>
          <p:cNvSpPr/>
          <p:nvPr/>
        </p:nvSpPr>
        <p:spPr>
          <a:xfrm>
            <a:off x="876396" y="2712047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17D61350-9D19-A4C4-3C39-B4248315CA39}"/>
              </a:ext>
            </a:extLst>
          </p:cNvPr>
          <p:cNvSpPr/>
          <p:nvPr/>
        </p:nvSpPr>
        <p:spPr>
          <a:xfrm>
            <a:off x="713239" y="1986991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+ 1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F88EF2E8-AE24-655C-A866-A567E568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905" y="1428878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id="{0691584F-78C0-1F7B-28FD-363F02BBAE60}"/>
              </a:ext>
            </a:extLst>
          </p:cNvPr>
          <p:cNvSpPr/>
          <p:nvPr/>
        </p:nvSpPr>
        <p:spPr>
          <a:xfrm>
            <a:off x="3152457" y="3031776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кутник: округлені кути 29">
            <a:extLst>
              <a:ext uri="{FF2B5EF4-FFF2-40B4-BE49-F238E27FC236}">
                <a16:creationId xmlns:a16="http://schemas.microsoft.com/office/drawing/2014/main" id="{D0B8D311-DCC8-AC4E-CE94-536DB39DAA5C}"/>
              </a:ext>
            </a:extLst>
          </p:cNvPr>
          <p:cNvSpPr/>
          <p:nvPr/>
        </p:nvSpPr>
        <p:spPr>
          <a:xfrm>
            <a:off x="2989300" y="2306720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1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1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E5C9E7FA-2FD3-7D21-2840-6E7A09F52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961" y="969366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Овал 31">
            <a:extLst>
              <a:ext uri="{FF2B5EF4-FFF2-40B4-BE49-F238E27FC236}">
                <a16:creationId xmlns:a16="http://schemas.microsoft.com/office/drawing/2014/main" id="{995E9801-D73F-EFA6-E261-D9C5E57D2FB0}"/>
              </a:ext>
            </a:extLst>
          </p:cNvPr>
          <p:cNvSpPr/>
          <p:nvPr/>
        </p:nvSpPr>
        <p:spPr>
          <a:xfrm>
            <a:off x="5275513" y="2572264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кутник: округлені кути 32">
            <a:extLst>
              <a:ext uri="{FF2B5EF4-FFF2-40B4-BE49-F238E27FC236}">
                <a16:creationId xmlns:a16="http://schemas.microsoft.com/office/drawing/2014/main" id="{E7C337CA-92EA-35C6-0B91-F3FD3D0232DA}"/>
              </a:ext>
            </a:extLst>
          </p:cNvPr>
          <p:cNvSpPr/>
          <p:nvPr/>
        </p:nvSpPr>
        <p:spPr>
          <a:xfrm>
            <a:off x="5112356" y="1847208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+ 2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51D167E6-99EC-1AEB-67C6-D4A4D9777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03" y="1178947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Овал 34">
            <a:extLst>
              <a:ext uri="{FF2B5EF4-FFF2-40B4-BE49-F238E27FC236}">
                <a16:creationId xmlns:a16="http://schemas.microsoft.com/office/drawing/2014/main" id="{1C96EA55-13CA-AD21-CEDA-EE4C463D6781}"/>
              </a:ext>
            </a:extLst>
          </p:cNvPr>
          <p:cNvSpPr/>
          <p:nvPr/>
        </p:nvSpPr>
        <p:spPr>
          <a:xfrm>
            <a:off x="7681355" y="2781845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Прямокутник: округлені кути 35">
            <a:extLst>
              <a:ext uri="{FF2B5EF4-FFF2-40B4-BE49-F238E27FC236}">
                <a16:creationId xmlns:a16="http://schemas.microsoft.com/office/drawing/2014/main" id="{B75A8823-1B20-6B30-41B5-0A463E30B6DB}"/>
              </a:ext>
            </a:extLst>
          </p:cNvPr>
          <p:cNvSpPr/>
          <p:nvPr/>
        </p:nvSpPr>
        <p:spPr>
          <a:xfrm>
            <a:off x="7518198" y="2056789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+ 3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972C9CA8-0FCD-3E78-D853-46D34BCCF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373" y="1046086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Овал 37">
            <a:extLst>
              <a:ext uri="{FF2B5EF4-FFF2-40B4-BE49-F238E27FC236}">
                <a16:creationId xmlns:a16="http://schemas.microsoft.com/office/drawing/2014/main" id="{857F54BD-F46C-D81C-4A24-79DE1CF758D3}"/>
              </a:ext>
            </a:extLst>
          </p:cNvPr>
          <p:cNvSpPr/>
          <p:nvPr/>
        </p:nvSpPr>
        <p:spPr>
          <a:xfrm>
            <a:off x="10010925" y="2648984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Прямокутник: округлені кути 38">
            <a:extLst>
              <a:ext uri="{FF2B5EF4-FFF2-40B4-BE49-F238E27FC236}">
                <a16:creationId xmlns:a16="http://schemas.microsoft.com/office/drawing/2014/main" id="{441D983A-BEA6-EEDB-BCA2-D55899B1C352}"/>
              </a:ext>
            </a:extLst>
          </p:cNvPr>
          <p:cNvSpPr/>
          <p:nvPr/>
        </p:nvSpPr>
        <p:spPr>
          <a:xfrm>
            <a:off x="9847768" y="1923928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– 1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F3C38DDE-9981-6651-09ED-C14014D49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273" y="3900328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Овал 40">
            <a:extLst>
              <a:ext uri="{FF2B5EF4-FFF2-40B4-BE49-F238E27FC236}">
                <a16:creationId xmlns:a16="http://schemas.microsoft.com/office/drawing/2014/main" id="{A950F9E6-3C18-00B1-759F-DFED43378CB9}"/>
              </a:ext>
            </a:extLst>
          </p:cNvPr>
          <p:cNvSpPr/>
          <p:nvPr/>
        </p:nvSpPr>
        <p:spPr>
          <a:xfrm>
            <a:off x="1878825" y="5503226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A41D807A-0BE1-7BF2-74D6-2CA5C19DDE55}"/>
              </a:ext>
            </a:extLst>
          </p:cNvPr>
          <p:cNvSpPr/>
          <p:nvPr/>
        </p:nvSpPr>
        <p:spPr>
          <a:xfrm>
            <a:off x="1715668" y="4778170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– 4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C74E69DB-A523-61FD-9D45-13D92A6F2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147" y="3693159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Овал 43">
            <a:extLst>
              <a:ext uri="{FF2B5EF4-FFF2-40B4-BE49-F238E27FC236}">
                <a16:creationId xmlns:a16="http://schemas.microsoft.com/office/drawing/2014/main" id="{34D8AC3B-5215-676D-BE36-802FB5F809DE}"/>
              </a:ext>
            </a:extLst>
          </p:cNvPr>
          <p:cNvSpPr/>
          <p:nvPr/>
        </p:nvSpPr>
        <p:spPr>
          <a:xfrm>
            <a:off x="4543699" y="5296057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Прямокутник: округлені кути 44">
            <a:extLst>
              <a:ext uri="{FF2B5EF4-FFF2-40B4-BE49-F238E27FC236}">
                <a16:creationId xmlns:a16="http://schemas.microsoft.com/office/drawing/2014/main" id="{FDD93C51-CAE3-104C-8B4C-E044112053DD}"/>
              </a:ext>
            </a:extLst>
          </p:cNvPr>
          <p:cNvSpPr/>
          <p:nvPr/>
        </p:nvSpPr>
        <p:spPr>
          <a:xfrm>
            <a:off x="4380542" y="4571001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+ 1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FAC88EFC-6CB1-9463-269E-F97BFA6C0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417" y="3865103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Овал 46">
            <a:extLst>
              <a:ext uri="{FF2B5EF4-FFF2-40B4-BE49-F238E27FC236}">
                <a16:creationId xmlns:a16="http://schemas.microsoft.com/office/drawing/2014/main" id="{717D2C92-1420-D19C-F604-2C69BA54BE48}"/>
              </a:ext>
            </a:extLst>
          </p:cNvPr>
          <p:cNvSpPr/>
          <p:nvPr/>
        </p:nvSpPr>
        <p:spPr>
          <a:xfrm>
            <a:off x="6927969" y="5468001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Прямокутник: округлені кути 47">
            <a:extLst>
              <a:ext uri="{FF2B5EF4-FFF2-40B4-BE49-F238E27FC236}">
                <a16:creationId xmlns:a16="http://schemas.microsoft.com/office/drawing/2014/main" id="{4A1E6D09-C8E2-5B03-F17C-F5E0E9E1EEB4}"/>
              </a:ext>
            </a:extLst>
          </p:cNvPr>
          <p:cNvSpPr/>
          <p:nvPr/>
        </p:nvSpPr>
        <p:spPr>
          <a:xfrm>
            <a:off x="6764812" y="4742945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– 2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" name="Picture 4" descr="ракета рисунок: 5 тыс изображений найдено в Яндекс.Картинках | Детские  рисунки, Рисунок, Сказки">
            <a:extLst>
              <a:ext uri="{FF2B5EF4-FFF2-40B4-BE49-F238E27FC236}">
                <a16:creationId xmlns:a16="http://schemas.microsoft.com/office/drawing/2014/main" id="{587D7B7C-EC9A-0ED5-513A-3B97EEAAA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659" y="3800413"/>
            <a:ext cx="2136217" cy="30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Овал 49">
            <a:extLst>
              <a:ext uri="{FF2B5EF4-FFF2-40B4-BE49-F238E27FC236}">
                <a16:creationId xmlns:a16="http://schemas.microsoft.com/office/drawing/2014/main" id="{5BEF9DA2-E44E-480C-16AB-B1C74E65E3D8}"/>
              </a:ext>
            </a:extLst>
          </p:cNvPr>
          <p:cNvSpPr/>
          <p:nvPr/>
        </p:nvSpPr>
        <p:spPr>
          <a:xfrm>
            <a:off x="9516211" y="5403311"/>
            <a:ext cx="663110" cy="592578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C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Прямокутник: округлені кути 50">
            <a:extLst>
              <a:ext uri="{FF2B5EF4-FFF2-40B4-BE49-F238E27FC236}">
                <a16:creationId xmlns:a16="http://schemas.microsoft.com/office/drawing/2014/main" id="{7AC6698F-8471-B995-09C6-C064C162193A}"/>
              </a:ext>
            </a:extLst>
          </p:cNvPr>
          <p:cNvSpPr/>
          <p:nvPr/>
        </p:nvSpPr>
        <p:spPr>
          <a:xfrm>
            <a:off x="9353054" y="4678255"/>
            <a:ext cx="989425" cy="51116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– 4</a:t>
            </a:r>
            <a:endParaRPr lang="ru-UA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14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29" grpId="0" animBg="1"/>
      <p:bldP spid="30" grpId="0" animBg="1"/>
      <p:bldP spid="32" grpId="0" animBg="1"/>
      <p:bldP spid="33" grpId="0" animBg="1"/>
      <p:bldP spid="35" grpId="0" animBg="1"/>
      <p:bldP spid="36" grpId="0" animBg="1"/>
      <p:bldP spid="38" grpId="0" animBg="1"/>
      <p:bldP spid="39" grpId="0" animBg="1"/>
      <p:bldP spid="41" grpId="0" animBg="1"/>
      <p:bldP spid="42" grpId="0" animBg="1"/>
      <p:bldP spid="44" grpId="0" animBg="1"/>
      <p:bldP spid="45" grpId="0" animBg="1"/>
      <p:bldP spid="47" grpId="0" animBg="1"/>
      <p:bldP spid="48" grpId="0" animBg="1"/>
      <p:bldP spid="50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Доска изолирована — стоковый вектор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4" b="10022"/>
          <a:stretch/>
        </p:blipFill>
        <p:spPr bwMode="auto">
          <a:xfrm>
            <a:off x="2778247" y="1480090"/>
            <a:ext cx="7328316" cy="490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14733" y="494529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Повідомлення теми та завдань уроку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66407" y="2330922"/>
            <a:ext cx="51519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200" b="1" dirty="0">
                <a:solidFill>
                  <a:schemeClr val="bg1"/>
                </a:solidFill>
              </a:rPr>
              <a:t>Сьогодні на уроці ми будемо розв'язувати задачі на збільшення на кілька одиниць.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3200" b="1" dirty="0">
                <a:solidFill>
                  <a:schemeClr val="bg1"/>
                </a:solidFill>
              </a:rPr>
              <a:t>Порівнювати вираз із числом.</a:t>
            </a:r>
          </a:p>
        </p:txBody>
      </p:sp>
      <p:pic>
        <p:nvPicPr>
          <p:cNvPr id="10" name="Picture 4" descr="Мистер Пибоди, картинка без фона - Приключения мистера Пибоди и Шермана -  YouLoveIt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6" r="29548"/>
          <a:stretch/>
        </p:blipFill>
        <p:spPr bwMode="auto">
          <a:xfrm>
            <a:off x="9986138" y="2566180"/>
            <a:ext cx="2205862" cy="341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Шерман - Приключения мистера Пибоди и Шермана - YouLoveIt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920" y="2158463"/>
            <a:ext cx="1729014" cy="382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9578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/>
          <p:cNvSpPr txBox="1"/>
          <p:nvPr/>
        </p:nvSpPr>
        <p:spPr>
          <a:xfrm>
            <a:off x="5104435" y="983848"/>
            <a:ext cx="184731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7">
            <a:extLst>
              <a:ext uri="{FF2B5EF4-FFF2-40B4-BE49-F238E27FC236}">
                <a16:creationId xmlns:a16="http://schemas.microsoft.com/office/drawing/2014/main" id="{90A9701A-45C8-B2DD-2A3A-FF4A5E4B7932}"/>
              </a:ext>
            </a:extLst>
          </p:cNvPr>
          <p:cNvSpPr/>
          <p:nvPr/>
        </p:nvSpPr>
        <p:spPr>
          <a:xfrm>
            <a:off x="3314733" y="469370"/>
            <a:ext cx="8732066" cy="55227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 Робота з демонстраційним матеріалом</a:t>
            </a: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3C9B3180-F1F4-9E42-C928-212FDF402A38}"/>
              </a:ext>
            </a:extLst>
          </p:cNvPr>
          <p:cNvSpPr/>
          <p:nvPr/>
        </p:nvSpPr>
        <p:spPr>
          <a:xfrm>
            <a:off x="278166" y="2201662"/>
            <a:ext cx="3733073" cy="354219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5" name="Прямокутник: округлені кути 84">
            <a:extLst>
              <a:ext uri="{FF2B5EF4-FFF2-40B4-BE49-F238E27FC236}">
                <a16:creationId xmlns:a16="http://schemas.microsoft.com/office/drawing/2014/main" id="{8C8C553C-F8C4-779F-B705-265989DA4555}"/>
              </a:ext>
            </a:extLst>
          </p:cNvPr>
          <p:cNvSpPr/>
          <p:nvPr/>
        </p:nvSpPr>
        <p:spPr>
          <a:xfrm>
            <a:off x="4211608" y="2201662"/>
            <a:ext cx="3733073" cy="354219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6" name="Прямокутник: округлені кути 85">
            <a:extLst>
              <a:ext uri="{FF2B5EF4-FFF2-40B4-BE49-F238E27FC236}">
                <a16:creationId xmlns:a16="http://schemas.microsoft.com/office/drawing/2014/main" id="{1DAF49B8-5E0A-45D9-CA18-D3F177FCE906}"/>
              </a:ext>
            </a:extLst>
          </p:cNvPr>
          <p:cNvSpPr/>
          <p:nvPr/>
        </p:nvSpPr>
        <p:spPr>
          <a:xfrm>
            <a:off x="8145050" y="2139518"/>
            <a:ext cx="3733073" cy="354219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EC96679F-CB3F-5775-5F13-A8932F422B9E}"/>
              </a:ext>
            </a:extLst>
          </p:cNvPr>
          <p:cNvSpPr/>
          <p:nvPr/>
        </p:nvSpPr>
        <p:spPr>
          <a:xfrm>
            <a:off x="938939" y="4112601"/>
            <a:ext cx="597674" cy="519344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7" name="Рівнобедрений трикутник 86">
            <a:extLst>
              <a:ext uri="{FF2B5EF4-FFF2-40B4-BE49-F238E27FC236}">
                <a16:creationId xmlns:a16="http://schemas.microsoft.com/office/drawing/2014/main" id="{67056492-AB34-A421-CB0E-AA4225ED944D}"/>
              </a:ext>
            </a:extLst>
          </p:cNvPr>
          <p:cNvSpPr/>
          <p:nvPr/>
        </p:nvSpPr>
        <p:spPr>
          <a:xfrm>
            <a:off x="684847" y="2606698"/>
            <a:ext cx="488880" cy="460537"/>
          </a:xfrm>
          <a:prstGeom prst="triangle">
            <a:avLst/>
          </a:prstGeom>
          <a:solidFill>
            <a:srgbClr val="FF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8" name="Рівнобедрений трикутник 87">
            <a:extLst>
              <a:ext uri="{FF2B5EF4-FFF2-40B4-BE49-F238E27FC236}">
                <a16:creationId xmlns:a16="http://schemas.microsoft.com/office/drawing/2014/main" id="{21EF38BA-FBAF-4769-3858-9430E80B2DA8}"/>
              </a:ext>
            </a:extLst>
          </p:cNvPr>
          <p:cNvSpPr/>
          <p:nvPr/>
        </p:nvSpPr>
        <p:spPr>
          <a:xfrm>
            <a:off x="1244188" y="2606698"/>
            <a:ext cx="488880" cy="460537"/>
          </a:xfrm>
          <a:prstGeom prst="triangle">
            <a:avLst/>
          </a:prstGeom>
          <a:solidFill>
            <a:srgbClr val="FF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89" name="Рівнобедрений трикутник 88">
            <a:extLst>
              <a:ext uri="{FF2B5EF4-FFF2-40B4-BE49-F238E27FC236}">
                <a16:creationId xmlns:a16="http://schemas.microsoft.com/office/drawing/2014/main" id="{CB5A92AA-98D0-F622-1805-37F0FA493FD8}"/>
              </a:ext>
            </a:extLst>
          </p:cNvPr>
          <p:cNvSpPr/>
          <p:nvPr/>
        </p:nvSpPr>
        <p:spPr>
          <a:xfrm>
            <a:off x="440407" y="3120173"/>
            <a:ext cx="488880" cy="460537"/>
          </a:xfrm>
          <a:prstGeom prst="triangle">
            <a:avLst/>
          </a:prstGeom>
          <a:solidFill>
            <a:srgbClr val="FF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0" name="Рівнобедрений трикутник 89">
            <a:extLst>
              <a:ext uri="{FF2B5EF4-FFF2-40B4-BE49-F238E27FC236}">
                <a16:creationId xmlns:a16="http://schemas.microsoft.com/office/drawing/2014/main" id="{06217BDE-4B58-36C9-A819-12A498EF2F77}"/>
              </a:ext>
            </a:extLst>
          </p:cNvPr>
          <p:cNvSpPr/>
          <p:nvPr/>
        </p:nvSpPr>
        <p:spPr>
          <a:xfrm>
            <a:off x="965504" y="3121275"/>
            <a:ext cx="488880" cy="460537"/>
          </a:xfrm>
          <a:prstGeom prst="triangle">
            <a:avLst/>
          </a:prstGeom>
          <a:solidFill>
            <a:srgbClr val="FF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1" name="Рівнобедрений трикутник 90">
            <a:extLst>
              <a:ext uri="{FF2B5EF4-FFF2-40B4-BE49-F238E27FC236}">
                <a16:creationId xmlns:a16="http://schemas.microsoft.com/office/drawing/2014/main" id="{9D4AC99A-054C-37BA-7718-5DB149905FD7}"/>
              </a:ext>
            </a:extLst>
          </p:cNvPr>
          <p:cNvSpPr/>
          <p:nvPr/>
        </p:nvSpPr>
        <p:spPr>
          <a:xfrm>
            <a:off x="1510520" y="3120173"/>
            <a:ext cx="488880" cy="460537"/>
          </a:xfrm>
          <a:prstGeom prst="triangle">
            <a:avLst/>
          </a:prstGeom>
          <a:solidFill>
            <a:srgbClr val="FF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2" name="Прямокутник 91">
            <a:extLst>
              <a:ext uri="{FF2B5EF4-FFF2-40B4-BE49-F238E27FC236}">
                <a16:creationId xmlns:a16="http://schemas.microsoft.com/office/drawing/2014/main" id="{2CA878D2-F591-7345-AE3F-85FD279896B3}"/>
              </a:ext>
            </a:extLst>
          </p:cNvPr>
          <p:cNvSpPr/>
          <p:nvPr/>
        </p:nvSpPr>
        <p:spPr>
          <a:xfrm>
            <a:off x="2403410" y="2536380"/>
            <a:ext cx="503818" cy="462609"/>
          </a:xfrm>
          <a:prstGeom prst="rect">
            <a:avLst/>
          </a:prstGeom>
          <a:solidFill>
            <a:srgbClr val="75D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3" name="Прямокутник 92">
            <a:extLst>
              <a:ext uri="{FF2B5EF4-FFF2-40B4-BE49-F238E27FC236}">
                <a16:creationId xmlns:a16="http://schemas.microsoft.com/office/drawing/2014/main" id="{E1DD63A4-47D9-F9D7-177E-F3B23ECF3463}"/>
              </a:ext>
            </a:extLst>
          </p:cNvPr>
          <p:cNvSpPr/>
          <p:nvPr/>
        </p:nvSpPr>
        <p:spPr>
          <a:xfrm>
            <a:off x="3073752" y="2536380"/>
            <a:ext cx="503818" cy="462609"/>
          </a:xfrm>
          <a:prstGeom prst="rect">
            <a:avLst/>
          </a:prstGeom>
          <a:solidFill>
            <a:srgbClr val="75D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4" name="Прямокутник 93">
            <a:extLst>
              <a:ext uri="{FF2B5EF4-FFF2-40B4-BE49-F238E27FC236}">
                <a16:creationId xmlns:a16="http://schemas.microsoft.com/office/drawing/2014/main" id="{966416C6-169E-3F08-5540-A8D29F64EDA6}"/>
              </a:ext>
            </a:extLst>
          </p:cNvPr>
          <p:cNvSpPr/>
          <p:nvPr/>
        </p:nvSpPr>
        <p:spPr>
          <a:xfrm>
            <a:off x="2148423" y="3120173"/>
            <a:ext cx="503818" cy="462609"/>
          </a:xfrm>
          <a:prstGeom prst="rect">
            <a:avLst/>
          </a:prstGeom>
          <a:solidFill>
            <a:srgbClr val="75D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5" name="Прямокутник 94">
            <a:extLst>
              <a:ext uri="{FF2B5EF4-FFF2-40B4-BE49-F238E27FC236}">
                <a16:creationId xmlns:a16="http://schemas.microsoft.com/office/drawing/2014/main" id="{FBF3D2B4-90DE-7AE7-5303-60046705873B}"/>
              </a:ext>
            </a:extLst>
          </p:cNvPr>
          <p:cNvSpPr/>
          <p:nvPr/>
        </p:nvSpPr>
        <p:spPr>
          <a:xfrm>
            <a:off x="2759359" y="3120173"/>
            <a:ext cx="503818" cy="462609"/>
          </a:xfrm>
          <a:prstGeom prst="rect">
            <a:avLst/>
          </a:prstGeom>
          <a:solidFill>
            <a:srgbClr val="75D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6" name="Прямокутник 95">
            <a:extLst>
              <a:ext uri="{FF2B5EF4-FFF2-40B4-BE49-F238E27FC236}">
                <a16:creationId xmlns:a16="http://schemas.microsoft.com/office/drawing/2014/main" id="{E86F2AAD-8D15-4DDB-9283-20FAB254BD21}"/>
              </a:ext>
            </a:extLst>
          </p:cNvPr>
          <p:cNvSpPr/>
          <p:nvPr/>
        </p:nvSpPr>
        <p:spPr>
          <a:xfrm>
            <a:off x="3385299" y="3120173"/>
            <a:ext cx="503818" cy="462609"/>
          </a:xfrm>
          <a:prstGeom prst="rect">
            <a:avLst/>
          </a:prstGeom>
          <a:solidFill>
            <a:srgbClr val="75D6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97" name="Прямокутник: округлені кути 96">
            <a:extLst>
              <a:ext uri="{FF2B5EF4-FFF2-40B4-BE49-F238E27FC236}">
                <a16:creationId xmlns:a16="http://schemas.microsoft.com/office/drawing/2014/main" id="{3A496444-140E-1913-C78A-B1DEA4DAAA6F}"/>
              </a:ext>
            </a:extLst>
          </p:cNvPr>
          <p:cNvSpPr/>
          <p:nvPr/>
        </p:nvSpPr>
        <p:spPr>
          <a:xfrm>
            <a:off x="2717059" y="4112601"/>
            <a:ext cx="597674" cy="519344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D407EC-B924-D51F-E386-456E56929C17}"/>
              </a:ext>
            </a:extLst>
          </p:cNvPr>
          <p:cNvSpPr txBox="1"/>
          <p:nvPr/>
        </p:nvSpPr>
        <p:spPr>
          <a:xfrm>
            <a:off x="2324363" y="4789063"/>
            <a:ext cx="1518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стільки ж</a:t>
            </a:r>
            <a:endParaRPr lang="ru-UA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90B2630-4E9B-795B-FE5B-9E17DAB85C42}"/>
              </a:ext>
            </a:extLst>
          </p:cNvPr>
          <p:cNvSpPr txBox="1"/>
          <p:nvPr/>
        </p:nvSpPr>
        <p:spPr>
          <a:xfrm>
            <a:off x="1017649" y="4018330"/>
            <a:ext cx="59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C2149E7-2B90-A9AF-4E86-E4F830D6EFCD}"/>
              </a:ext>
            </a:extLst>
          </p:cNvPr>
          <p:cNvSpPr txBox="1"/>
          <p:nvPr/>
        </p:nvSpPr>
        <p:spPr>
          <a:xfrm>
            <a:off x="2784567" y="4018330"/>
            <a:ext cx="59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BB52E5-82B4-B112-433D-87E8FC7AEFBA}"/>
              </a:ext>
            </a:extLst>
          </p:cNvPr>
          <p:cNvSpPr txBox="1"/>
          <p:nvPr/>
        </p:nvSpPr>
        <p:spPr>
          <a:xfrm>
            <a:off x="1890425" y="3956775"/>
            <a:ext cx="860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  <a:endParaRPr lang="ru-UA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BAEF7B81-BC78-6E5E-E5B3-55ABBCC91CBA}"/>
              </a:ext>
            </a:extLst>
          </p:cNvPr>
          <p:cNvSpPr/>
          <p:nvPr/>
        </p:nvSpPr>
        <p:spPr>
          <a:xfrm>
            <a:off x="4770617" y="2563734"/>
            <a:ext cx="523709" cy="503501"/>
          </a:xfrm>
          <a:prstGeom prst="ellipse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id="{F03919AE-3B8B-20AF-18D0-82DF3F8E1173}"/>
              </a:ext>
            </a:extLst>
          </p:cNvPr>
          <p:cNvSpPr/>
          <p:nvPr/>
        </p:nvSpPr>
        <p:spPr>
          <a:xfrm>
            <a:off x="5343170" y="2563734"/>
            <a:ext cx="523709" cy="503501"/>
          </a:xfrm>
          <a:prstGeom prst="ellipse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1" name="Овал 100">
            <a:extLst>
              <a:ext uri="{FF2B5EF4-FFF2-40B4-BE49-F238E27FC236}">
                <a16:creationId xmlns:a16="http://schemas.microsoft.com/office/drawing/2014/main" id="{73E66BDF-1373-4BD6-1965-9E41635E7706}"/>
              </a:ext>
            </a:extLst>
          </p:cNvPr>
          <p:cNvSpPr/>
          <p:nvPr/>
        </p:nvSpPr>
        <p:spPr>
          <a:xfrm>
            <a:off x="4436722" y="3142393"/>
            <a:ext cx="523709" cy="503501"/>
          </a:xfrm>
          <a:prstGeom prst="ellipse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592DAB17-A29D-3EAD-BAAF-4D0A69374EA9}"/>
              </a:ext>
            </a:extLst>
          </p:cNvPr>
          <p:cNvSpPr/>
          <p:nvPr/>
        </p:nvSpPr>
        <p:spPr>
          <a:xfrm>
            <a:off x="5059040" y="3109787"/>
            <a:ext cx="523709" cy="503501"/>
          </a:xfrm>
          <a:prstGeom prst="ellipse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3" name="Овал 102">
            <a:extLst>
              <a:ext uri="{FF2B5EF4-FFF2-40B4-BE49-F238E27FC236}">
                <a16:creationId xmlns:a16="http://schemas.microsoft.com/office/drawing/2014/main" id="{1B081F9C-8942-C434-0221-8E80BB6059ED}"/>
              </a:ext>
            </a:extLst>
          </p:cNvPr>
          <p:cNvSpPr/>
          <p:nvPr/>
        </p:nvSpPr>
        <p:spPr>
          <a:xfrm>
            <a:off x="5681358" y="3109787"/>
            <a:ext cx="523709" cy="503501"/>
          </a:xfrm>
          <a:prstGeom prst="ellipse">
            <a:avLst/>
          </a:prstGeom>
          <a:solidFill>
            <a:srgbClr val="FFC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4" name="Прямокутник: округлені кути 103">
            <a:extLst>
              <a:ext uri="{FF2B5EF4-FFF2-40B4-BE49-F238E27FC236}">
                <a16:creationId xmlns:a16="http://schemas.microsoft.com/office/drawing/2014/main" id="{4F723AA2-44EB-0624-5347-F90F934F88E6}"/>
              </a:ext>
            </a:extLst>
          </p:cNvPr>
          <p:cNvSpPr/>
          <p:nvPr/>
        </p:nvSpPr>
        <p:spPr>
          <a:xfrm>
            <a:off x="4960431" y="4123015"/>
            <a:ext cx="597674" cy="519344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5" name="Прямокутник: округлені кути 104">
            <a:extLst>
              <a:ext uri="{FF2B5EF4-FFF2-40B4-BE49-F238E27FC236}">
                <a16:creationId xmlns:a16="http://schemas.microsoft.com/office/drawing/2014/main" id="{BC1CBA02-6FBA-81E2-F08B-317B82C12F32}"/>
              </a:ext>
            </a:extLst>
          </p:cNvPr>
          <p:cNvSpPr/>
          <p:nvPr/>
        </p:nvSpPr>
        <p:spPr>
          <a:xfrm>
            <a:off x="6738551" y="4123015"/>
            <a:ext cx="597674" cy="519344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991C8AA-AFDB-9386-1C71-899D1CED9AE4}"/>
              </a:ext>
            </a:extLst>
          </p:cNvPr>
          <p:cNvSpPr txBox="1"/>
          <p:nvPr/>
        </p:nvSpPr>
        <p:spPr>
          <a:xfrm>
            <a:off x="6345855" y="4799477"/>
            <a:ext cx="151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стільки ж і ще 1</a:t>
            </a:r>
            <a:endParaRPr lang="ru-UA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B412D56-A5DC-9FE1-4546-286AA590F1B0}"/>
              </a:ext>
            </a:extLst>
          </p:cNvPr>
          <p:cNvSpPr txBox="1"/>
          <p:nvPr/>
        </p:nvSpPr>
        <p:spPr>
          <a:xfrm>
            <a:off x="5039141" y="4028744"/>
            <a:ext cx="59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C1B27C8A-4F22-339F-9AF8-47461F03DDE7}"/>
              </a:ext>
            </a:extLst>
          </p:cNvPr>
          <p:cNvSpPr txBox="1"/>
          <p:nvPr/>
        </p:nvSpPr>
        <p:spPr>
          <a:xfrm>
            <a:off x="6806059" y="4028744"/>
            <a:ext cx="59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7D613C1-7CF4-18A6-FA71-2B4F493DDB20}"/>
              </a:ext>
            </a:extLst>
          </p:cNvPr>
          <p:cNvSpPr txBox="1"/>
          <p:nvPr/>
        </p:nvSpPr>
        <p:spPr>
          <a:xfrm>
            <a:off x="5911917" y="3967189"/>
            <a:ext cx="860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endParaRPr lang="ru-UA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Блок-схема: рішення 46">
            <a:extLst>
              <a:ext uri="{FF2B5EF4-FFF2-40B4-BE49-F238E27FC236}">
                <a16:creationId xmlns:a16="http://schemas.microsoft.com/office/drawing/2014/main" id="{36D2FFE4-8B4E-E1D4-CCDD-8D4386B1AE1D}"/>
              </a:ext>
            </a:extLst>
          </p:cNvPr>
          <p:cNvSpPr/>
          <p:nvPr/>
        </p:nvSpPr>
        <p:spPr>
          <a:xfrm rot="5400000">
            <a:off x="6254949" y="2534575"/>
            <a:ext cx="686315" cy="414859"/>
          </a:xfrm>
          <a:prstGeom prst="flowChartDecision">
            <a:avLst/>
          </a:prstGeom>
          <a:solidFill>
            <a:srgbClr val="00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0" name="Блок-схема: рішення 109">
            <a:extLst>
              <a:ext uri="{FF2B5EF4-FFF2-40B4-BE49-F238E27FC236}">
                <a16:creationId xmlns:a16="http://schemas.microsoft.com/office/drawing/2014/main" id="{D6F5DC6B-26D7-D788-B9E6-CC9D0B42859F}"/>
              </a:ext>
            </a:extLst>
          </p:cNvPr>
          <p:cNvSpPr/>
          <p:nvPr/>
        </p:nvSpPr>
        <p:spPr>
          <a:xfrm rot="5400000">
            <a:off x="6712702" y="2534575"/>
            <a:ext cx="686315" cy="414859"/>
          </a:xfrm>
          <a:prstGeom prst="flowChartDecision">
            <a:avLst/>
          </a:prstGeom>
          <a:solidFill>
            <a:srgbClr val="00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1" name="Блок-схема: рішення 110">
            <a:extLst>
              <a:ext uri="{FF2B5EF4-FFF2-40B4-BE49-F238E27FC236}">
                <a16:creationId xmlns:a16="http://schemas.microsoft.com/office/drawing/2014/main" id="{11C0F71E-5536-E28D-07F1-EE42CE06FC38}"/>
              </a:ext>
            </a:extLst>
          </p:cNvPr>
          <p:cNvSpPr/>
          <p:nvPr/>
        </p:nvSpPr>
        <p:spPr>
          <a:xfrm rot="5400000">
            <a:off x="7165690" y="2534575"/>
            <a:ext cx="686315" cy="414859"/>
          </a:xfrm>
          <a:prstGeom prst="flowChartDecision">
            <a:avLst/>
          </a:prstGeom>
          <a:solidFill>
            <a:srgbClr val="00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2" name="Блок-схема: рішення 111">
            <a:extLst>
              <a:ext uri="{FF2B5EF4-FFF2-40B4-BE49-F238E27FC236}">
                <a16:creationId xmlns:a16="http://schemas.microsoft.com/office/drawing/2014/main" id="{FF7B6011-B535-C51D-E962-C927F94085C0}"/>
              </a:ext>
            </a:extLst>
          </p:cNvPr>
          <p:cNvSpPr/>
          <p:nvPr/>
        </p:nvSpPr>
        <p:spPr>
          <a:xfrm rot="5400000">
            <a:off x="6254949" y="3313539"/>
            <a:ext cx="686315" cy="414859"/>
          </a:xfrm>
          <a:prstGeom prst="flowChartDecision">
            <a:avLst/>
          </a:prstGeom>
          <a:solidFill>
            <a:srgbClr val="00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3" name="Блок-схема: рішення 112">
            <a:extLst>
              <a:ext uri="{FF2B5EF4-FFF2-40B4-BE49-F238E27FC236}">
                <a16:creationId xmlns:a16="http://schemas.microsoft.com/office/drawing/2014/main" id="{970E3F40-CD90-3E3C-86FB-655B28D4F833}"/>
              </a:ext>
            </a:extLst>
          </p:cNvPr>
          <p:cNvSpPr/>
          <p:nvPr/>
        </p:nvSpPr>
        <p:spPr>
          <a:xfrm rot="5400000">
            <a:off x="6712702" y="3313539"/>
            <a:ext cx="686315" cy="414859"/>
          </a:xfrm>
          <a:prstGeom prst="flowChartDecision">
            <a:avLst/>
          </a:prstGeom>
          <a:solidFill>
            <a:srgbClr val="00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4" name="Блок-схема: рішення 113">
            <a:extLst>
              <a:ext uri="{FF2B5EF4-FFF2-40B4-BE49-F238E27FC236}">
                <a16:creationId xmlns:a16="http://schemas.microsoft.com/office/drawing/2014/main" id="{994E3AB7-03F8-9356-45FB-56D5149A324E}"/>
              </a:ext>
            </a:extLst>
          </p:cNvPr>
          <p:cNvSpPr/>
          <p:nvPr/>
        </p:nvSpPr>
        <p:spPr>
          <a:xfrm rot="5400000">
            <a:off x="7165690" y="3313539"/>
            <a:ext cx="686315" cy="414859"/>
          </a:xfrm>
          <a:prstGeom prst="flowChartDecision">
            <a:avLst/>
          </a:prstGeom>
          <a:solidFill>
            <a:srgbClr val="00FF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5" name="Прямокутник: округлені кути 114">
            <a:extLst>
              <a:ext uri="{FF2B5EF4-FFF2-40B4-BE49-F238E27FC236}">
                <a16:creationId xmlns:a16="http://schemas.microsoft.com/office/drawing/2014/main" id="{F3C1ED44-B4A7-302E-CD35-AD900C353F0A}"/>
              </a:ext>
            </a:extLst>
          </p:cNvPr>
          <p:cNvSpPr/>
          <p:nvPr/>
        </p:nvSpPr>
        <p:spPr>
          <a:xfrm>
            <a:off x="8732470" y="4123015"/>
            <a:ext cx="597674" cy="519344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6" name="Прямокутник: округлені кути 115">
            <a:extLst>
              <a:ext uri="{FF2B5EF4-FFF2-40B4-BE49-F238E27FC236}">
                <a16:creationId xmlns:a16="http://schemas.microsoft.com/office/drawing/2014/main" id="{1BAD328E-CAE0-977B-0647-652F36B45ED8}"/>
              </a:ext>
            </a:extLst>
          </p:cNvPr>
          <p:cNvSpPr/>
          <p:nvPr/>
        </p:nvSpPr>
        <p:spPr>
          <a:xfrm>
            <a:off x="10510590" y="4123015"/>
            <a:ext cx="597674" cy="519344"/>
          </a:xfrm>
          <a:prstGeom prst="roundRect">
            <a:avLst/>
          </a:prstGeom>
          <a:noFill/>
          <a:ln w="38100">
            <a:solidFill>
              <a:srgbClr val="75D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09E1363-8451-913C-B618-AEA89419CCC7}"/>
              </a:ext>
            </a:extLst>
          </p:cNvPr>
          <p:cNvSpPr txBox="1"/>
          <p:nvPr/>
        </p:nvSpPr>
        <p:spPr>
          <a:xfrm>
            <a:off x="10117894" y="4799477"/>
            <a:ext cx="151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стільки ж, але без 1</a:t>
            </a:r>
            <a:endParaRPr lang="ru-UA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8BF796D-9319-81B9-36CA-F0CE6E93A87F}"/>
              </a:ext>
            </a:extLst>
          </p:cNvPr>
          <p:cNvSpPr txBox="1"/>
          <p:nvPr/>
        </p:nvSpPr>
        <p:spPr>
          <a:xfrm>
            <a:off x="8811180" y="4028744"/>
            <a:ext cx="59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98CA677-054E-A5CA-52AF-5D8A11D5B48E}"/>
              </a:ext>
            </a:extLst>
          </p:cNvPr>
          <p:cNvSpPr txBox="1"/>
          <p:nvPr/>
        </p:nvSpPr>
        <p:spPr>
          <a:xfrm>
            <a:off x="10578098" y="4028744"/>
            <a:ext cx="5976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U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1BBBB23-A5CB-61D9-3F09-592D43D72B41}"/>
              </a:ext>
            </a:extLst>
          </p:cNvPr>
          <p:cNvSpPr txBox="1"/>
          <p:nvPr/>
        </p:nvSpPr>
        <p:spPr>
          <a:xfrm>
            <a:off x="9683956" y="3967189"/>
            <a:ext cx="860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endParaRPr lang="ru-UA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Циліндр 47">
            <a:extLst>
              <a:ext uri="{FF2B5EF4-FFF2-40B4-BE49-F238E27FC236}">
                <a16:creationId xmlns:a16="http://schemas.microsoft.com/office/drawing/2014/main" id="{04FDA9A6-83BA-89A4-0B7F-EF316DF6F5EA}"/>
              </a:ext>
            </a:extLst>
          </p:cNvPr>
          <p:cNvSpPr/>
          <p:nvPr/>
        </p:nvSpPr>
        <p:spPr>
          <a:xfrm>
            <a:off x="8531441" y="2528364"/>
            <a:ext cx="414972" cy="621738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1" name="Циліндр 120">
            <a:extLst>
              <a:ext uri="{FF2B5EF4-FFF2-40B4-BE49-F238E27FC236}">
                <a16:creationId xmlns:a16="http://schemas.microsoft.com/office/drawing/2014/main" id="{E56A8B6C-4CC7-C2E6-95DE-F26B7FD58A2F}"/>
              </a:ext>
            </a:extLst>
          </p:cNvPr>
          <p:cNvSpPr/>
          <p:nvPr/>
        </p:nvSpPr>
        <p:spPr>
          <a:xfrm>
            <a:off x="9041032" y="2528364"/>
            <a:ext cx="414972" cy="621738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2" name="Циліндр 121">
            <a:extLst>
              <a:ext uri="{FF2B5EF4-FFF2-40B4-BE49-F238E27FC236}">
                <a16:creationId xmlns:a16="http://schemas.microsoft.com/office/drawing/2014/main" id="{7798A31E-C6E4-3091-A49B-D32BAD2218F6}"/>
              </a:ext>
            </a:extLst>
          </p:cNvPr>
          <p:cNvSpPr/>
          <p:nvPr/>
        </p:nvSpPr>
        <p:spPr>
          <a:xfrm>
            <a:off x="8299532" y="3253283"/>
            <a:ext cx="414972" cy="621738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3" name="Циліндр 122">
            <a:extLst>
              <a:ext uri="{FF2B5EF4-FFF2-40B4-BE49-F238E27FC236}">
                <a16:creationId xmlns:a16="http://schemas.microsoft.com/office/drawing/2014/main" id="{5688F911-42E3-7DBD-817F-B718CC9AB512}"/>
              </a:ext>
            </a:extLst>
          </p:cNvPr>
          <p:cNvSpPr/>
          <p:nvPr/>
        </p:nvSpPr>
        <p:spPr>
          <a:xfrm>
            <a:off x="8814688" y="3278554"/>
            <a:ext cx="414972" cy="621738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4" name="Циліндр 123">
            <a:extLst>
              <a:ext uri="{FF2B5EF4-FFF2-40B4-BE49-F238E27FC236}">
                <a16:creationId xmlns:a16="http://schemas.microsoft.com/office/drawing/2014/main" id="{D618FDBE-466F-6DD4-052C-6FF073C1ED1E}"/>
              </a:ext>
            </a:extLst>
          </p:cNvPr>
          <p:cNvSpPr/>
          <p:nvPr/>
        </p:nvSpPr>
        <p:spPr>
          <a:xfrm>
            <a:off x="9301588" y="3253207"/>
            <a:ext cx="414972" cy="621738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70" name="Куб 69">
            <a:extLst>
              <a:ext uri="{FF2B5EF4-FFF2-40B4-BE49-F238E27FC236}">
                <a16:creationId xmlns:a16="http://schemas.microsoft.com/office/drawing/2014/main" id="{50AA5B2B-7B63-FEAE-6BB1-70178833F450}"/>
              </a:ext>
            </a:extLst>
          </p:cNvPr>
          <p:cNvSpPr/>
          <p:nvPr/>
        </p:nvSpPr>
        <p:spPr>
          <a:xfrm>
            <a:off x="10114150" y="2553961"/>
            <a:ext cx="530176" cy="493747"/>
          </a:xfrm>
          <a:prstGeom prst="cub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5" name="Куб 124">
            <a:extLst>
              <a:ext uri="{FF2B5EF4-FFF2-40B4-BE49-F238E27FC236}">
                <a16:creationId xmlns:a16="http://schemas.microsoft.com/office/drawing/2014/main" id="{26965396-5CB1-BF1C-051F-912817FD896D}"/>
              </a:ext>
            </a:extLst>
          </p:cNvPr>
          <p:cNvSpPr/>
          <p:nvPr/>
        </p:nvSpPr>
        <p:spPr>
          <a:xfrm>
            <a:off x="10876935" y="2553961"/>
            <a:ext cx="530176" cy="493747"/>
          </a:xfrm>
          <a:prstGeom prst="cub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6" name="Куб 125">
            <a:extLst>
              <a:ext uri="{FF2B5EF4-FFF2-40B4-BE49-F238E27FC236}">
                <a16:creationId xmlns:a16="http://schemas.microsoft.com/office/drawing/2014/main" id="{8D08B62B-10DE-E59D-A945-3AE2E462DC9F}"/>
              </a:ext>
            </a:extLst>
          </p:cNvPr>
          <p:cNvSpPr/>
          <p:nvPr/>
        </p:nvSpPr>
        <p:spPr>
          <a:xfrm>
            <a:off x="10151304" y="3311614"/>
            <a:ext cx="530176" cy="493747"/>
          </a:xfrm>
          <a:prstGeom prst="cub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127" name="Куб 126">
            <a:extLst>
              <a:ext uri="{FF2B5EF4-FFF2-40B4-BE49-F238E27FC236}">
                <a16:creationId xmlns:a16="http://schemas.microsoft.com/office/drawing/2014/main" id="{88E4044B-AA96-027E-3F16-7AE2F5E5A9DF}"/>
              </a:ext>
            </a:extLst>
          </p:cNvPr>
          <p:cNvSpPr/>
          <p:nvPr/>
        </p:nvSpPr>
        <p:spPr>
          <a:xfrm>
            <a:off x="10914089" y="3311614"/>
            <a:ext cx="530176" cy="493747"/>
          </a:xfrm>
          <a:prstGeom prst="cub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0638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15" grpId="0"/>
      <p:bldP spid="98" grpId="0"/>
      <p:bldP spid="99" grpId="0"/>
      <p:bldP spid="17" grpId="0"/>
      <p:bldP spid="46" grpId="0" animBg="1"/>
      <p:bldP spid="100" grpId="0" animBg="1"/>
      <p:bldP spid="101" grpId="0" animBg="1"/>
      <p:bldP spid="102" grpId="0" animBg="1"/>
      <p:bldP spid="103" grpId="0" animBg="1"/>
      <p:bldP spid="106" grpId="0"/>
      <p:bldP spid="107" grpId="0"/>
      <p:bldP spid="108" grpId="0"/>
      <p:bldP spid="109" grpId="0"/>
      <p:bldP spid="47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7" grpId="0"/>
      <p:bldP spid="118" grpId="0"/>
      <p:bldP spid="119" grpId="0"/>
      <p:bldP spid="120" grpId="0"/>
      <p:bldP spid="48" grpId="0" animBg="1"/>
      <p:bldP spid="121" grpId="0" animBg="1"/>
      <p:bldP spid="122" grpId="0" animBg="1"/>
      <p:bldP spid="123" grpId="0" animBg="1"/>
      <p:bldP spid="124" grpId="0" animBg="1"/>
      <p:bldP spid="70" grpId="0" animBg="1"/>
      <p:bldP spid="125" grpId="0" animBg="1"/>
      <p:bldP spid="126" grpId="0" animBg="1"/>
      <p:bldP spid="1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/>
          <p:cNvSpPr txBox="1"/>
          <p:nvPr/>
        </p:nvSpPr>
        <p:spPr>
          <a:xfrm>
            <a:off x="5104435" y="983848"/>
            <a:ext cx="184731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:a16="http://schemas.microsoft.com/office/drawing/2014/main" id="{12BB6A25-E484-0A3A-55BA-66A8AFC38A94}"/>
              </a:ext>
            </a:extLst>
          </p:cNvPr>
          <p:cNvSpPr/>
          <p:nvPr/>
        </p:nvSpPr>
        <p:spPr>
          <a:xfrm>
            <a:off x="0" y="5567724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32BC328D-661B-34F1-AB74-583A76F94E62}"/>
              </a:ext>
            </a:extLst>
          </p:cNvPr>
          <p:cNvSpPr/>
          <p:nvPr/>
        </p:nvSpPr>
        <p:spPr>
          <a:xfrm>
            <a:off x="3314733" y="372037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підручником.</a:t>
            </a:r>
            <a:r>
              <a:rPr lang="uk-UA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Розв'язування задачі. Поняття «на 1 більше»  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Стрілка: вправо 20">
            <a:extLst>
              <a:ext uri="{FF2B5EF4-FFF2-40B4-BE49-F238E27FC236}">
                <a16:creationId xmlns:a16="http://schemas.microsoft.com/office/drawing/2014/main" id="{E08D5E68-12FE-E5CA-CAAF-E2DAEFB66D1F}"/>
              </a:ext>
            </a:extLst>
          </p:cNvPr>
          <p:cNvSpPr/>
          <p:nvPr/>
        </p:nvSpPr>
        <p:spPr>
          <a:xfrm>
            <a:off x="6302139" y="1816212"/>
            <a:ext cx="514185" cy="492816"/>
          </a:xfrm>
          <a:prstGeom prst="rightArrow">
            <a:avLst/>
          </a:prstGeom>
          <a:solidFill>
            <a:srgbClr val="FFE1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83512C-AF78-9F91-E72E-0A52B91747E0}"/>
              </a:ext>
            </a:extLst>
          </p:cNvPr>
          <p:cNvSpPr txBox="1"/>
          <p:nvPr/>
        </p:nvSpPr>
        <p:spPr>
          <a:xfrm>
            <a:off x="6973381" y="1682829"/>
            <a:ext cx="43930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В Оленки 5 ляльок, а в Іринки — на 1 більше. </a:t>
            </a:r>
            <a:endParaRPr lang="uk-UA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B5F851-AECF-C5FB-B9E7-2ED5DE87E545}"/>
              </a:ext>
            </a:extLst>
          </p:cNvPr>
          <p:cNvSpPr txBox="1"/>
          <p:nvPr/>
        </p:nvSpPr>
        <p:spPr>
          <a:xfrm>
            <a:off x="6973381" y="2558191"/>
            <a:ext cx="4066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Скільки ляльок в Іринки?</a:t>
            </a:r>
            <a:endParaRPr lang="uk-UA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AB40231A-05DD-DEBE-2840-0D3CABC01D7F}"/>
              </a:ext>
            </a:extLst>
          </p:cNvPr>
          <p:cNvSpPr/>
          <p:nvPr/>
        </p:nvSpPr>
        <p:spPr>
          <a:xfrm>
            <a:off x="496687" y="1391366"/>
            <a:ext cx="4980835" cy="2747485"/>
          </a:xfrm>
          <a:prstGeom prst="roundRect">
            <a:avLst/>
          </a:prstGeom>
          <a:noFill/>
          <a:ln w="7620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1" name="Picture 2" descr="Парта клипарт (65 фото) » Рисунки для срисовки и не только">
            <a:extLst>
              <a:ext uri="{FF2B5EF4-FFF2-40B4-BE49-F238E27FC236}">
                <a16:creationId xmlns:a16="http://schemas.microsoft.com/office/drawing/2014/main" id="{88C15C08-5298-82FC-19BE-F7847A230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05" y="4909444"/>
            <a:ext cx="1694306" cy="168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eabody &amp; Sherman - Facebook Sticker Repository">
            <a:extLst>
              <a:ext uri="{FF2B5EF4-FFF2-40B4-BE49-F238E27FC236}">
                <a16:creationId xmlns:a16="http://schemas.microsoft.com/office/drawing/2014/main" id="{B577C875-EE10-BF7D-898C-D4E484DF6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5" t="59715" r="26584" b="17797"/>
          <a:stretch/>
        </p:blipFill>
        <p:spPr bwMode="auto">
          <a:xfrm>
            <a:off x="2410630" y="4231361"/>
            <a:ext cx="977988" cy="135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Стрілка: вправо 64">
            <a:extLst>
              <a:ext uri="{FF2B5EF4-FFF2-40B4-BE49-F238E27FC236}">
                <a16:creationId xmlns:a16="http://schemas.microsoft.com/office/drawing/2014/main" id="{F6EE4F23-558A-E9E9-F7F7-EC2AD2944C00}"/>
              </a:ext>
            </a:extLst>
          </p:cNvPr>
          <p:cNvSpPr/>
          <p:nvPr/>
        </p:nvSpPr>
        <p:spPr>
          <a:xfrm>
            <a:off x="6302139" y="2558841"/>
            <a:ext cx="514185" cy="492816"/>
          </a:xfrm>
          <a:prstGeom prst="rightArrow">
            <a:avLst/>
          </a:prstGeo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6" name="Прямокутник: округлені кути 65">
            <a:extLst>
              <a:ext uri="{FF2B5EF4-FFF2-40B4-BE49-F238E27FC236}">
                <a16:creationId xmlns:a16="http://schemas.microsoft.com/office/drawing/2014/main" id="{9FE0BA55-A41A-0748-F713-0EA4A031D0D2}"/>
              </a:ext>
            </a:extLst>
          </p:cNvPr>
          <p:cNvSpPr/>
          <p:nvPr/>
        </p:nvSpPr>
        <p:spPr>
          <a:xfrm>
            <a:off x="5859262" y="1391366"/>
            <a:ext cx="5620185" cy="2747485"/>
          </a:xfrm>
          <a:prstGeom prst="roundRect">
            <a:avLst/>
          </a:prstGeom>
          <a:noFill/>
          <a:ln w="7620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FDF4A3B-9CC8-15AD-89C3-4D3C2F8482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5448" b="90901"/>
          <a:stretch/>
        </p:blipFill>
        <p:spPr>
          <a:xfrm>
            <a:off x="6847610" y="4430314"/>
            <a:ext cx="3484620" cy="1226694"/>
          </a:xfrm>
          <a:prstGeom prst="rect">
            <a:avLst/>
          </a:prstGeom>
        </p:spPr>
      </p:pic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428E6509-6FFE-D8C0-D476-C9A4001765D3}"/>
              </a:ext>
            </a:extLst>
          </p:cNvPr>
          <p:cNvSpPr/>
          <p:nvPr/>
        </p:nvSpPr>
        <p:spPr>
          <a:xfrm>
            <a:off x="6524923" y="4541678"/>
            <a:ext cx="4146909" cy="111533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F138BE9-FB88-3761-DFAA-E5AA6EC09E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/>
        </p:blipFill>
        <p:spPr>
          <a:xfrm>
            <a:off x="8871344" y="5010008"/>
            <a:ext cx="336084" cy="220623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ED4668F-9EA0-8587-B6A9-0511785763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19" t="-10239" r="46212" b="10239"/>
          <a:stretch/>
        </p:blipFill>
        <p:spPr>
          <a:xfrm>
            <a:off x="7669799" y="4680149"/>
            <a:ext cx="424330" cy="68689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11B8E0E-06E5-DC14-7A15-4F59786A6D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8057775" y="4987827"/>
            <a:ext cx="387602" cy="279263"/>
          </a:xfrm>
          <a:prstGeom prst="rect">
            <a:avLst/>
          </a:prstGeom>
        </p:spPr>
      </p:pic>
      <p:pic>
        <p:nvPicPr>
          <p:cNvPr id="5" name="Picture 2" descr="Почему кукла – лучшая игрушка для девочек -">
            <a:extLst>
              <a:ext uri="{FF2B5EF4-FFF2-40B4-BE49-F238E27FC236}">
                <a16:creationId xmlns:a16="http://schemas.microsoft.com/office/drawing/2014/main" id="{625EDC35-8C62-DCEB-5E2E-B748848A8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36" y="1793148"/>
            <a:ext cx="1756221" cy="199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ира-скрап - клипарт и рамки на прозрачном фоне">
            <a:extLst>
              <a:ext uri="{FF2B5EF4-FFF2-40B4-BE49-F238E27FC236}">
                <a16:creationId xmlns:a16="http://schemas.microsoft.com/office/drawing/2014/main" id="{E6B9E823-B57B-8B84-0F46-BBA5FEE73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348" y="1739624"/>
            <a:ext cx="1600087" cy="207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C61F582-EFE4-A70E-ECC4-5826A494A2F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2" r="81349" b="12019"/>
          <a:stretch/>
        </p:blipFill>
        <p:spPr>
          <a:xfrm>
            <a:off x="8519131" y="4747846"/>
            <a:ext cx="381740" cy="604335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57B4BE5-4CA5-4917-7846-7F00603EB5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8" r="35304"/>
          <a:stretch/>
        </p:blipFill>
        <p:spPr>
          <a:xfrm>
            <a:off x="9230193" y="4751872"/>
            <a:ext cx="381740" cy="6868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6F0639B-A335-96CE-BA68-904787E4970E}"/>
              </a:ext>
            </a:extLst>
          </p:cNvPr>
          <p:cNvSpPr txBox="1"/>
          <p:nvPr/>
        </p:nvSpPr>
        <p:spPr>
          <a:xfrm>
            <a:off x="6240509" y="5886480"/>
            <a:ext cx="5532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>
                <a:solidFill>
                  <a:schemeClr val="tx2">
                    <a:lumMod val="50000"/>
                  </a:schemeClr>
                </a:solidFill>
              </a:rPr>
              <a:t>Відповідь: 6 ляльок в Іринки.</a:t>
            </a:r>
            <a:endParaRPr lang="ru-UA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74E42AE1-397E-64F3-F47B-13024A61C8D7}"/>
              </a:ext>
            </a:extLst>
          </p:cNvPr>
          <p:cNvSpPr/>
          <p:nvPr/>
        </p:nvSpPr>
        <p:spPr>
          <a:xfrm>
            <a:off x="550916" y="1418625"/>
            <a:ext cx="719091" cy="641997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UA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7895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ЖК &quot;Мегаполис&quot; - продажа квартир в новостройках">
            <a:extLst>
              <a:ext uri="{FF2B5EF4-FFF2-40B4-BE49-F238E27FC236}">
                <a16:creationId xmlns:a16="http://schemas.microsoft.com/office/drawing/2014/main" id="{995E5273-1250-EFDB-0EA0-E9587F4E6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575" y="1557613"/>
            <a:ext cx="3344524" cy="250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3" name="TextBox 2"/>
          <p:cNvSpPr txBox="1"/>
          <p:nvPr/>
        </p:nvSpPr>
        <p:spPr>
          <a:xfrm>
            <a:off x="5104435" y="983848"/>
            <a:ext cx="184731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:a16="http://schemas.microsoft.com/office/drawing/2014/main" id="{12BB6A25-E484-0A3A-55BA-66A8AFC38A94}"/>
              </a:ext>
            </a:extLst>
          </p:cNvPr>
          <p:cNvSpPr/>
          <p:nvPr/>
        </p:nvSpPr>
        <p:spPr>
          <a:xfrm>
            <a:off x="0" y="5567724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32BC328D-661B-34F1-AB74-583A76F94E62}"/>
              </a:ext>
            </a:extLst>
          </p:cNvPr>
          <p:cNvSpPr/>
          <p:nvPr/>
        </p:nvSpPr>
        <p:spPr>
          <a:xfrm>
            <a:off x="3314733" y="372037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підручником.</a:t>
            </a:r>
            <a:r>
              <a:rPr lang="uk-UA" sz="2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Розв'язування задачі  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Стрілка: вправо 20">
            <a:extLst>
              <a:ext uri="{FF2B5EF4-FFF2-40B4-BE49-F238E27FC236}">
                <a16:creationId xmlns:a16="http://schemas.microsoft.com/office/drawing/2014/main" id="{E08D5E68-12FE-E5CA-CAAF-E2DAEFB66D1F}"/>
              </a:ext>
            </a:extLst>
          </p:cNvPr>
          <p:cNvSpPr/>
          <p:nvPr/>
        </p:nvSpPr>
        <p:spPr>
          <a:xfrm>
            <a:off x="6302139" y="1816212"/>
            <a:ext cx="514185" cy="492816"/>
          </a:xfrm>
          <a:prstGeom prst="rightArrow">
            <a:avLst/>
          </a:prstGeom>
          <a:solidFill>
            <a:srgbClr val="FFE1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83512C-AF78-9F91-E72E-0A52B91747E0}"/>
              </a:ext>
            </a:extLst>
          </p:cNvPr>
          <p:cNvSpPr txBox="1"/>
          <p:nvPr/>
        </p:nvSpPr>
        <p:spPr>
          <a:xfrm>
            <a:off x="6973381" y="1816212"/>
            <a:ext cx="43930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У нашому будинку 3 поверхи, </a:t>
            </a:r>
          </a:p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а в сусідньому на 6 більше.</a:t>
            </a:r>
            <a:endParaRPr lang="uk-UA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B5F851-AECF-C5FB-B9E7-2ED5DE87E545}"/>
              </a:ext>
            </a:extLst>
          </p:cNvPr>
          <p:cNvSpPr txBox="1"/>
          <p:nvPr/>
        </p:nvSpPr>
        <p:spPr>
          <a:xfrm>
            <a:off x="6973381" y="2743298"/>
            <a:ext cx="40669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tx2">
                    <a:lumMod val="50000"/>
                  </a:schemeClr>
                </a:solidFill>
              </a:rPr>
              <a:t>Скільки поверхів у сусідньому будинку? </a:t>
            </a:r>
            <a:endParaRPr lang="uk-UA" sz="2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AB40231A-05DD-DEBE-2840-0D3CABC01D7F}"/>
              </a:ext>
            </a:extLst>
          </p:cNvPr>
          <p:cNvSpPr/>
          <p:nvPr/>
        </p:nvSpPr>
        <p:spPr>
          <a:xfrm>
            <a:off x="496687" y="1391366"/>
            <a:ext cx="4980835" cy="2747485"/>
          </a:xfrm>
          <a:prstGeom prst="roundRect">
            <a:avLst/>
          </a:prstGeom>
          <a:noFill/>
          <a:ln w="7620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1" name="Picture 2" descr="Парта клипарт (65 фото) » Рисунки для срисовки и не только">
            <a:extLst>
              <a:ext uri="{FF2B5EF4-FFF2-40B4-BE49-F238E27FC236}">
                <a16:creationId xmlns:a16="http://schemas.microsoft.com/office/drawing/2014/main" id="{88C15C08-5298-82FC-19BE-F7847A230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205" y="4909444"/>
            <a:ext cx="1694306" cy="168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Peabody &amp; Sherman - Facebook Sticker Repository">
            <a:extLst>
              <a:ext uri="{FF2B5EF4-FFF2-40B4-BE49-F238E27FC236}">
                <a16:creationId xmlns:a16="http://schemas.microsoft.com/office/drawing/2014/main" id="{B577C875-EE10-BF7D-898C-D4E484DF6C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5" t="59715" r="26584" b="17797"/>
          <a:stretch/>
        </p:blipFill>
        <p:spPr bwMode="auto">
          <a:xfrm>
            <a:off x="2410630" y="4231361"/>
            <a:ext cx="977988" cy="135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Стрілка: вправо 64">
            <a:extLst>
              <a:ext uri="{FF2B5EF4-FFF2-40B4-BE49-F238E27FC236}">
                <a16:creationId xmlns:a16="http://schemas.microsoft.com/office/drawing/2014/main" id="{F6EE4F23-558A-E9E9-F7F7-EC2AD2944C00}"/>
              </a:ext>
            </a:extLst>
          </p:cNvPr>
          <p:cNvSpPr/>
          <p:nvPr/>
        </p:nvSpPr>
        <p:spPr>
          <a:xfrm>
            <a:off x="6302139" y="2715620"/>
            <a:ext cx="514185" cy="492816"/>
          </a:xfrm>
          <a:prstGeom prst="rightArrow">
            <a:avLst/>
          </a:prstGeom>
          <a:solidFill>
            <a:srgbClr val="00B0F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6" name="Прямокутник: округлені кути 65">
            <a:extLst>
              <a:ext uri="{FF2B5EF4-FFF2-40B4-BE49-F238E27FC236}">
                <a16:creationId xmlns:a16="http://schemas.microsoft.com/office/drawing/2014/main" id="{9FE0BA55-A41A-0748-F713-0EA4A031D0D2}"/>
              </a:ext>
            </a:extLst>
          </p:cNvPr>
          <p:cNvSpPr/>
          <p:nvPr/>
        </p:nvSpPr>
        <p:spPr>
          <a:xfrm>
            <a:off x="5859262" y="1391366"/>
            <a:ext cx="5620185" cy="2747485"/>
          </a:xfrm>
          <a:prstGeom prst="roundRect">
            <a:avLst/>
          </a:prstGeom>
          <a:noFill/>
          <a:ln w="7620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FDF4A3B-9CC8-15AD-89C3-4D3C2F8482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5448" b="90901"/>
          <a:stretch/>
        </p:blipFill>
        <p:spPr>
          <a:xfrm>
            <a:off x="6847610" y="4430314"/>
            <a:ext cx="3484620" cy="1226694"/>
          </a:xfrm>
          <a:prstGeom prst="rect">
            <a:avLst/>
          </a:prstGeom>
        </p:spPr>
      </p:pic>
      <p:sp>
        <p:nvSpPr>
          <p:cNvPr id="34" name="Прямокутник: округлені кути 33">
            <a:extLst>
              <a:ext uri="{FF2B5EF4-FFF2-40B4-BE49-F238E27FC236}">
                <a16:creationId xmlns:a16="http://schemas.microsoft.com/office/drawing/2014/main" id="{428E6509-6FFE-D8C0-D476-C9A4001765D3}"/>
              </a:ext>
            </a:extLst>
          </p:cNvPr>
          <p:cNvSpPr/>
          <p:nvPr/>
        </p:nvSpPr>
        <p:spPr>
          <a:xfrm>
            <a:off x="6524923" y="4541678"/>
            <a:ext cx="4146909" cy="1115330"/>
          </a:xfrm>
          <a:prstGeom prst="roundRect">
            <a:avLst/>
          </a:prstGeom>
          <a:noFill/>
          <a:ln w="57150">
            <a:solidFill>
              <a:srgbClr val="00D25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4F138BE9-FB88-3761-DFAA-E5AA6EC09E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5" t="12091" r="76995" b="82918"/>
          <a:stretch/>
        </p:blipFill>
        <p:spPr>
          <a:xfrm>
            <a:off x="8871344" y="5010008"/>
            <a:ext cx="336084" cy="220623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11B8E0E-06E5-DC14-7A15-4F59786A6D9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8057775" y="4987827"/>
            <a:ext cx="387602" cy="279263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D57B4BE5-4CA5-4917-7846-7F00603EB5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8" r="35304"/>
          <a:stretch/>
        </p:blipFill>
        <p:spPr>
          <a:xfrm>
            <a:off x="8478484" y="4755897"/>
            <a:ext cx="381740" cy="6868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6F0639B-A335-96CE-BA68-904787E4970E}"/>
              </a:ext>
            </a:extLst>
          </p:cNvPr>
          <p:cNvSpPr txBox="1"/>
          <p:nvPr/>
        </p:nvSpPr>
        <p:spPr>
          <a:xfrm>
            <a:off x="4084616" y="5928526"/>
            <a:ext cx="8170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>
                <a:solidFill>
                  <a:schemeClr val="tx2">
                    <a:lumMod val="50000"/>
                  </a:schemeClr>
                </a:solidFill>
              </a:rPr>
              <a:t>Відповідь: 9 поверхів у сусідньому будинку.</a:t>
            </a:r>
            <a:endParaRPr lang="ru-UA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4" name="Picture 6" descr="ЖК &quot;Мегаполис&quot; - продажа квартир в новостройках">
            <a:extLst>
              <a:ext uri="{FF2B5EF4-FFF2-40B4-BE49-F238E27FC236}">
                <a16:creationId xmlns:a16="http://schemas.microsoft.com/office/drawing/2014/main" id="{875EEBF3-E9ED-2424-FE68-35994F8D1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23" t="79053" r="36725" b="2959"/>
          <a:stretch/>
        </p:blipFill>
        <p:spPr bwMode="auto">
          <a:xfrm>
            <a:off x="1042348" y="3347570"/>
            <a:ext cx="1090650" cy="70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ЖК &quot;Мегаполис&quot; - продажа квартир в новостройках">
            <a:extLst>
              <a:ext uri="{FF2B5EF4-FFF2-40B4-BE49-F238E27FC236}">
                <a16:creationId xmlns:a16="http://schemas.microsoft.com/office/drawing/2014/main" id="{E976CE6B-7DC1-0AEB-C3A3-3A45505C2C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6" t="36034" r="37010" b="53980"/>
          <a:stretch/>
        </p:blipFill>
        <p:spPr bwMode="auto">
          <a:xfrm>
            <a:off x="1042348" y="2962028"/>
            <a:ext cx="1090650" cy="39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6E6FB9AB-041C-A19E-93D4-857E46FE1D6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2" r="65660"/>
          <a:stretch/>
        </p:blipFill>
        <p:spPr>
          <a:xfrm>
            <a:off x="7746542" y="4755896"/>
            <a:ext cx="424330" cy="68689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C2813CDF-43FD-D4C6-D35F-B52F587646D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9" r="3447"/>
          <a:stretch/>
        </p:blipFill>
        <p:spPr>
          <a:xfrm>
            <a:off x="9228824" y="4741408"/>
            <a:ext cx="387602" cy="68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07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Проекционные экраны: Проекционный экран, настенно-потолочный, 120&amp;quot;, 240см х  180см">
            <a:extLst>
              <a:ext uri="{FF2B5EF4-FFF2-40B4-BE49-F238E27FC236}">
                <a16:creationId xmlns:a16="http://schemas.microsoft.com/office/drawing/2014/main" id="{FFA9EE6E-2F9F-0D54-8DAF-DB78CCE786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30" t="9134" r="4646" b="6240"/>
          <a:stretch/>
        </p:blipFill>
        <p:spPr bwMode="auto">
          <a:xfrm>
            <a:off x="4079185" y="1414609"/>
            <a:ext cx="7967613" cy="45600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8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12.03.2024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96DA4701-880A-09C5-FB5D-6A97BC24FA63}"/>
              </a:ext>
            </a:extLst>
          </p:cNvPr>
          <p:cNvSpPr/>
          <p:nvPr/>
        </p:nvSpPr>
        <p:spPr>
          <a:xfrm>
            <a:off x="17780" y="555884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CCAA3A6-5FB8-88DC-6C42-671C7610C06E}"/>
              </a:ext>
            </a:extLst>
          </p:cNvPr>
          <p:cNvSpPr/>
          <p:nvPr/>
        </p:nvSpPr>
        <p:spPr>
          <a:xfrm>
            <a:off x="3314733" y="445376"/>
            <a:ext cx="8732066" cy="477043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підручником. Порівняння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6" descr="Mr Peabody Stickers | Redbubble">
            <a:extLst>
              <a:ext uri="{FF2B5EF4-FFF2-40B4-BE49-F238E27FC236}">
                <a16:creationId xmlns:a16="http://schemas.microsoft.com/office/drawing/2014/main" id="{3B261840-1976-9763-6901-C83D403BF6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r="18630"/>
          <a:stretch/>
        </p:blipFill>
        <p:spPr bwMode="auto">
          <a:xfrm flipH="1">
            <a:off x="-124991" y="2551534"/>
            <a:ext cx="2118534" cy="31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ая прямоугольная выноска 19">
            <a:extLst>
              <a:ext uri="{FF2B5EF4-FFF2-40B4-BE49-F238E27FC236}">
                <a16:creationId xmlns:a16="http://schemas.microsoft.com/office/drawing/2014/main" id="{AC2FCEAD-8915-7416-BFBF-C93C20B86ABC}"/>
              </a:ext>
            </a:extLst>
          </p:cNvPr>
          <p:cNvSpPr/>
          <p:nvPr/>
        </p:nvSpPr>
        <p:spPr>
          <a:xfrm>
            <a:off x="1254743" y="4990479"/>
            <a:ext cx="2641580" cy="688557"/>
          </a:xfrm>
          <a:prstGeom prst="wedgeRoundRectCallout">
            <a:avLst>
              <a:gd name="adj1" fmla="val -44368"/>
              <a:gd name="adj2" fmla="val -82426"/>
              <a:gd name="adj3" fmla="val 16667"/>
            </a:avLst>
          </a:prstGeom>
          <a:gradFill flip="none" rotWithShape="1">
            <a:gsLst>
              <a:gs pos="0">
                <a:srgbClr val="00B55C">
                  <a:tint val="66000"/>
                  <a:satMod val="160000"/>
                </a:srgbClr>
              </a:gs>
              <a:gs pos="50000">
                <a:srgbClr val="00B55C">
                  <a:tint val="44500"/>
                  <a:satMod val="160000"/>
                </a:srgbClr>
              </a:gs>
              <a:gs pos="100000">
                <a:srgbClr val="00B55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chemeClr val="tx2">
                    <a:lumMod val="50000"/>
                  </a:schemeClr>
                </a:solidFill>
              </a:rPr>
              <a:t>Порівняй.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7BED9C-5AD9-7485-5A35-9EE7E7E1C351}"/>
              </a:ext>
            </a:extLst>
          </p:cNvPr>
          <p:cNvSpPr txBox="1"/>
          <p:nvPr/>
        </p:nvSpPr>
        <p:spPr>
          <a:xfrm>
            <a:off x="8103021" y="2357934"/>
            <a:ext cx="3097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7 – 3  </a:t>
            </a:r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  3</a:t>
            </a:r>
            <a:endParaRPr lang="ru-UA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B5FCBE6-0AAE-9927-E27A-7907D38EC8E5}"/>
              </a:ext>
            </a:extLst>
          </p:cNvPr>
          <p:cNvSpPr txBox="1"/>
          <p:nvPr/>
        </p:nvSpPr>
        <p:spPr>
          <a:xfrm>
            <a:off x="9774316" y="2328235"/>
            <a:ext cx="603994" cy="1015663"/>
          </a:xfrm>
          <a:prstGeom prst="rect">
            <a:avLst/>
          </a:prstGeom>
          <a:solidFill>
            <a:srgbClr val="E2E2E2"/>
          </a:solidFill>
        </p:spPr>
        <p:txBody>
          <a:bodyPr wrap="square" rtlCol="0">
            <a:spAutoFit/>
          </a:bodyPr>
          <a:lstStyle/>
          <a:p>
            <a:r>
              <a:rPr lang="en-US" sz="6000" b="1" dirty="0"/>
              <a:t>&gt;</a:t>
            </a:r>
            <a:endParaRPr lang="ru-UA" sz="6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FB3EB8-F25B-654B-10F9-3328B48E173C}"/>
              </a:ext>
            </a:extLst>
          </p:cNvPr>
          <p:cNvSpPr txBox="1"/>
          <p:nvPr/>
        </p:nvSpPr>
        <p:spPr>
          <a:xfrm>
            <a:off x="4468539" y="3531179"/>
            <a:ext cx="3475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4  </a:t>
            </a:r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  2 + 7</a:t>
            </a:r>
            <a:endParaRPr lang="ru-UA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6E7A99F8-9AC6-B40B-EC02-F94F80E65A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05" t="46071" r="10689"/>
          <a:stretch/>
        </p:blipFill>
        <p:spPr>
          <a:xfrm>
            <a:off x="2725499" y="1555724"/>
            <a:ext cx="618484" cy="646999"/>
          </a:xfrm>
          <a:prstGeom prst="rect">
            <a:avLst/>
          </a:prstGeom>
        </p:spPr>
      </p:pic>
      <p:sp>
        <p:nvSpPr>
          <p:cNvPr id="31" name="Прямокутник: округлені кути 30">
            <a:extLst>
              <a:ext uri="{FF2B5EF4-FFF2-40B4-BE49-F238E27FC236}">
                <a16:creationId xmlns:a16="http://schemas.microsoft.com/office/drawing/2014/main" id="{76CA259E-72F2-CEA3-1562-460520204DF5}"/>
              </a:ext>
            </a:extLst>
          </p:cNvPr>
          <p:cNvSpPr/>
          <p:nvPr/>
        </p:nvSpPr>
        <p:spPr>
          <a:xfrm>
            <a:off x="1457316" y="1376724"/>
            <a:ext cx="1925339" cy="1094243"/>
          </a:xfrm>
          <a:prstGeom prst="roundRect">
            <a:avLst/>
          </a:prstGeom>
          <a:noFill/>
          <a:ln w="57150">
            <a:solidFill>
              <a:srgbClr val="FF99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E4064F5-BB35-905C-8837-FC859505AD6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146" r="8947" b="44690"/>
          <a:stretch/>
        </p:blipFill>
        <p:spPr>
          <a:xfrm>
            <a:off x="1539337" y="1644968"/>
            <a:ext cx="618484" cy="663560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BD33B20-6B2E-D950-5DA5-BD49D6E885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553" y="1644969"/>
            <a:ext cx="618964" cy="55775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C9D20DD-7008-84A4-2BA5-A4FC7388AA43}"/>
              </a:ext>
            </a:extLst>
          </p:cNvPr>
          <p:cNvSpPr txBox="1"/>
          <p:nvPr/>
        </p:nvSpPr>
        <p:spPr>
          <a:xfrm>
            <a:off x="4468539" y="2357934"/>
            <a:ext cx="30976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4 + 2  </a:t>
            </a:r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  5</a:t>
            </a:r>
            <a:endParaRPr lang="ru-UA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E8C3BE-4CB7-42B5-E6CD-D9CC99C9F3FD}"/>
              </a:ext>
            </a:extLst>
          </p:cNvPr>
          <p:cNvSpPr txBox="1"/>
          <p:nvPr/>
        </p:nvSpPr>
        <p:spPr>
          <a:xfrm>
            <a:off x="6139834" y="2328235"/>
            <a:ext cx="603994" cy="1015663"/>
          </a:xfrm>
          <a:prstGeom prst="rect">
            <a:avLst/>
          </a:prstGeom>
          <a:solidFill>
            <a:srgbClr val="F6F6F6"/>
          </a:solidFill>
        </p:spPr>
        <p:txBody>
          <a:bodyPr wrap="square" rtlCol="0">
            <a:spAutoFit/>
          </a:bodyPr>
          <a:lstStyle/>
          <a:p>
            <a:r>
              <a:rPr lang="en-US" sz="6000" b="1" dirty="0"/>
              <a:t>&gt;</a:t>
            </a:r>
            <a:endParaRPr lang="ru-UA" sz="6000" b="1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A6DDC8-0B52-475F-504D-1B065C7CA911}"/>
              </a:ext>
            </a:extLst>
          </p:cNvPr>
          <p:cNvSpPr txBox="1"/>
          <p:nvPr/>
        </p:nvSpPr>
        <p:spPr>
          <a:xfrm>
            <a:off x="7944251" y="3531179"/>
            <a:ext cx="3658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10  </a:t>
            </a:r>
            <a:r>
              <a:rPr lang="uk-UA" sz="4000" b="1" dirty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uk-UA" sz="6000" b="1" dirty="0">
                <a:solidFill>
                  <a:schemeClr val="tx2">
                    <a:lumMod val="50000"/>
                  </a:schemeClr>
                </a:solidFill>
              </a:rPr>
              <a:t>  10 + 0</a:t>
            </a:r>
            <a:endParaRPr lang="ru-UA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F0200A-E610-7245-57FF-02F48529822D}"/>
              </a:ext>
            </a:extLst>
          </p:cNvPr>
          <p:cNvSpPr txBox="1"/>
          <p:nvPr/>
        </p:nvSpPr>
        <p:spPr>
          <a:xfrm>
            <a:off x="8966412" y="3531178"/>
            <a:ext cx="538084" cy="1015663"/>
          </a:xfrm>
          <a:prstGeom prst="rect">
            <a:avLst/>
          </a:prstGeom>
          <a:solidFill>
            <a:srgbClr val="EEEEEE"/>
          </a:solidFill>
        </p:spPr>
        <p:txBody>
          <a:bodyPr wrap="square" rtlCol="0">
            <a:spAutoFit/>
          </a:bodyPr>
          <a:lstStyle/>
          <a:p>
            <a:r>
              <a:rPr lang="uk-UA" sz="6000" b="1" dirty="0"/>
              <a:t>=</a:t>
            </a:r>
            <a:endParaRPr lang="ru-UA" sz="6000" b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364085-6011-E9AD-FE3E-39CE77BF019B}"/>
              </a:ext>
            </a:extLst>
          </p:cNvPr>
          <p:cNvSpPr txBox="1"/>
          <p:nvPr/>
        </p:nvSpPr>
        <p:spPr>
          <a:xfrm rot="10800000">
            <a:off x="5019922" y="3607453"/>
            <a:ext cx="603994" cy="1015663"/>
          </a:xfrm>
          <a:prstGeom prst="rect">
            <a:avLst/>
          </a:prstGeom>
          <a:solidFill>
            <a:srgbClr val="F1F1F1"/>
          </a:solidFill>
        </p:spPr>
        <p:txBody>
          <a:bodyPr wrap="square" rtlCol="0">
            <a:spAutoFit/>
          </a:bodyPr>
          <a:lstStyle/>
          <a:p>
            <a:r>
              <a:rPr lang="en-US" sz="6000" b="1" dirty="0"/>
              <a:t>&gt;</a:t>
            </a:r>
            <a:endParaRPr lang="ru-UA" sz="6000" b="1" dirty="0"/>
          </a:p>
        </p:txBody>
      </p:sp>
    </p:spTree>
    <p:extLst>
      <p:ext uri="{BB962C8B-B14F-4D97-AF65-F5344CB8AC3E}">
        <p14:creationId xmlns:p14="http://schemas.microsoft.com/office/powerpoint/2010/main" val="68896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/>
      <p:bldP spid="26" grpId="0" animBg="1"/>
      <p:bldP spid="25" grpId="0"/>
      <p:bldP spid="24" grpId="0"/>
      <p:bldP spid="30" grpId="0" animBg="1"/>
      <p:bldP spid="34" grpId="0"/>
      <p:bldP spid="4" grpId="0" animBg="1"/>
      <p:bldP spid="3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7407</TotalTime>
  <Words>520</Words>
  <Application>Microsoft Office PowerPoint</Application>
  <PresentationFormat>Широкоэкранный</PresentationFormat>
  <Paragraphs>202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Света</cp:lastModifiedBy>
  <cp:revision>629</cp:revision>
  <dcterms:created xsi:type="dcterms:W3CDTF">2018-01-05T16:38:53Z</dcterms:created>
  <dcterms:modified xsi:type="dcterms:W3CDTF">2024-03-12T19:48:24Z</dcterms:modified>
</cp:coreProperties>
</file>