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720" r:id="rId3"/>
    <p:sldId id="2710" r:id="rId4"/>
    <p:sldId id="2735" r:id="rId5"/>
    <p:sldId id="2737" r:id="rId6"/>
    <p:sldId id="2736" r:id="rId7"/>
    <p:sldId id="2738" r:id="rId8"/>
    <p:sldId id="2733" r:id="rId9"/>
    <p:sldId id="2740" r:id="rId10"/>
    <p:sldId id="2739" r:id="rId11"/>
    <p:sldId id="2741" r:id="rId12"/>
    <p:sldId id="2680" r:id="rId13"/>
    <p:sldId id="2748" r:id="rId14"/>
    <p:sldId id="2750" r:id="rId15"/>
    <p:sldId id="2743" r:id="rId16"/>
    <p:sldId id="2744" r:id="rId17"/>
    <p:sldId id="2745" r:id="rId18"/>
    <p:sldId id="2746" r:id="rId19"/>
    <p:sldId id="2747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>
      <p:ext uri="{19B8F6BF-5375-455C-9EA6-DF929625EA0E}">
        <p15:presenceInfo xmlns:p15="http://schemas.microsoft.com/office/powerpoint/2012/main" userId="c59f40493c0fa5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838D8"/>
    <a:srgbClr val="00B050"/>
    <a:srgbClr val="1694E9"/>
    <a:srgbClr val="DCD0D7"/>
    <a:srgbClr val="002060"/>
    <a:srgbClr val="2F3242"/>
    <a:srgbClr val="295FFF"/>
    <a:srgbClr val="FFB441"/>
    <a:srgbClr val="709E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54" autoAdjust="0"/>
    <p:restoredTop sz="94660"/>
  </p:normalViewPr>
  <p:slideViewPr>
    <p:cSldViewPr snapToGrid="0">
      <p:cViewPr varScale="1">
        <p:scale>
          <a:sx n="46" d="100"/>
          <a:sy n="46" d="100"/>
        </p:scale>
        <p:origin x="7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447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12.03.2024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12.03.2024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12.03.2024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6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8290" y="2660821"/>
            <a:ext cx="19965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№181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07957" y="4330751"/>
            <a:ext cx="93800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2F3242"/>
                </a:solidFill>
              </a:rPr>
              <a:t>Читання. </a:t>
            </a:r>
            <a:r>
              <a:rPr lang="ru-RU" sz="4000" b="1" dirty="0" err="1">
                <a:solidFill>
                  <a:srgbClr val="2F3242"/>
                </a:solidFill>
              </a:rPr>
              <a:t>Закріплення</a:t>
            </a:r>
            <a:r>
              <a:rPr lang="ru-RU" sz="4000" b="1" dirty="0">
                <a:solidFill>
                  <a:srgbClr val="2F3242"/>
                </a:solidFill>
              </a:rPr>
              <a:t> </a:t>
            </a:r>
            <a:r>
              <a:rPr lang="ru-RU" sz="4000" b="1" dirty="0" err="1">
                <a:solidFill>
                  <a:srgbClr val="2F3242"/>
                </a:solidFill>
              </a:rPr>
              <a:t>звукових</a:t>
            </a:r>
            <a:r>
              <a:rPr lang="ru-RU" sz="4000" b="1" dirty="0">
                <a:solidFill>
                  <a:srgbClr val="2F3242"/>
                </a:solidFill>
              </a:rPr>
              <a:t> </a:t>
            </a:r>
            <a:r>
              <a:rPr lang="ru-RU" sz="4000" b="1" dirty="0" err="1">
                <a:solidFill>
                  <a:srgbClr val="2F3242"/>
                </a:solidFill>
              </a:rPr>
              <a:t>значень</a:t>
            </a:r>
            <a:r>
              <a:rPr lang="ru-RU" sz="4000" b="1" dirty="0">
                <a:solidFill>
                  <a:srgbClr val="2F3242"/>
                </a:solidFill>
              </a:rPr>
              <a:t> </a:t>
            </a:r>
            <a:r>
              <a:rPr lang="ru-RU" sz="4000" b="1" dirty="0" err="1">
                <a:solidFill>
                  <a:srgbClr val="2F3242"/>
                </a:solidFill>
              </a:rPr>
              <a:t>вивчених</a:t>
            </a:r>
            <a:r>
              <a:rPr lang="ru-RU" sz="4000" b="1" dirty="0">
                <a:solidFill>
                  <a:srgbClr val="2F3242"/>
                </a:solidFill>
              </a:rPr>
              <a:t> букв. </a:t>
            </a:r>
            <a:r>
              <a:rPr lang="ru-RU" sz="4000" b="1" dirty="0" err="1">
                <a:solidFill>
                  <a:srgbClr val="2F3242"/>
                </a:solidFill>
              </a:rPr>
              <a:t>Словникові</a:t>
            </a:r>
            <a:r>
              <a:rPr lang="ru-RU" sz="4000" b="1" dirty="0">
                <a:solidFill>
                  <a:srgbClr val="2F3242"/>
                </a:solidFill>
              </a:rPr>
              <a:t> </a:t>
            </a:r>
            <a:r>
              <a:rPr lang="ru-RU" sz="4000" b="1" dirty="0" err="1">
                <a:solidFill>
                  <a:srgbClr val="2F3242"/>
                </a:solidFill>
              </a:rPr>
              <a:t>вправи</a:t>
            </a:r>
            <a:r>
              <a:rPr lang="ru-RU" sz="4000" b="1" dirty="0">
                <a:solidFill>
                  <a:srgbClr val="2F3242"/>
                </a:solidFill>
              </a:rPr>
              <a:t>. </a:t>
            </a:r>
            <a:r>
              <a:rPr lang="ru-RU" sz="4000" b="1" dirty="0" err="1">
                <a:solidFill>
                  <a:srgbClr val="2F3242"/>
                </a:solidFill>
              </a:rPr>
              <a:t>Скоромовки</a:t>
            </a:r>
            <a:r>
              <a:rPr lang="ru-RU" sz="4000" b="1" dirty="0">
                <a:solidFill>
                  <a:srgbClr val="2F3242"/>
                </a:solidFill>
              </a:rPr>
              <a:t>. </a:t>
            </a:r>
            <a:r>
              <a:rPr lang="ru-RU" sz="4000" b="1" dirty="0" err="1">
                <a:solidFill>
                  <a:srgbClr val="2F3242"/>
                </a:solidFill>
              </a:rPr>
              <a:t>Опрацювання</a:t>
            </a:r>
            <a:r>
              <a:rPr lang="ru-RU" sz="4000" b="1" dirty="0">
                <a:solidFill>
                  <a:srgbClr val="2F3242"/>
                </a:solidFill>
              </a:rPr>
              <a:t> тексту «</a:t>
            </a:r>
            <a:r>
              <a:rPr lang="ru-RU" sz="4000" b="1" dirty="0" err="1">
                <a:solidFill>
                  <a:srgbClr val="2F3242"/>
                </a:solidFill>
              </a:rPr>
              <a:t>Фунікулер</a:t>
            </a:r>
            <a:r>
              <a:rPr lang="ru-RU" sz="4000" b="1" dirty="0">
                <a:solidFill>
                  <a:srgbClr val="2F3242"/>
                </a:solidFill>
              </a:rPr>
              <a:t> у </a:t>
            </a:r>
            <a:r>
              <a:rPr lang="ru-RU" sz="4000" b="1" dirty="0" err="1">
                <a:solidFill>
                  <a:srgbClr val="2F3242"/>
                </a:solidFill>
              </a:rPr>
              <a:t>Києві</a:t>
            </a:r>
            <a:r>
              <a:rPr lang="ru-RU" sz="4000" b="1" dirty="0">
                <a:solidFill>
                  <a:srgbClr val="2F3242"/>
                </a:solidFill>
              </a:rPr>
              <a:t>»</a:t>
            </a:r>
            <a:endParaRPr lang="uk-UA" sz="4000" b="1" dirty="0">
              <a:solidFill>
                <a:srgbClr val="2F324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106" y="-6920"/>
            <a:ext cx="2402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Українська мова (навчання грамоти) 1 клас</a:t>
            </a:r>
          </a:p>
        </p:txBody>
      </p:sp>
      <p:pic>
        <p:nvPicPr>
          <p:cNvPr id="8" name="Picture 2" descr="Картинки про букву Ф детям — учим русский алфави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07" y="-6920"/>
            <a:ext cx="6092269" cy="461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1502" y="1713174"/>
            <a:ext cx="96303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5000" dirty="0"/>
              <a:t>Прочитайте заголовок та </a:t>
            </a:r>
            <a:r>
              <a:rPr lang="ru-RU" sz="5000" dirty="0" err="1"/>
              <a:t>зробіть</a:t>
            </a:r>
            <a:r>
              <a:rPr lang="ru-RU" sz="5000" dirty="0"/>
              <a:t> </a:t>
            </a:r>
            <a:r>
              <a:rPr lang="ru-RU" sz="5000" dirty="0" err="1"/>
              <a:t>передбачення</a:t>
            </a:r>
            <a:r>
              <a:rPr lang="ru-RU" sz="5000" dirty="0"/>
              <a:t> за ним.</a:t>
            </a:r>
          </a:p>
        </p:txBody>
      </p: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6525" y="492702"/>
            <a:ext cx="8732066" cy="50203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Вправа «Передбачення»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0" t="13004" r="14959" b="6936"/>
          <a:stretch/>
        </p:blipFill>
        <p:spPr>
          <a:xfrm>
            <a:off x="9723317" y="4062828"/>
            <a:ext cx="2355274" cy="2669309"/>
          </a:xfrm>
          <a:prstGeom prst="rect">
            <a:avLst/>
          </a:prstGeom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110752" y="564515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76" y="4204044"/>
            <a:ext cx="3985583" cy="2386878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513" y="4197150"/>
            <a:ext cx="3656947" cy="2393772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76044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Вправа</a:t>
            </a:r>
            <a:r>
              <a:rPr lang="ru-RU" sz="2000" b="1" dirty="0">
                <a:solidFill>
                  <a:schemeClr val="bg1"/>
                </a:solidFill>
              </a:rPr>
              <a:t> «</a:t>
            </a:r>
            <a:r>
              <a:rPr lang="ru-RU" sz="2000" b="1" dirty="0" err="1">
                <a:solidFill>
                  <a:schemeClr val="bg1"/>
                </a:solidFill>
              </a:rPr>
              <a:t>Продовжте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речення</a:t>
            </a:r>
            <a:r>
              <a:rPr lang="ru-RU" sz="2000" b="1" dirty="0">
                <a:solidFill>
                  <a:schemeClr val="bg1"/>
                </a:solidFill>
              </a:rPr>
              <a:t>»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924" y="2358895"/>
            <a:ext cx="2657475" cy="42862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3165" y="1224199"/>
            <a:ext cx="91301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4000" dirty="0"/>
              <a:t>Одна з </a:t>
            </a:r>
            <a:r>
              <a:rPr lang="ru-RU" sz="4000" dirty="0" err="1"/>
              <a:t>найвищих</a:t>
            </a:r>
            <a:r>
              <a:rPr lang="ru-RU" sz="4000" dirty="0"/>
              <a:t> </a:t>
            </a:r>
            <a:r>
              <a:rPr lang="ru-RU" sz="4000" dirty="0" err="1"/>
              <a:t>точок</a:t>
            </a:r>
            <a:r>
              <a:rPr lang="ru-RU" sz="4000" dirty="0"/>
              <a:t> </a:t>
            </a:r>
            <a:r>
              <a:rPr lang="ru-RU" sz="4000" dirty="0" err="1"/>
              <a:t>Києва</a:t>
            </a:r>
            <a:r>
              <a:rPr lang="ru-RU" sz="4000" dirty="0"/>
              <a:t> — </a:t>
            </a:r>
            <a:r>
              <a:rPr lang="ru-RU" sz="4000" dirty="0" err="1"/>
              <a:t>це</a:t>
            </a:r>
            <a:r>
              <a:rPr lang="ru-RU" sz="4000" dirty="0"/>
              <a:t>... 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4000" dirty="0"/>
              <a:t>Перший </a:t>
            </a:r>
            <a:r>
              <a:rPr lang="ru-RU" sz="4000" dirty="0" err="1"/>
              <a:t>електричний</a:t>
            </a:r>
            <a:r>
              <a:rPr lang="ru-RU" sz="4000" dirty="0"/>
              <a:t> </a:t>
            </a:r>
            <a:r>
              <a:rPr lang="ru-RU" sz="4000" dirty="0" err="1"/>
              <a:t>підйомник</a:t>
            </a:r>
            <a:r>
              <a:rPr lang="ru-RU" sz="4000" dirty="0"/>
              <a:t> — </a:t>
            </a:r>
            <a:r>
              <a:rPr lang="ru-RU" sz="4000" dirty="0" err="1"/>
              <a:t>це</a:t>
            </a:r>
            <a:r>
              <a:rPr lang="ru-RU" sz="4000" dirty="0"/>
              <a:t>... 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4000" dirty="0" err="1"/>
              <a:t>Залюбки</a:t>
            </a:r>
            <a:r>
              <a:rPr lang="ru-RU" sz="4000" dirty="0"/>
              <a:t> </a:t>
            </a:r>
            <a:r>
              <a:rPr lang="ru-RU" sz="4000" dirty="0" err="1"/>
              <a:t>цим</a:t>
            </a:r>
            <a:r>
              <a:rPr lang="ru-RU" sz="4000" dirty="0"/>
              <a:t> транспортом </a:t>
            </a:r>
            <a:r>
              <a:rPr lang="ru-RU" sz="4000" dirty="0" err="1"/>
              <a:t>користуються</a:t>
            </a:r>
            <a:r>
              <a:rPr lang="ru-RU" sz="4000" dirty="0"/>
              <a:t>... 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4000" dirty="0"/>
              <a:t>Люди </a:t>
            </a:r>
            <a:r>
              <a:rPr lang="ru-RU" sz="4000" dirty="0" err="1"/>
              <a:t>піднімаються</a:t>
            </a:r>
            <a:r>
              <a:rPr lang="ru-RU" sz="4000" dirty="0"/>
              <a:t> по </a:t>
            </a:r>
            <a:r>
              <a:rPr lang="ru-RU" sz="4000" dirty="0" err="1"/>
              <a:t>крутій</a:t>
            </a:r>
            <a:r>
              <a:rPr lang="ru-RU" sz="4000" dirty="0"/>
              <a:t> </a:t>
            </a:r>
            <a:r>
              <a:rPr lang="ru-RU" sz="4000" dirty="0" err="1"/>
              <a:t>Володимирській</a:t>
            </a:r>
            <a:r>
              <a:rPr lang="ru-RU" sz="4000" dirty="0"/>
              <a:t> </a:t>
            </a:r>
            <a:r>
              <a:rPr lang="ru-RU" sz="4000" dirty="0" err="1"/>
              <a:t>гірці</a:t>
            </a:r>
            <a:r>
              <a:rPr lang="ru-RU" sz="4000" dirty="0"/>
              <a:t> та </a:t>
            </a:r>
            <a:r>
              <a:rPr lang="ru-RU" sz="4000" dirty="0" err="1"/>
              <a:t>милуються</a:t>
            </a:r>
            <a:r>
              <a:rPr lang="ru-RU" sz="4000" dirty="0"/>
              <a:t> </a:t>
            </a:r>
            <a:r>
              <a:rPr lang="ru-RU" sz="4000" dirty="0" err="1"/>
              <a:t>краєвидом</a:t>
            </a:r>
            <a:r>
              <a:rPr lang="ru-RU" sz="4000" dirty="0"/>
              <a:t>... </a:t>
            </a:r>
          </a:p>
        </p:txBody>
      </p:sp>
    </p:spTree>
    <p:extLst>
      <p:ext uri="{BB962C8B-B14F-4D97-AF65-F5344CB8AC3E}">
        <p14:creationId xmlns:p14="http://schemas.microsoft.com/office/powerpoint/2010/main" val="183771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D8E6349D-ACB9-47F5-89CF-188259D5AD04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Ромашка Блума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DED390-A25B-408F-9FA6-9370C84748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18509" r="977" b="24731"/>
          <a:stretch/>
        </p:blipFill>
        <p:spPr>
          <a:xfrm>
            <a:off x="186812" y="1297858"/>
            <a:ext cx="11854391" cy="5324902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0C4E97-092D-47B2-A935-D6A1CA1A13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" t="4691" r="85990" b="72024"/>
          <a:stretch/>
        </p:blipFill>
        <p:spPr>
          <a:xfrm rot="15245765">
            <a:off x="7668937" y="2545916"/>
            <a:ext cx="1229917" cy="13146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CF0AD0D-288A-4C3E-9018-A4912214DD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0" t="4192" r="67972" b="72523"/>
          <a:stretch/>
        </p:blipFill>
        <p:spPr>
          <a:xfrm rot="18144785">
            <a:off x="8337415" y="1835217"/>
            <a:ext cx="1494312" cy="131464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7DE54AD-5DE1-4787-991A-37B392847F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" t="37963" r="79801" b="38752"/>
          <a:stretch/>
        </p:blipFill>
        <p:spPr>
          <a:xfrm rot="698567">
            <a:off x="9238612" y="2322249"/>
            <a:ext cx="1494311" cy="131464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5D4B345-7B18-4426-BF83-BA268E64AF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9" t="47210" r="32326" b="2577"/>
          <a:stretch/>
        </p:blipFill>
        <p:spPr>
          <a:xfrm>
            <a:off x="7606472" y="3836437"/>
            <a:ext cx="3429667" cy="28106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CA74267-AF66-49B4-B599-B3CDB464C6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6" t="1006" r="18226" b="75709"/>
          <a:stretch/>
        </p:blipFill>
        <p:spPr>
          <a:xfrm rot="5207243">
            <a:off x="9305076" y="3179116"/>
            <a:ext cx="1494312" cy="13146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A06DF4-6B9A-414B-A569-2A4BFD92E1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15" t="1120" r="797" b="75595"/>
          <a:stretch/>
        </p:blipFill>
        <p:spPr>
          <a:xfrm rot="9023636">
            <a:off x="8511089" y="3805833"/>
            <a:ext cx="1494311" cy="13146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89BDF3-BA39-465B-B584-C34669BFC0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2" t="26922" r="10080" b="49793"/>
          <a:stretch/>
        </p:blipFill>
        <p:spPr>
          <a:xfrm rot="11102015">
            <a:off x="7580179" y="3500715"/>
            <a:ext cx="1494311" cy="13146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92EE869-9834-4837-9F25-6F8E497159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0" t="10571" r="44668" b="64924"/>
          <a:stretch/>
        </p:blipFill>
        <p:spPr>
          <a:xfrm>
            <a:off x="8507635" y="2845886"/>
            <a:ext cx="1376413" cy="1371600"/>
          </a:xfrm>
          <a:prstGeom prst="ellipse">
            <a:avLst/>
          </a:prstGeom>
        </p:spPr>
      </p:pic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D721D2F1-4117-4281-BBFA-AE1611936B20}"/>
              </a:ext>
            </a:extLst>
          </p:cNvPr>
          <p:cNvSpPr/>
          <p:nvPr/>
        </p:nvSpPr>
        <p:spPr>
          <a:xfrm>
            <a:off x="370217" y="1421580"/>
            <a:ext cx="6341806" cy="646624"/>
          </a:xfrm>
          <a:prstGeom prst="roundRect">
            <a:avLst/>
          </a:prstGeom>
          <a:solidFill>
            <a:srgbClr val="7DFFF3"/>
          </a:solidFill>
          <a:ln w="38100">
            <a:solidFill>
              <a:srgbClr val="09A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i="1" dirty="0">
                <a:solidFill>
                  <a:schemeClr val="tx1"/>
                </a:solidFill>
              </a:rPr>
              <a:t>Просте питання (Що?, Де?, Як?)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Про </a:t>
            </a:r>
            <a:r>
              <a:rPr lang="ru-RU" sz="1600" b="1" dirty="0" err="1">
                <a:solidFill>
                  <a:schemeClr val="tx1"/>
                </a:solidFill>
              </a:rPr>
              <a:t>що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йдеться</a:t>
            </a:r>
            <a:r>
              <a:rPr lang="ru-RU" sz="1600" b="1" dirty="0">
                <a:solidFill>
                  <a:schemeClr val="tx1"/>
                </a:solidFill>
              </a:rPr>
              <a:t> у </a:t>
            </a:r>
            <a:r>
              <a:rPr lang="ru-RU" sz="1600" b="1" dirty="0" err="1">
                <a:solidFill>
                  <a:schemeClr val="tx1"/>
                </a:solidFill>
              </a:rPr>
              <a:t>тексті</a:t>
            </a:r>
            <a:r>
              <a:rPr lang="ru-RU" sz="1600" b="1" dirty="0">
                <a:solidFill>
                  <a:schemeClr val="tx1"/>
                </a:solidFill>
              </a:rPr>
              <a:t>?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613F28F7-113D-4FF1-A229-8B9420CC252A}"/>
              </a:ext>
            </a:extLst>
          </p:cNvPr>
          <p:cNvSpPr/>
          <p:nvPr/>
        </p:nvSpPr>
        <p:spPr>
          <a:xfrm>
            <a:off x="380035" y="2178918"/>
            <a:ext cx="6341806" cy="766760"/>
          </a:xfrm>
          <a:prstGeom prst="roundRect">
            <a:avLst/>
          </a:prstGeom>
          <a:solidFill>
            <a:srgbClr val="FFB8FC"/>
          </a:solidFill>
          <a:ln w="38100">
            <a:solidFill>
              <a:srgbClr val="AF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i="1" dirty="0">
                <a:solidFill>
                  <a:schemeClr val="tx1"/>
                </a:solidFill>
              </a:rPr>
              <a:t>Інтерпретуюче питання (Чому?)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Чим славиться </a:t>
            </a:r>
            <a:r>
              <a:rPr lang="ru-RU" sz="1600" b="1" dirty="0" err="1">
                <a:solidFill>
                  <a:schemeClr val="tx1"/>
                </a:solidFill>
              </a:rPr>
              <a:t>Київ</a:t>
            </a:r>
            <a:r>
              <a:rPr lang="ru-RU" sz="1600" b="1" dirty="0">
                <a:solidFill>
                  <a:schemeClr val="tx1"/>
                </a:solidFill>
              </a:rPr>
              <a:t>?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E25B483B-802B-4286-8D23-16AA1C3F812C}"/>
              </a:ext>
            </a:extLst>
          </p:cNvPr>
          <p:cNvSpPr/>
          <p:nvPr/>
        </p:nvSpPr>
        <p:spPr>
          <a:xfrm>
            <a:off x="385094" y="3059978"/>
            <a:ext cx="6341806" cy="766760"/>
          </a:xfrm>
          <a:prstGeom prst="roundRect">
            <a:avLst/>
          </a:prstGeom>
          <a:solidFill>
            <a:srgbClr val="FFA5A5"/>
          </a:solidFill>
          <a:ln w="38100">
            <a:solidFill>
              <a:srgbClr val="B126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err="1">
                <a:solidFill>
                  <a:schemeClr val="tx1"/>
                </a:solidFill>
              </a:rPr>
              <a:t>Практичне</a:t>
            </a:r>
            <a:r>
              <a:rPr lang="ru-RU" sz="1600" i="1" dirty="0">
                <a:solidFill>
                  <a:schemeClr val="tx1"/>
                </a:solidFill>
              </a:rPr>
              <a:t> </a:t>
            </a:r>
            <a:r>
              <a:rPr lang="ru-RU" sz="1600" i="1" dirty="0" err="1">
                <a:solidFill>
                  <a:schemeClr val="tx1"/>
                </a:solidFill>
              </a:rPr>
              <a:t>питання</a:t>
            </a:r>
            <a:r>
              <a:rPr lang="uk-UA" sz="1600" i="1" dirty="0">
                <a:solidFill>
                  <a:schemeClr val="tx1"/>
                </a:solidFill>
              </a:rPr>
              <a:t> (Як ми можемо …?)</a:t>
            </a:r>
          </a:p>
          <a:p>
            <a:pPr algn="ctr"/>
            <a:r>
              <a:rPr lang="ru-RU" sz="1600" b="1" dirty="0" err="1">
                <a:solidFill>
                  <a:schemeClr val="tx1"/>
                </a:solidFill>
              </a:rPr>
              <a:t>Уявіть</a:t>
            </a:r>
            <a:r>
              <a:rPr lang="ru-RU" sz="1600" b="1" dirty="0">
                <a:solidFill>
                  <a:schemeClr val="tx1"/>
                </a:solidFill>
              </a:rPr>
              <a:t>, </a:t>
            </a:r>
            <a:r>
              <a:rPr lang="ru-RU" sz="1600" b="1" dirty="0" err="1">
                <a:solidFill>
                  <a:schemeClr val="tx1"/>
                </a:solidFill>
              </a:rPr>
              <a:t>що</a:t>
            </a:r>
            <a:r>
              <a:rPr lang="ru-RU" sz="1600" b="1" dirty="0">
                <a:solidFill>
                  <a:schemeClr val="tx1"/>
                </a:solidFill>
              </a:rPr>
              <a:t> до вас </a:t>
            </a:r>
            <a:r>
              <a:rPr lang="ru-RU" sz="1600" b="1" dirty="0" err="1">
                <a:solidFill>
                  <a:schemeClr val="tx1"/>
                </a:solidFill>
              </a:rPr>
              <a:t>завітали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гості</a:t>
            </a:r>
            <a:r>
              <a:rPr lang="ru-RU" sz="1600" b="1" dirty="0">
                <a:solidFill>
                  <a:schemeClr val="tx1"/>
                </a:solidFill>
              </a:rPr>
              <a:t>. Що </a:t>
            </a:r>
            <a:r>
              <a:rPr lang="ru-RU" sz="1600" b="1" dirty="0" err="1">
                <a:solidFill>
                  <a:schemeClr val="tx1"/>
                </a:solidFill>
              </a:rPr>
              <a:t>ви</a:t>
            </a:r>
            <a:r>
              <a:rPr lang="ru-RU" sz="1600" b="1" dirty="0">
                <a:solidFill>
                  <a:schemeClr val="tx1"/>
                </a:solidFill>
              </a:rPr>
              <a:t> покажете у </a:t>
            </a:r>
            <a:r>
              <a:rPr lang="ru-RU" sz="1600" b="1" dirty="0" err="1">
                <a:solidFill>
                  <a:schemeClr val="tx1"/>
                </a:solidFill>
              </a:rPr>
              <a:t>своєму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селі</a:t>
            </a:r>
            <a:r>
              <a:rPr lang="ru-RU" sz="1600" b="1" dirty="0">
                <a:solidFill>
                  <a:schemeClr val="tx1"/>
                </a:solidFill>
              </a:rPr>
              <a:t> (</a:t>
            </a:r>
            <a:r>
              <a:rPr lang="ru-RU" sz="1600" b="1" dirty="0" err="1">
                <a:solidFill>
                  <a:schemeClr val="tx1"/>
                </a:solidFill>
              </a:rPr>
              <a:t>місті</a:t>
            </a:r>
            <a:r>
              <a:rPr lang="ru-RU" sz="1600" b="1" dirty="0">
                <a:solidFill>
                  <a:schemeClr val="tx1"/>
                </a:solidFill>
              </a:rPr>
              <a:t>)? Про </a:t>
            </a:r>
            <a:r>
              <a:rPr lang="ru-RU" sz="1600" b="1" dirty="0" err="1">
                <a:solidFill>
                  <a:schemeClr val="tx1"/>
                </a:solidFill>
              </a:rPr>
              <a:t>що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розповісте</a:t>
            </a:r>
            <a:r>
              <a:rPr lang="ru-RU" sz="1600" b="1" dirty="0">
                <a:solidFill>
                  <a:schemeClr val="tx1"/>
                </a:solidFill>
              </a:rPr>
              <a:t>?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72363C66-71BC-4704-86A7-0AF5CF2310F7}"/>
              </a:ext>
            </a:extLst>
          </p:cNvPr>
          <p:cNvSpPr/>
          <p:nvPr/>
        </p:nvSpPr>
        <p:spPr>
          <a:xfrm>
            <a:off x="392912" y="3951382"/>
            <a:ext cx="6341806" cy="766760"/>
          </a:xfrm>
          <a:prstGeom prst="roundRect">
            <a:avLst/>
          </a:prstGeom>
          <a:solidFill>
            <a:srgbClr val="A8C2FB"/>
          </a:solidFill>
          <a:ln w="38100">
            <a:solidFill>
              <a:srgbClr val="1E51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err="1">
                <a:solidFill>
                  <a:schemeClr val="tx1"/>
                </a:solidFill>
              </a:rPr>
              <a:t>Оціночне</a:t>
            </a:r>
            <a:r>
              <a:rPr lang="ru-RU" sz="1600" i="1" dirty="0">
                <a:solidFill>
                  <a:schemeClr val="tx1"/>
                </a:solidFill>
              </a:rPr>
              <a:t> </a:t>
            </a:r>
            <a:r>
              <a:rPr lang="ru-RU" sz="1600" i="1" dirty="0" err="1">
                <a:solidFill>
                  <a:schemeClr val="tx1"/>
                </a:solidFill>
              </a:rPr>
              <a:t>питання</a:t>
            </a:r>
            <a:r>
              <a:rPr lang="uk-UA" sz="1600" i="1" dirty="0">
                <a:solidFill>
                  <a:schemeClr val="tx1"/>
                </a:solidFill>
              </a:rPr>
              <a:t> (Порівняння)</a:t>
            </a:r>
          </a:p>
          <a:p>
            <a:pPr algn="ctr"/>
            <a:r>
              <a:rPr lang="ru-RU" sz="1600" b="1" dirty="0" err="1">
                <a:solidFill>
                  <a:schemeClr val="tx1"/>
                </a:solidFill>
              </a:rPr>
              <a:t>Чому</a:t>
            </a:r>
            <a:r>
              <a:rPr lang="ru-RU" sz="1600" b="1" dirty="0">
                <a:solidFill>
                  <a:schemeClr val="tx1"/>
                </a:solidFill>
              </a:rPr>
              <a:t> люди </a:t>
            </a:r>
            <a:r>
              <a:rPr lang="ru-RU" sz="1600" b="1" dirty="0" err="1">
                <a:solidFill>
                  <a:schemeClr val="tx1"/>
                </a:solidFill>
              </a:rPr>
              <a:t>піднімаються</a:t>
            </a:r>
            <a:r>
              <a:rPr lang="ru-RU" sz="1600" b="1" dirty="0">
                <a:solidFill>
                  <a:schemeClr val="tx1"/>
                </a:solidFill>
              </a:rPr>
              <a:t> на </a:t>
            </a:r>
            <a:r>
              <a:rPr lang="ru-RU" sz="1600" b="1" dirty="0" err="1">
                <a:solidFill>
                  <a:schemeClr val="tx1"/>
                </a:solidFill>
              </a:rPr>
              <a:t>Володимирську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гірку</a:t>
            </a:r>
            <a:r>
              <a:rPr lang="ru-RU" sz="1600" b="1" dirty="0">
                <a:solidFill>
                  <a:schemeClr val="tx1"/>
                </a:solidFill>
              </a:rPr>
              <a:t>?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7" name="Прямокутник: округлені кути 26">
            <a:extLst>
              <a:ext uri="{FF2B5EF4-FFF2-40B4-BE49-F238E27FC236}">
                <a16:creationId xmlns:a16="http://schemas.microsoft.com/office/drawing/2014/main" id="{43310747-E73E-4888-B113-613646167159}"/>
              </a:ext>
            </a:extLst>
          </p:cNvPr>
          <p:cNvSpPr/>
          <p:nvPr/>
        </p:nvSpPr>
        <p:spPr>
          <a:xfrm>
            <a:off x="390287" y="4819341"/>
            <a:ext cx="6341806" cy="766760"/>
          </a:xfrm>
          <a:prstGeom prst="roundRect">
            <a:avLst/>
          </a:prstGeom>
          <a:solidFill>
            <a:srgbClr val="FFE281"/>
          </a:solidFill>
          <a:ln w="38100">
            <a:solidFill>
              <a:srgbClr val="BA8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err="1">
                <a:solidFill>
                  <a:schemeClr val="tx1"/>
                </a:solidFill>
              </a:rPr>
              <a:t>Творче</a:t>
            </a:r>
            <a:r>
              <a:rPr lang="ru-RU" sz="1600" i="1" dirty="0">
                <a:solidFill>
                  <a:schemeClr val="tx1"/>
                </a:solidFill>
              </a:rPr>
              <a:t> </a:t>
            </a:r>
            <a:r>
              <a:rPr lang="ru-RU" sz="1600" i="1" dirty="0" err="1">
                <a:solidFill>
                  <a:schemeClr val="tx1"/>
                </a:solidFill>
              </a:rPr>
              <a:t>питання</a:t>
            </a:r>
            <a:r>
              <a:rPr lang="uk-UA" sz="1600" i="1" dirty="0">
                <a:solidFill>
                  <a:schemeClr val="tx1"/>
                </a:solidFill>
              </a:rPr>
              <a:t> (З часткою «б»)</a:t>
            </a:r>
          </a:p>
          <a:p>
            <a:pPr algn="ctr"/>
            <a:r>
              <a:rPr lang="ru-RU" sz="1600" b="1" dirty="0" err="1">
                <a:solidFill>
                  <a:schemeClr val="tx1"/>
                </a:solidFill>
              </a:rPr>
              <a:t>Звідки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найкраще</a:t>
            </a:r>
            <a:r>
              <a:rPr lang="ru-RU" sz="1600" b="1" dirty="0">
                <a:solidFill>
                  <a:schemeClr val="tx1"/>
                </a:solidFill>
              </a:rPr>
              <a:t> видно </a:t>
            </a:r>
            <a:r>
              <a:rPr lang="ru-RU" sz="1600" b="1" dirty="0" err="1">
                <a:solidFill>
                  <a:schemeClr val="tx1"/>
                </a:solidFill>
              </a:rPr>
              <a:t>краєвиди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міста</a:t>
            </a:r>
            <a:r>
              <a:rPr lang="ru-RU" sz="1600" b="1" dirty="0">
                <a:solidFill>
                  <a:schemeClr val="tx1"/>
                </a:solidFill>
              </a:rPr>
              <a:t>?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8" name="Прямокутник: округлені кути 27">
            <a:extLst>
              <a:ext uri="{FF2B5EF4-FFF2-40B4-BE49-F238E27FC236}">
                <a16:creationId xmlns:a16="http://schemas.microsoft.com/office/drawing/2014/main" id="{61D6D4BF-55A8-4F6F-97C9-2317495EA3FD}"/>
              </a:ext>
            </a:extLst>
          </p:cNvPr>
          <p:cNvSpPr/>
          <p:nvPr/>
        </p:nvSpPr>
        <p:spPr>
          <a:xfrm>
            <a:off x="390287" y="5691435"/>
            <a:ext cx="6341806" cy="766760"/>
          </a:xfrm>
          <a:prstGeom prst="roundRect">
            <a:avLst/>
          </a:prstGeom>
          <a:solidFill>
            <a:srgbClr val="74FFBC"/>
          </a:solidFill>
          <a:ln w="38100">
            <a:solidFill>
              <a:srgbClr val="0FB3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err="1">
                <a:solidFill>
                  <a:schemeClr val="tx1"/>
                </a:solidFill>
              </a:rPr>
              <a:t>Уточнююче</a:t>
            </a:r>
            <a:r>
              <a:rPr lang="ru-RU" sz="1600" i="1" dirty="0">
                <a:solidFill>
                  <a:schemeClr val="tx1"/>
                </a:solidFill>
              </a:rPr>
              <a:t> </a:t>
            </a:r>
            <a:r>
              <a:rPr lang="ru-RU" sz="1600" i="1" dirty="0" err="1">
                <a:solidFill>
                  <a:schemeClr val="tx1"/>
                </a:solidFill>
              </a:rPr>
              <a:t>питання</a:t>
            </a:r>
            <a:r>
              <a:rPr lang="uk-UA" sz="1600" i="1" dirty="0">
                <a:solidFill>
                  <a:schemeClr val="tx1"/>
                </a:solidFill>
              </a:rPr>
              <a:t> (Наскільки я зрозумів …) 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Я </a:t>
            </a:r>
            <a:r>
              <a:rPr lang="ru-RU" sz="1600" b="1" dirty="0" err="1">
                <a:solidFill>
                  <a:schemeClr val="tx1"/>
                </a:solidFill>
              </a:rPr>
              <a:t>можу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помилитися</a:t>
            </a:r>
            <a:r>
              <a:rPr lang="ru-RU" sz="1600" b="1" dirty="0">
                <a:solidFill>
                  <a:schemeClr val="tx1"/>
                </a:solidFill>
              </a:rPr>
              <a:t>, але, </a:t>
            </a:r>
            <a:r>
              <a:rPr lang="ru-RU" sz="1600" b="1" dirty="0" err="1">
                <a:solidFill>
                  <a:schemeClr val="tx1"/>
                </a:solidFill>
              </a:rPr>
              <a:t>здається</a:t>
            </a:r>
            <a:r>
              <a:rPr lang="ru-RU" sz="1600" b="1" dirty="0">
                <a:solidFill>
                  <a:schemeClr val="tx1"/>
                </a:solidFill>
              </a:rPr>
              <a:t>, в </a:t>
            </a:r>
            <a:r>
              <a:rPr lang="ru-RU" sz="1600" b="1" dirty="0" err="1">
                <a:solidFill>
                  <a:schemeClr val="tx1"/>
                </a:solidFill>
              </a:rPr>
              <a:t>тексті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йдеться</a:t>
            </a:r>
            <a:r>
              <a:rPr lang="ru-RU" sz="1600" b="1" dirty="0">
                <a:solidFill>
                  <a:schemeClr val="tx1"/>
                </a:solidFill>
              </a:rPr>
              <a:t> про транспорт?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2" name="Дата 1">
            <a:extLst>
              <a:ext uri="{FF2B5EF4-FFF2-40B4-BE49-F238E27FC236}">
                <a16:creationId xmlns:a16="http://schemas.microsoft.com/office/drawing/2014/main" id="{3A24749E-790F-4192-B1DD-59E06FDF1B6F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13D9FB-4A49-47B1-88E3-77C0BD3F1366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61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Відокремлені члени речення - це що таке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94" y="3597914"/>
            <a:ext cx="2737873" cy="311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330724" y="405926"/>
            <a:ext cx="8732066" cy="588812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Підготуйся читати самостійно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4702" y="828574"/>
            <a:ext cx="6206171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0000" b="1" dirty="0">
                <a:ln w="0"/>
                <a:solidFill>
                  <a:srgbClr val="2F3242"/>
                </a:solidFill>
                <a:cs typeface="Arial" panose="020B0604020202020204" pitchFamily="34" charset="0"/>
              </a:rPr>
              <a:t>фунікулер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77267" y="3067942"/>
            <a:ext cx="6919035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0000" b="1" dirty="0">
                <a:ln w="0"/>
                <a:solidFill>
                  <a:srgbClr val="2F3242"/>
                </a:solidFill>
                <a:cs typeface="Arial" panose="020B0604020202020204" pitchFamily="34" charset="0"/>
              </a:rPr>
              <a:t>залюбки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22392" y="5226784"/>
            <a:ext cx="7993652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0000" b="1" dirty="0">
                <a:ln w="0"/>
                <a:solidFill>
                  <a:srgbClr val="2F3242"/>
                </a:solidFill>
                <a:cs typeface="Arial" panose="020B0604020202020204" pitchFamily="34" charset="0"/>
              </a:rPr>
              <a:t>транспорт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03836" y="3997470"/>
            <a:ext cx="8142074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0000" b="1" dirty="0">
                <a:ln w="0"/>
                <a:solidFill>
                  <a:srgbClr val="2F3242"/>
                </a:solidFill>
                <a:cs typeface="Arial" panose="020B0604020202020204" pitchFamily="34" charset="0"/>
              </a:rPr>
              <a:t>підйомник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39394" y="1904406"/>
            <a:ext cx="7083442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0000" b="1" dirty="0">
                <a:ln w="0"/>
                <a:solidFill>
                  <a:srgbClr val="2F3242"/>
                </a:solidFill>
                <a:cs typeface="Arial" panose="020B0604020202020204" pitchFamily="34" charset="0"/>
              </a:rPr>
              <a:t>стародавній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925357" y="1275685"/>
            <a:ext cx="6159062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0000" b="1" dirty="0">
                <a:ln w="0"/>
                <a:solidFill>
                  <a:srgbClr val="2F3242"/>
                </a:solidFill>
                <a:cs typeface="Arial" panose="020B0604020202020204" pitchFamily="34" charset="0"/>
              </a:rPr>
              <a:t>площа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47359" y="3710233"/>
            <a:ext cx="8465180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0000" b="1" dirty="0" err="1">
                <a:ln w="0"/>
                <a:solidFill>
                  <a:srgbClr val="2F3242"/>
                </a:solidFill>
                <a:cs typeface="Arial" panose="020B0604020202020204" pitchFamily="34" charset="0"/>
              </a:rPr>
              <a:t>гірці</a:t>
            </a:r>
            <a:endParaRPr lang="uk-UA" sz="10000" b="1" dirty="0">
              <a:ln w="0"/>
              <a:solidFill>
                <a:srgbClr val="2F3242"/>
              </a:solidFill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24110" y="2480919"/>
            <a:ext cx="6041157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0000" b="1" dirty="0">
                <a:ln w="0"/>
                <a:solidFill>
                  <a:srgbClr val="2F3242"/>
                </a:solidFill>
                <a:cs typeface="Arial" panose="020B0604020202020204" pitchFamily="34" charset="0"/>
              </a:rPr>
              <a:t>рухається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368593" y="706585"/>
            <a:ext cx="7740530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0000" b="1" dirty="0">
                <a:ln w="0"/>
                <a:solidFill>
                  <a:srgbClr val="2F3242"/>
                </a:solidFill>
                <a:cs typeface="Arial" panose="020B0604020202020204" pitchFamily="34" charset="0"/>
              </a:rPr>
              <a:t>рейки</a:t>
            </a:r>
          </a:p>
        </p:txBody>
      </p:sp>
    </p:spTree>
    <p:extLst>
      <p:ext uri="{BB962C8B-B14F-4D97-AF65-F5344CB8AC3E}">
        <p14:creationId xmlns:p14="http://schemas.microsoft.com/office/powerpoint/2010/main" val="428423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Гра «Конструктори або  Склади слова»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547243" y="1228140"/>
            <a:ext cx="51743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uk-UA" sz="4500" b="1" dirty="0">
                <a:solidFill>
                  <a:srgbClr val="002060"/>
                </a:solidFill>
              </a:rPr>
              <a:t>З букв слова </a:t>
            </a:r>
            <a:r>
              <a:rPr lang="uk-UA" sz="4500" b="1" dirty="0">
                <a:solidFill>
                  <a:srgbClr val="FF0000"/>
                </a:solidFill>
              </a:rPr>
              <a:t>фунікулер</a:t>
            </a:r>
          </a:p>
          <a:p>
            <a:pPr lvl="1" algn="ctr"/>
            <a:r>
              <a:rPr lang="uk-UA" sz="4500" b="1" dirty="0" err="1">
                <a:solidFill>
                  <a:srgbClr val="002060"/>
                </a:solidFill>
              </a:rPr>
              <a:t>утворіть</a:t>
            </a:r>
            <a:r>
              <a:rPr lang="uk-UA" sz="4500" b="1" dirty="0">
                <a:solidFill>
                  <a:srgbClr val="002060"/>
                </a:solidFill>
              </a:rPr>
              <a:t> нові слова.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114800" y="4964441"/>
            <a:ext cx="783810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3500" b="1" dirty="0">
                <a:solidFill>
                  <a:srgbClr val="002060"/>
                </a:solidFill>
              </a:rPr>
              <a:t>Фен, </a:t>
            </a:r>
            <a:r>
              <a:rPr lang="ru-RU" sz="3500" b="1" dirty="0" err="1">
                <a:solidFill>
                  <a:srgbClr val="002060"/>
                </a:solidFill>
              </a:rPr>
              <a:t>рік</a:t>
            </a:r>
            <a:r>
              <a:rPr lang="ru-RU" sz="3500" b="1" dirty="0">
                <a:solidFill>
                  <a:srgbClr val="002060"/>
                </a:solidFill>
              </a:rPr>
              <a:t>, </a:t>
            </a:r>
            <a:r>
              <a:rPr lang="ru-RU" sz="3500" b="1" dirty="0" err="1">
                <a:solidFill>
                  <a:srgbClr val="002060"/>
                </a:solidFill>
              </a:rPr>
              <a:t>кір</a:t>
            </a:r>
            <a:r>
              <a:rPr lang="ru-RU" sz="3500" b="1" dirty="0">
                <a:solidFill>
                  <a:srgbClr val="002060"/>
                </a:solidFill>
              </a:rPr>
              <a:t>, </a:t>
            </a:r>
            <a:r>
              <a:rPr lang="ru-RU" sz="3500" b="1" dirty="0" err="1">
                <a:solidFill>
                  <a:srgbClr val="002060"/>
                </a:solidFill>
              </a:rPr>
              <a:t>кефір</a:t>
            </a:r>
            <a:r>
              <a:rPr lang="ru-RU" sz="3500" b="1" dirty="0">
                <a:solidFill>
                  <a:srgbClr val="002060"/>
                </a:solidFill>
              </a:rPr>
              <a:t>, </a:t>
            </a:r>
            <a:r>
              <a:rPr lang="ru-RU" sz="3500" b="1" dirty="0" err="1">
                <a:solidFill>
                  <a:srgbClr val="002060"/>
                </a:solidFill>
              </a:rPr>
              <a:t>фін</a:t>
            </a:r>
            <a:r>
              <a:rPr lang="ru-RU" sz="3500" b="1" dirty="0">
                <a:solidFill>
                  <a:srgbClr val="002060"/>
                </a:solidFill>
              </a:rPr>
              <a:t>, </a:t>
            </a:r>
            <a:r>
              <a:rPr lang="ru-RU" sz="3500" b="1" dirty="0" err="1">
                <a:solidFill>
                  <a:srgbClr val="002060"/>
                </a:solidFill>
              </a:rPr>
              <a:t>ефір</a:t>
            </a:r>
            <a:r>
              <a:rPr lang="ru-RU" sz="3500" b="1" dirty="0">
                <a:solidFill>
                  <a:srgbClr val="002060"/>
                </a:solidFill>
              </a:rPr>
              <a:t> …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14" y="2063931"/>
            <a:ext cx="3770371" cy="4608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971" y="1117474"/>
            <a:ext cx="3706091" cy="37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7527" y="973890"/>
            <a:ext cx="1048818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9000" b="1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                 Шукає жолуді …</a:t>
            </a:r>
          </a:p>
          <a:p>
            <a:pPr algn="just"/>
            <a:r>
              <a:rPr lang="uk-UA" sz="9000" b="1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У вітальні стоїть червоний …</a:t>
            </a:r>
            <a:endParaRPr lang="uk-UA" sz="9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9219" name="Picture 3" descr="C:\Users\пк\Desktop\КАРТИНКИ\діти картинки\хлопчики та дівчатка\bf6e6606f1843ca5a40d6571f27f01a3.jpg"/>
          <p:cNvPicPr>
            <a:picLocks noChangeAspect="1" noChangeArrowheads="1"/>
          </p:cNvPicPr>
          <p:nvPr/>
        </p:nvPicPr>
        <p:blipFill rotWithShape="1">
          <a:blip r:embed="rId2" cstate="print"/>
          <a:srcRect r="2722" b="1256"/>
          <a:stretch/>
        </p:blipFill>
        <p:spPr bwMode="auto">
          <a:xfrm flipH="1">
            <a:off x="10031506" y="3570160"/>
            <a:ext cx="2023730" cy="3163202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3323170" y="462666"/>
            <a:ext cx="8732066" cy="67392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Вправа "Додай </a:t>
            </a:r>
            <a:r>
              <a:rPr lang="ru-RU" sz="2000" b="1" dirty="0" err="1">
                <a:solidFill>
                  <a:schemeClr val="bg1"/>
                </a:solidFill>
              </a:rPr>
              <a:t>останнє</a:t>
            </a:r>
            <a:r>
              <a:rPr lang="ru-RU" sz="2000" b="1" dirty="0">
                <a:solidFill>
                  <a:schemeClr val="bg1"/>
                </a:solidFill>
              </a:rPr>
              <a:t> слово"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0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2" descr="Купити Кольорове Тимчасове Тату Квіти акварель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7" t="7022" r="9239" b="14089"/>
          <a:stretch/>
        </p:blipFill>
        <p:spPr bwMode="auto">
          <a:xfrm>
            <a:off x="397527" y="4996428"/>
            <a:ext cx="1640541" cy="158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10628" t="10078" r="12510" b="6000"/>
          <a:stretch/>
        </p:blipFill>
        <p:spPr>
          <a:xfrm>
            <a:off x="2532141" y="4073357"/>
            <a:ext cx="1320871" cy="1442175"/>
          </a:xfrm>
          <a:prstGeom prst="rect">
            <a:avLst/>
          </a:prstGeom>
        </p:spPr>
      </p:pic>
      <p:pic>
        <p:nvPicPr>
          <p:cNvPr id="3" name="Picture 2" descr="кабан PNG и картинки пнг | рисунок Векторы и PSD | Бесплатная загрузка на  Png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601" y="4794445"/>
            <a:ext cx="1788736" cy="178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расный диван в интерьере: 100 потрясающих фото и идей оформлени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899" y="5304194"/>
            <a:ext cx="2418330" cy="127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Помидор: состав, полезные и вредные свойства, виды помидоров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467" y="3885771"/>
            <a:ext cx="1291341" cy="129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/>
          <a:srcRect t="12879" b="13979"/>
          <a:stretch/>
        </p:blipFill>
        <p:spPr>
          <a:xfrm>
            <a:off x="5942728" y="4114032"/>
            <a:ext cx="1206404" cy="882396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7969624" y="1757082"/>
            <a:ext cx="521843" cy="32393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1028" idx="0"/>
          </p:cNvCxnSpPr>
          <p:nvPr/>
        </p:nvCxnSpPr>
        <p:spPr>
          <a:xfrm flipH="1">
            <a:off x="5246064" y="3053442"/>
            <a:ext cx="4319034" cy="22507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57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4392" r="12196" b="4588"/>
          <a:stretch/>
        </p:blipFill>
        <p:spPr>
          <a:xfrm>
            <a:off x="4575033" y="4290366"/>
            <a:ext cx="1661415" cy="215930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7527" y="973890"/>
            <a:ext cx="104881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9000" b="1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Лежить у шафі скляна</a:t>
            </a:r>
            <a:r>
              <a:rPr lang="uk-UA" sz="9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uk-UA" sz="9000" b="1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…</a:t>
            </a:r>
          </a:p>
          <a:p>
            <a:pPr algn="just"/>
            <a:r>
              <a:rPr lang="uk-UA" sz="9000" b="1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Цвітом укрилась вишнева …</a:t>
            </a:r>
            <a:endParaRPr lang="uk-UA" sz="9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9219" name="Picture 3" descr="C:\Users\пк\Desktop\КАРТИНКИ\діти картинки\хлопчики та дівчатка\bf6e6606f1843ca5a40d6571f27f01a3.jpg"/>
          <p:cNvPicPr>
            <a:picLocks noChangeAspect="1" noChangeArrowheads="1"/>
          </p:cNvPicPr>
          <p:nvPr/>
        </p:nvPicPr>
        <p:blipFill rotWithShape="1">
          <a:blip r:embed="rId3" cstate="print"/>
          <a:srcRect r="2722" b="1256"/>
          <a:stretch/>
        </p:blipFill>
        <p:spPr bwMode="auto">
          <a:xfrm flipH="1">
            <a:off x="10031506" y="3570160"/>
            <a:ext cx="2023730" cy="3163202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3323170" y="462666"/>
            <a:ext cx="8732066" cy="67392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Вправа "Додай </a:t>
            </a:r>
            <a:r>
              <a:rPr lang="ru-RU" sz="2000" b="1" dirty="0" err="1">
                <a:solidFill>
                  <a:schemeClr val="bg1"/>
                </a:solidFill>
              </a:rPr>
              <a:t>останнє</a:t>
            </a:r>
            <a:r>
              <a:rPr lang="ru-RU" sz="2000" b="1" dirty="0">
                <a:solidFill>
                  <a:schemeClr val="bg1"/>
                </a:solidFill>
              </a:rPr>
              <a:t> слово"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0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5641620" y="3436421"/>
            <a:ext cx="3997799" cy="14067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515" y="5370020"/>
            <a:ext cx="2067485" cy="13633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3213" t="3648" r="10187" b="1607"/>
          <a:stretch/>
        </p:blipFill>
        <p:spPr>
          <a:xfrm>
            <a:off x="2829387" y="4747475"/>
            <a:ext cx="1452282" cy="1823656"/>
          </a:xfrm>
          <a:prstGeom prst="rect">
            <a:avLst/>
          </a:prstGeom>
        </p:spPr>
      </p:pic>
      <p:pic>
        <p:nvPicPr>
          <p:cNvPr id="3076" name="Picture 4" descr="Качели рисунок (63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448" y="4843176"/>
            <a:ext cx="1906070" cy="189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26157" t="11573" r="19882" b="7079"/>
          <a:stretch/>
        </p:blipFill>
        <p:spPr>
          <a:xfrm>
            <a:off x="8331147" y="4747475"/>
            <a:ext cx="1485934" cy="1485934"/>
          </a:xfrm>
          <a:prstGeom prst="rect">
            <a:avLst/>
          </a:prstGeom>
        </p:spPr>
      </p:pic>
      <p:cxnSp>
        <p:nvCxnSpPr>
          <p:cNvPr id="25" name="Прямая со стрелкой 24"/>
          <p:cNvCxnSpPr>
            <a:cxnSpLocks/>
          </p:cNvCxnSpPr>
          <p:nvPr/>
        </p:nvCxnSpPr>
        <p:spPr>
          <a:xfrm flipH="1">
            <a:off x="1496291" y="2154581"/>
            <a:ext cx="6834857" cy="34010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55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7527" y="973890"/>
            <a:ext cx="1119383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9000" b="1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Зацвітає у полі червоний …</a:t>
            </a:r>
          </a:p>
          <a:p>
            <a:pPr algn="ctr"/>
            <a:r>
              <a:rPr lang="uk-UA" sz="9000" b="1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Задки ходить зелений</a:t>
            </a:r>
            <a:r>
              <a:rPr lang="uk-UA" sz="9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uk-UA" sz="9000" b="1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…</a:t>
            </a:r>
            <a:endParaRPr lang="uk-UA" sz="9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9219" name="Picture 3" descr="C:\Users\пк\Desktop\КАРТИНКИ\діти картинки\хлопчики та дівчатка\bf6e6606f1843ca5a40d6571f27f01a3.jpg"/>
          <p:cNvPicPr>
            <a:picLocks noChangeAspect="1" noChangeArrowheads="1"/>
          </p:cNvPicPr>
          <p:nvPr/>
        </p:nvPicPr>
        <p:blipFill rotWithShape="1">
          <a:blip r:embed="rId2" cstate="print"/>
          <a:srcRect r="2722" b="1256"/>
          <a:stretch/>
        </p:blipFill>
        <p:spPr bwMode="auto">
          <a:xfrm flipH="1">
            <a:off x="10031506" y="3570160"/>
            <a:ext cx="2023730" cy="3163202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3323170" y="462666"/>
            <a:ext cx="8732066" cy="67392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Вправа "Додай </a:t>
            </a:r>
            <a:r>
              <a:rPr lang="ru-RU" sz="2000" b="1" dirty="0" err="1">
                <a:solidFill>
                  <a:schemeClr val="bg1"/>
                </a:solidFill>
              </a:rPr>
              <a:t>останнє</a:t>
            </a:r>
            <a:r>
              <a:rPr lang="ru-RU" sz="2000" b="1" dirty="0">
                <a:solidFill>
                  <a:schemeClr val="bg1"/>
                </a:solidFill>
              </a:rPr>
              <a:t> слово"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0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152" name="Picture 8" descr="Петух - символ 2017 года (картинки) | Рисование птицы, Домашние птицы,  Детский рисуно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90" y="3555723"/>
            <a:ext cx="1583261" cy="191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462 Papaver Rhoeas Illustrations &amp; Clip Art - iStoc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3" r="13570"/>
          <a:stretch/>
        </p:blipFill>
        <p:spPr bwMode="auto">
          <a:xfrm>
            <a:off x="1881633" y="4705490"/>
            <a:ext cx="1441537" cy="202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Помидор: состав, полезные и вредные свойства, виды помидоро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811" y="5168258"/>
            <a:ext cx="1340153" cy="134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клубника векторный рисунок ПНГ на Прозрачном Фоне • Скачать PNG клубника  векторный рисунок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015" y="3885771"/>
            <a:ext cx="1402418" cy="171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Трава PNG фото, скачать изображения травы в формате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047" y="5038234"/>
            <a:ext cx="1905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початкові класи: Загадка про рак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190" y="3659638"/>
            <a:ext cx="2333195" cy="184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Прямая со стрелкой 24"/>
          <p:cNvCxnSpPr/>
          <p:nvPr/>
        </p:nvCxnSpPr>
        <p:spPr>
          <a:xfrm flipH="1">
            <a:off x="2720825" y="1681589"/>
            <a:ext cx="7454477" cy="31862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8431288" y="3092433"/>
            <a:ext cx="1310971" cy="12195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87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7527" y="973890"/>
            <a:ext cx="1119383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9000" b="1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Має слон великий …</a:t>
            </a:r>
          </a:p>
          <a:p>
            <a:pPr algn="ctr"/>
            <a:r>
              <a:rPr lang="uk-UA" sz="9000" b="1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На батарейках працює …</a:t>
            </a:r>
            <a:endParaRPr lang="uk-UA" sz="9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9219" name="Picture 3" descr="C:\Users\пк\Desktop\КАРТИНКИ\діти картинки\хлопчики та дівчатка\bf6e6606f1843ca5a40d6571f27f01a3.jpg"/>
          <p:cNvPicPr>
            <a:picLocks noChangeAspect="1" noChangeArrowheads="1"/>
          </p:cNvPicPr>
          <p:nvPr/>
        </p:nvPicPr>
        <p:blipFill rotWithShape="1">
          <a:blip r:embed="rId2" cstate="print"/>
          <a:srcRect r="2722" b="1256"/>
          <a:stretch/>
        </p:blipFill>
        <p:spPr bwMode="auto">
          <a:xfrm flipH="1">
            <a:off x="10031506" y="3570160"/>
            <a:ext cx="2023730" cy="3163202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3323170" y="462666"/>
            <a:ext cx="8732066" cy="67392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Вправа "Додай </a:t>
            </a:r>
            <a:r>
              <a:rPr lang="ru-RU" sz="2000" b="1" dirty="0" err="1">
                <a:solidFill>
                  <a:schemeClr val="bg1"/>
                </a:solidFill>
              </a:rPr>
              <a:t>останнє</a:t>
            </a:r>
            <a:r>
              <a:rPr lang="ru-RU" sz="2000" b="1" dirty="0">
                <a:solidFill>
                  <a:schemeClr val="bg1"/>
                </a:solidFill>
              </a:rPr>
              <a:t> слово"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0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8196" name="Picture 4" descr="Рисунок жирафа для детей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5" r="22918"/>
          <a:stretch/>
        </p:blipFill>
        <p:spPr bwMode="auto">
          <a:xfrm>
            <a:off x="269639" y="3514718"/>
            <a:ext cx="1510839" cy="313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725" y="4082246"/>
            <a:ext cx="1926005" cy="2651116"/>
          </a:xfrm>
          <a:prstGeom prst="rect">
            <a:avLst/>
          </a:prstGeom>
        </p:spPr>
      </p:pic>
      <p:pic>
        <p:nvPicPr>
          <p:cNvPr id="8202" name="Picture 10" descr="Stream Светлана Кондратьева - Английский для детей. Слон by Юговка рядом /  Библиотека | Listen online for free on SoundClou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057" y="4061399"/>
            <a:ext cx="2661121" cy="266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Садоводам на заметку: эффективная борьба с колорадским жуком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178" y="4867835"/>
            <a:ext cx="1471940" cy="176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Картинки змеи для срисовки карандашом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36" y="3607212"/>
            <a:ext cx="1972480" cy="180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Прямая со стрелкой 24"/>
          <p:cNvCxnSpPr/>
          <p:nvPr/>
        </p:nvCxnSpPr>
        <p:spPr>
          <a:xfrm flipH="1">
            <a:off x="6678706" y="1702436"/>
            <a:ext cx="2556250" cy="28695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3650186" y="2997416"/>
            <a:ext cx="6240575" cy="13826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12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4" y="405926"/>
            <a:ext cx="8732066" cy="588812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Гра «Я знаю»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170" y="4182894"/>
            <a:ext cx="2607012" cy="260701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16732" y="1456402"/>
            <a:ext cx="10077855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hangingPunct="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3500" b="1" dirty="0">
                <a:effectLst/>
                <a:ea typeface="Batang"/>
                <a:cs typeface="Arial" panose="020B0604020202020204" pitchFamily="34" charset="0"/>
              </a:rPr>
              <a:t>Скільки звуків позначає перша літера у слові </a:t>
            </a:r>
            <a:r>
              <a:rPr lang="uk-UA" sz="3500" b="1" dirty="0">
                <a:solidFill>
                  <a:srgbClr val="0033CC"/>
                </a:solidFill>
                <a:effectLst/>
                <a:ea typeface="Batang"/>
                <a:cs typeface="Arial" panose="020B0604020202020204" pitchFamily="34" charset="0"/>
              </a:rPr>
              <a:t>єнот</a:t>
            </a:r>
            <a:r>
              <a:rPr lang="uk-UA" sz="3500" b="1" dirty="0">
                <a:effectLst/>
                <a:ea typeface="Batang"/>
                <a:cs typeface="Arial" panose="020B0604020202020204" pitchFamily="34" charset="0"/>
              </a:rPr>
              <a:t>? </a:t>
            </a:r>
            <a:endParaRPr lang="ru-RU" sz="3500" b="1" dirty="0">
              <a:effectLst/>
              <a:ea typeface="Batang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3500" b="1" dirty="0">
                <a:effectLst/>
                <a:ea typeface="Batang"/>
                <a:cs typeface="Arial" panose="020B0604020202020204" pitchFamily="34" charset="0"/>
              </a:rPr>
              <a:t>Який за звучанням звук [ш] у слові </a:t>
            </a:r>
            <a:r>
              <a:rPr lang="uk-UA" sz="3500" b="1" dirty="0">
                <a:solidFill>
                  <a:srgbClr val="0033CC"/>
                </a:solidFill>
                <a:effectLst/>
                <a:ea typeface="Batang"/>
                <a:cs typeface="Arial" panose="020B0604020202020204" pitchFamily="34" charset="0"/>
              </a:rPr>
              <a:t>шишка</a:t>
            </a:r>
            <a:r>
              <a:rPr lang="uk-UA" sz="3500" b="1" dirty="0">
                <a:effectLst/>
                <a:ea typeface="Batang"/>
                <a:cs typeface="Arial" panose="020B0604020202020204" pitchFamily="34" charset="0"/>
              </a:rPr>
              <a:t>?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3500" b="1" dirty="0">
                <a:cs typeface="Arial" panose="020B0604020202020204" pitchFamily="34" charset="0"/>
              </a:rPr>
              <a:t>Який за звучанням останній звук у слові </a:t>
            </a:r>
            <a:r>
              <a:rPr lang="uk-UA" sz="3500" b="1" dirty="0">
                <a:solidFill>
                  <a:srgbClr val="0033CC"/>
                </a:solidFill>
                <a:cs typeface="Arial" panose="020B0604020202020204" pitchFamily="34" charset="0"/>
              </a:rPr>
              <a:t>жолудь</a:t>
            </a:r>
            <a:r>
              <a:rPr lang="uk-UA" sz="3500" b="1" dirty="0">
                <a:cs typeface="Arial" panose="020B0604020202020204" pitchFamily="34" charset="0"/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3500" b="1" dirty="0">
                <a:cs typeface="Arial" panose="020B0604020202020204" pitchFamily="34" charset="0"/>
              </a:rPr>
              <a:t>Який за звучанням останній звук у слові </a:t>
            </a:r>
            <a:r>
              <a:rPr lang="uk-UA" sz="3500" b="1" dirty="0">
                <a:solidFill>
                  <a:srgbClr val="0033CC"/>
                </a:solidFill>
                <a:cs typeface="Arial" panose="020B0604020202020204" pitchFamily="34" charset="0"/>
              </a:rPr>
              <a:t>груша</a:t>
            </a:r>
            <a:r>
              <a:rPr lang="uk-UA" sz="3500" b="1" dirty="0">
                <a:cs typeface="Arial" panose="020B0604020202020204" pitchFamily="34" charset="0"/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3500" b="1" dirty="0">
                <a:cs typeface="Arial" panose="020B0604020202020204" pitchFamily="34" charset="0"/>
              </a:rPr>
              <a:t>Скільки звуків позначає перша літера у слові </a:t>
            </a:r>
            <a:r>
              <a:rPr lang="uk-UA" sz="3500" b="1" dirty="0">
                <a:solidFill>
                  <a:srgbClr val="0033CC"/>
                </a:solidFill>
                <a:cs typeface="Arial" panose="020B0604020202020204" pitchFamily="34" charset="0"/>
              </a:rPr>
              <a:t>яблуко</a:t>
            </a:r>
            <a:r>
              <a:rPr lang="uk-UA" sz="3500" b="1" dirty="0">
                <a:cs typeface="Arial" panose="020B0604020202020204" pitchFamily="34" charset="0"/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3500" b="1" dirty="0">
                <a:cs typeface="Arial" panose="020B0604020202020204" pitchFamily="34" charset="0"/>
              </a:rPr>
              <a:t>Який за звучанням третій звук у слові </a:t>
            </a:r>
            <a:r>
              <a:rPr lang="uk-UA" sz="3500" b="1" dirty="0">
                <a:solidFill>
                  <a:srgbClr val="0033CC"/>
                </a:solidFill>
                <a:cs typeface="Arial" panose="020B0604020202020204" pitchFamily="34" charset="0"/>
              </a:rPr>
              <a:t>чайник</a:t>
            </a:r>
            <a:r>
              <a:rPr lang="uk-UA" sz="3500" b="1" dirty="0">
                <a:cs typeface="Arial" panose="020B0604020202020204" pitchFamily="34" charset="0"/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3500" b="1" dirty="0">
                <a:cs typeface="Arial" panose="020B0604020202020204" pitchFamily="34" charset="0"/>
              </a:rPr>
              <a:t>Який </a:t>
            </a:r>
            <a:r>
              <a:rPr lang="uk-UA" sz="3500" b="1" dirty="0">
                <a:effectLst/>
                <a:ea typeface="Batang"/>
                <a:cs typeface="Arial" panose="020B0604020202020204" pitchFamily="34" charset="0"/>
              </a:rPr>
              <a:t>за звучанням звук [ч] у слові </a:t>
            </a:r>
            <a:r>
              <a:rPr lang="uk-UA" sz="3500" b="1" dirty="0">
                <a:solidFill>
                  <a:srgbClr val="0033CC"/>
                </a:solidFill>
                <a:effectLst/>
                <a:ea typeface="Batang"/>
                <a:cs typeface="Arial" panose="020B0604020202020204" pitchFamily="34" charset="0"/>
              </a:rPr>
              <a:t>суничка</a:t>
            </a:r>
            <a:r>
              <a:rPr lang="uk-UA" sz="3500" b="1" dirty="0">
                <a:effectLst/>
                <a:ea typeface="Batang"/>
                <a:cs typeface="Arial" panose="020B0604020202020204" pitchFamily="34" charset="0"/>
              </a:rPr>
              <a:t>? </a:t>
            </a:r>
            <a:endParaRPr lang="ru-RU" sz="35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14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uk-UA" sz="2000" b="1" dirty="0">
                <a:solidFill>
                  <a:schemeClr val="bg1"/>
                </a:solidFill>
              </a:rPr>
              <a:t>Робота з чистомовкою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9F4608-7AD8-4B8E-AC44-2CFDDE2B7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912" r="13329" b="11505"/>
          <a:stretch/>
        </p:blipFill>
        <p:spPr>
          <a:xfrm flipH="1">
            <a:off x="629371" y="1386038"/>
            <a:ext cx="2207394" cy="5183496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82EE71A2-5B11-4F4E-AE96-039F9C5E3212}"/>
              </a:ext>
            </a:extLst>
          </p:cNvPr>
          <p:cNvSpPr/>
          <p:nvPr/>
        </p:nvSpPr>
        <p:spPr>
          <a:xfrm>
            <a:off x="3085285" y="1380768"/>
            <a:ext cx="8896497" cy="71067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Ра-ра-ра - весела гра,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C59A1651-FD8A-4372-BE56-FA757739FF7D}"/>
              </a:ext>
            </a:extLst>
          </p:cNvPr>
          <p:cNvSpPr/>
          <p:nvPr/>
        </p:nvSpPr>
        <p:spPr>
          <a:xfrm>
            <a:off x="3085277" y="2243168"/>
            <a:ext cx="8896497" cy="71067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ро-ро-ро - воронове перо,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6421F980-FEF3-4B6D-B243-05B2637F54C7}"/>
              </a:ext>
            </a:extLst>
          </p:cNvPr>
          <p:cNvSpPr/>
          <p:nvPr/>
        </p:nvSpPr>
        <p:spPr>
          <a:xfrm>
            <a:off x="3085277" y="3105568"/>
            <a:ext cx="8896497" cy="73984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/>
              <a:t>ру-ру-ру</a:t>
            </a:r>
            <a:r>
              <a:rPr lang="ru-RU" sz="4000" b="1" dirty="0"/>
              <a:t> - до рук беру,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D8609BDE-5712-4F49-91B5-22C0866E885D}"/>
              </a:ext>
            </a:extLst>
          </p:cNvPr>
          <p:cNvSpPr/>
          <p:nvPr/>
        </p:nvSpPr>
        <p:spPr>
          <a:xfrm>
            <a:off x="3085277" y="4023842"/>
            <a:ext cx="8896497" cy="71067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/>
              <a:t>рі-рі-рі</a:t>
            </a:r>
            <a:r>
              <a:rPr lang="ru-RU" sz="4000" b="1" dirty="0"/>
              <a:t> - </a:t>
            </a:r>
            <a:r>
              <a:rPr lang="ru-RU" sz="4000" b="1" dirty="0" err="1"/>
              <a:t>маленькі</a:t>
            </a:r>
            <a:r>
              <a:rPr lang="ru-RU" sz="4000" b="1" dirty="0"/>
              <a:t> </a:t>
            </a:r>
            <a:r>
              <a:rPr lang="ru-RU" sz="4000" b="1" dirty="0" err="1"/>
              <a:t>снігурі</a:t>
            </a:r>
            <a:r>
              <a:rPr lang="ru-RU" sz="4000" b="1" dirty="0"/>
              <a:t>,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6">
            <a:extLst>
              <a:ext uri="{FF2B5EF4-FFF2-40B4-BE49-F238E27FC236}">
                <a16:creationId xmlns:a16="http://schemas.microsoft.com/office/drawing/2014/main" id="{82EE71A2-5B11-4F4E-AE96-039F9C5E3212}"/>
              </a:ext>
            </a:extLst>
          </p:cNvPr>
          <p:cNvSpPr/>
          <p:nvPr/>
        </p:nvSpPr>
        <p:spPr>
          <a:xfrm>
            <a:off x="3085276" y="4912953"/>
            <a:ext cx="8896497" cy="71067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/>
              <a:t>ри-ри-ри</a:t>
            </a:r>
            <a:r>
              <a:rPr lang="uk-UA" sz="4000" b="1" dirty="0"/>
              <a:t> - за мною повтори.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54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30" name="Гімнастика для очей №1">
            <a:hlinkClick r:id="" action="ppaction://media"/>
            <a:extLst>
              <a:ext uri="{FF2B5EF4-FFF2-40B4-BE49-F238E27FC236}">
                <a16:creationId xmlns:a16="http://schemas.microsoft.com/office/drawing/2014/main" id="{FCA84131-84D5-4097-B17D-03BAE35ACE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87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3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83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Прочитай склади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37" y="1456402"/>
            <a:ext cx="2794861" cy="49641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92AEB9-B134-4A46-9008-7BBF28211C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825" b="-195"/>
          <a:stretch/>
        </p:blipFill>
        <p:spPr>
          <a:xfrm>
            <a:off x="3665146" y="2100092"/>
            <a:ext cx="8086651" cy="42210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F1247A-BA33-4573-893A-E5B9128933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5064"/>
          <a:stretch/>
        </p:blipFill>
        <p:spPr>
          <a:xfrm>
            <a:off x="3665146" y="1456402"/>
            <a:ext cx="8086651" cy="64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5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Читання променевих  таблиць</a:t>
            </a:r>
          </a:p>
        </p:txBody>
      </p:sp>
      <p:pic>
        <p:nvPicPr>
          <p:cNvPr id="5122" name="Picture 2" descr="Молодой мальчик думает | Премиум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52" y="1326056"/>
            <a:ext cx="2437123" cy="529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9392" t="54650" r="29628" b="14622"/>
          <a:stretch/>
        </p:blipFill>
        <p:spPr>
          <a:xfrm>
            <a:off x="7430957" y="2861689"/>
            <a:ext cx="4656705" cy="38365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6876B0-1F63-4A5C-A173-0D89A8974E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41" t="54650" r="60400" b="14622"/>
          <a:stretch/>
        </p:blipFill>
        <p:spPr>
          <a:xfrm>
            <a:off x="2851810" y="1245325"/>
            <a:ext cx="4518807" cy="383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728" t="20628" r="24847" b="21862"/>
          <a:stretch/>
        </p:blipFill>
        <p:spPr>
          <a:xfrm>
            <a:off x="2928308" y="1463040"/>
            <a:ext cx="8850590" cy="4900432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Читання </a:t>
            </a:r>
            <a:r>
              <a:rPr lang="ru-RU" sz="2000" b="1" dirty="0" err="1">
                <a:solidFill>
                  <a:schemeClr val="bg1"/>
                </a:solidFill>
              </a:rPr>
              <a:t>слів</a:t>
            </a:r>
            <a:r>
              <a:rPr lang="ru-RU" sz="2000" b="1" dirty="0">
                <a:solidFill>
                  <a:schemeClr val="bg1"/>
                </a:solidFill>
              </a:rPr>
              <a:t> за </a:t>
            </a:r>
            <a:r>
              <a:rPr lang="ru-RU" sz="2000" b="1" dirty="0" err="1">
                <a:solidFill>
                  <a:schemeClr val="bg1"/>
                </a:solidFill>
              </a:rPr>
              <a:t>допомогою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малюнків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Діти В Школі Картин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4" y="1917904"/>
            <a:ext cx="3467921" cy="288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53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Гра «З’єднай схему </a:t>
            </a:r>
            <a:r>
              <a:rPr lang="ru-RU" sz="2000" b="1" dirty="0" err="1">
                <a:solidFill>
                  <a:schemeClr val="bg1"/>
                </a:solidFill>
              </a:rPr>
              <a:t>зі</a:t>
            </a:r>
            <a:r>
              <a:rPr lang="ru-RU" sz="2000" b="1" dirty="0">
                <a:solidFill>
                  <a:schemeClr val="bg1"/>
                </a:solidFill>
              </a:rPr>
              <a:t> словом»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3776208" y="3388472"/>
          <a:ext cx="2974703" cy="644487"/>
        </p:xfrm>
        <a:graphic>
          <a:graphicData uri="http://schemas.openxmlformats.org/drawingml/2006/table">
            <a:tbl>
              <a:tblPr/>
              <a:tblGrid>
                <a:gridCol w="940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9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7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= 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о 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- 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/>
          </p:nvPr>
        </p:nvGraphicFramePr>
        <p:xfrm>
          <a:off x="3191165" y="1416347"/>
          <a:ext cx="3238818" cy="613410"/>
        </p:xfrm>
        <a:graphic>
          <a:graphicData uri="http://schemas.openxmlformats.org/drawingml/2006/table">
            <a:tbl>
              <a:tblPr/>
              <a:tblGrid>
                <a:gridCol w="908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1653">
                  <a:extLst>
                    <a:ext uri="{9D8B030D-6E8A-4147-A177-3AD203B41FA5}">
                      <a16:colId xmlns:a16="http://schemas.microsoft.com/office/drawing/2014/main" val="3425768731"/>
                    </a:ext>
                  </a:extLst>
                </a:gridCol>
                <a:gridCol w="1468877">
                  <a:extLst>
                    <a:ext uri="{9D8B030D-6E8A-4147-A177-3AD203B41FA5}">
                      <a16:colId xmlns:a16="http://schemas.microsoft.com/office/drawing/2014/main" val="73104161"/>
                    </a:ext>
                  </a:extLst>
                </a:gridCol>
              </a:tblGrid>
              <a:tr h="2404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- о -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- о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= о - 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/>
          </p:nvPr>
        </p:nvGraphicFramePr>
        <p:xfrm>
          <a:off x="8808590" y="1416347"/>
          <a:ext cx="1477642" cy="613410"/>
        </p:xfrm>
        <a:graphic>
          <a:graphicData uri="http://schemas.openxmlformats.org/drawingml/2006/table">
            <a:tbl>
              <a:tblPr/>
              <a:tblGrid>
                <a:gridCol w="1477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22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- о - 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/>
          </p:nvPr>
        </p:nvGraphicFramePr>
        <p:xfrm>
          <a:off x="9547411" y="2907916"/>
          <a:ext cx="2320334" cy="632558"/>
        </p:xfrm>
        <a:graphic>
          <a:graphicData uri="http://schemas.openxmlformats.org/drawingml/2006/table">
            <a:tbl>
              <a:tblPr/>
              <a:tblGrid>
                <a:gridCol w="1435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5217">
                  <a:extLst>
                    <a:ext uri="{9D8B030D-6E8A-4147-A177-3AD203B41FA5}">
                      <a16:colId xmlns:a16="http://schemas.microsoft.com/office/drawing/2014/main" val="614756104"/>
                    </a:ext>
                  </a:extLst>
                </a:gridCol>
              </a:tblGrid>
              <a:tr h="632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- - о 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- о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23" name="Прямая со стрелкой 22"/>
          <p:cNvCxnSpPr>
            <a:endCxn id="15" idx="2"/>
          </p:cNvCxnSpPr>
          <p:nvPr/>
        </p:nvCxnSpPr>
        <p:spPr>
          <a:xfrm flipV="1">
            <a:off x="1522294" y="2029757"/>
            <a:ext cx="3288280" cy="20032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22" idx="1"/>
          </p:cNvCxnSpPr>
          <p:nvPr/>
        </p:nvCxnSpPr>
        <p:spPr>
          <a:xfrm flipV="1">
            <a:off x="2400332" y="2747295"/>
            <a:ext cx="3587334" cy="1173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Таблица 21"/>
          <p:cNvGraphicFramePr>
            <a:graphicFrameLocks noGrp="1"/>
          </p:cNvGraphicFramePr>
          <p:nvPr>
            <p:extLst/>
          </p:nvPr>
        </p:nvGraphicFramePr>
        <p:xfrm>
          <a:off x="5987666" y="2440590"/>
          <a:ext cx="1784734" cy="613410"/>
        </p:xfrm>
        <a:graphic>
          <a:graphicData uri="http://schemas.openxmlformats.org/drawingml/2006/table">
            <a:tbl>
              <a:tblPr/>
              <a:tblGrid>
                <a:gridCol w="931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3126">
                  <a:extLst>
                    <a:ext uri="{9D8B030D-6E8A-4147-A177-3AD203B41FA5}">
                      <a16:colId xmlns:a16="http://schemas.microsoft.com/office/drawing/2014/main" val="1615128261"/>
                    </a:ext>
                  </a:extLst>
                </a:gridCol>
              </a:tblGrid>
              <a:tr h="5122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- о 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- о </a:t>
                      </a:r>
                      <a:r>
                        <a:rPr lang="uk-UA" sz="3500" b="1" baseline="0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  </a:t>
                      </a:r>
                      <a:endParaRPr lang="uk-UA" sz="3500" b="1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Picture 2" descr="Як намалювати фіалку олівцем поетапно для початківців і дітей? Як  намалювати фіалку в горщику олівцем поетапно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611" y="4513634"/>
            <a:ext cx="2863898" cy="214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раски клипарт (63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43" y="938944"/>
            <a:ext cx="2115117" cy="288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190" y="4357370"/>
            <a:ext cx="2394242" cy="23836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189" y="3631771"/>
            <a:ext cx="2522818" cy="31525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596" y="4395795"/>
            <a:ext cx="2701558" cy="2368366"/>
          </a:xfrm>
          <a:prstGeom prst="rect">
            <a:avLst/>
          </a:prstGeom>
        </p:spPr>
      </p:pic>
      <p:cxnSp>
        <p:nvCxnSpPr>
          <p:cNvPr id="21" name="Прямая со стрелкой 20"/>
          <p:cNvCxnSpPr/>
          <p:nvPr/>
        </p:nvCxnSpPr>
        <p:spPr>
          <a:xfrm flipV="1">
            <a:off x="5204298" y="3214467"/>
            <a:ext cx="4343113" cy="15000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16" idx="2"/>
          </p:cNvCxnSpPr>
          <p:nvPr/>
        </p:nvCxnSpPr>
        <p:spPr>
          <a:xfrm flipV="1">
            <a:off x="7607075" y="2029757"/>
            <a:ext cx="1940336" cy="24838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 flipV="1">
            <a:off x="6685873" y="3738258"/>
            <a:ext cx="3384574" cy="7753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61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455" y="4226560"/>
            <a:ext cx="2057136" cy="2548311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6525" y="492702"/>
            <a:ext cx="8732066" cy="64625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Вправа «</a:t>
            </a:r>
            <a:r>
              <a:rPr lang="uk-UA" sz="2000" b="1" dirty="0" err="1">
                <a:solidFill>
                  <a:schemeClr val="bg1"/>
                </a:solidFill>
              </a:rPr>
              <a:t>Квест-цікавинка</a:t>
            </a:r>
            <a:r>
              <a:rPr lang="uk-UA" sz="20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1599" y="1228436"/>
            <a:ext cx="9919855" cy="54217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3500" dirty="0"/>
              <a:t>     Київські гори — пагорби в історичній частині Києва.   </a:t>
            </a:r>
          </a:p>
          <a:p>
            <a:pPr algn="just"/>
            <a:r>
              <a:rPr lang="uk-UA" sz="3500" dirty="0"/>
              <a:t>     Київ відвідують дуже багато людей, аби більше дізнатися про історичні сторінки міста. Екскурсоводи пропонують піднятися на Михайлівську гору, щоб з висоти подивитися на краєвиди нашої столиці. Для полегшення було відкрито київський фунікулер. Фунікулер популярний як серед туристів, так і як звичайний вид транспорту. </a:t>
            </a:r>
          </a:p>
        </p:txBody>
      </p:sp>
    </p:spTree>
    <p:extLst>
      <p:ext uri="{BB962C8B-B14F-4D97-AF65-F5344CB8AC3E}">
        <p14:creationId xmlns:p14="http://schemas.microsoft.com/office/powerpoint/2010/main" val="251622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Словникова робота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8C8CE9-DEEF-4DC6-9315-AA1EBFD4B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51" y="766619"/>
            <a:ext cx="11558273" cy="602210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54100" y="1598987"/>
            <a:ext cx="72771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4800" b="1" i="1" dirty="0">
                <a:solidFill>
                  <a:srgbClr val="FF0000"/>
                </a:solidFill>
              </a:rPr>
              <a:t>Фунікулер </a:t>
            </a:r>
            <a:r>
              <a:rPr lang="uk-UA" sz="4800" dirty="0"/>
              <a:t>— </a:t>
            </a:r>
            <a:r>
              <a:rPr lang="ru-RU" sz="4800" dirty="0" err="1"/>
              <a:t>залізниця</a:t>
            </a:r>
            <a:r>
              <a:rPr lang="ru-RU" sz="4800" dirty="0"/>
              <a:t> з канатною тягою для </a:t>
            </a:r>
            <a:r>
              <a:rPr lang="ru-RU" sz="4800" dirty="0" err="1"/>
              <a:t>перевезення</a:t>
            </a:r>
            <a:r>
              <a:rPr lang="ru-RU" sz="4800" dirty="0"/>
              <a:t> </a:t>
            </a:r>
            <a:r>
              <a:rPr lang="ru-RU" sz="4800" dirty="0" err="1"/>
              <a:t>пасажирів</a:t>
            </a:r>
            <a:r>
              <a:rPr lang="ru-RU" sz="4800" dirty="0"/>
              <a:t> на </a:t>
            </a:r>
            <a:r>
              <a:rPr lang="ru-RU" sz="4800" dirty="0" err="1"/>
              <a:t>крутих</a:t>
            </a:r>
            <a:r>
              <a:rPr lang="ru-RU" sz="4800" dirty="0"/>
              <a:t> </a:t>
            </a:r>
            <a:r>
              <a:rPr lang="ru-RU" sz="4800" dirty="0" err="1"/>
              <a:t>підйомах</a:t>
            </a:r>
            <a:r>
              <a:rPr lang="ru-RU" sz="4800" dirty="0"/>
              <a:t> і спусках</a:t>
            </a:r>
            <a:r>
              <a:rPr lang="uk-UA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564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10474</TotalTime>
  <Words>553</Words>
  <Application>Microsoft Office PowerPoint</Application>
  <PresentationFormat>Широкоэкранный</PresentationFormat>
  <Paragraphs>127</Paragraphs>
  <Slides>19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Batang</vt:lpstr>
      <vt:lpstr>Arial</vt:lpstr>
      <vt:lpstr>Calibri</vt:lpstr>
      <vt:lpstr>Calibri Light</vt:lpstr>
      <vt:lpstr>Cambria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Света</cp:lastModifiedBy>
  <cp:revision>1832</cp:revision>
  <dcterms:created xsi:type="dcterms:W3CDTF">2018-01-05T16:38:53Z</dcterms:created>
  <dcterms:modified xsi:type="dcterms:W3CDTF">2024-03-12T18:05:13Z</dcterms:modified>
</cp:coreProperties>
</file>